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3" r:id="rId2"/>
    <p:sldId id="266" r:id="rId3"/>
    <p:sldId id="290" r:id="rId4"/>
    <p:sldId id="261" r:id="rId5"/>
    <p:sldId id="262" r:id="rId6"/>
    <p:sldId id="28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Barstow" initials="IB" lastIdx="1" clrIdx="0">
    <p:extLst>
      <p:ext uri="{19B8F6BF-5375-455C-9EA6-DF929625EA0E}">
        <p15:presenceInfo xmlns:p15="http://schemas.microsoft.com/office/powerpoint/2012/main" userId="0e96dd7c08572cef" providerId="Windows Live"/>
      </p:ext>
    </p:extLst>
  </p:cmAuthor>
  <p:cmAuthor id="2" name="Jackie Barstow" initials="JB" lastIdx="2" clrIdx="1">
    <p:extLst>
      <p:ext uri="{19B8F6BF-5375-455C-9EA6-DF929625EA0E}">
        <p15:presenceInfo xmlns:p15="http://schemas.microsoft.com/office/powerpoint/2012/main" userId="S-1-5-21-1275210071-152049171-1060284298-769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62" autoAdjust="0"/>
    <p:restoredTop sz="94826" autoAdjust="0"/>
  </p:normalViewPr>
  <p:slideViewPr>
    <p:cSldViewPr snapToGrid="0">
      <p:cViewPr varScale="1">
        <p:scale>
          <a:sx n="65" d="100"/>
          <a:sy n="65" d="100"/>
        </p:scale>
        <p:origin x="796" y="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5BE440-5BC1-4FD2-85AF-B379CFCDE4F8}" type="datetimeFigureOut">
              <a:rPr lang="en-GB" smtClean="0"/>
              <a:t>12/01/2023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24A423-0D72-48D8-BEF2-3C46F5134478}" type="slidenum">
              <a:rPr lang="en-GB" smtClean="0"/>
              <a:t>‹#›</a:t>
            </a:fld>
            <a:endParaRPr lang="en-GB"/>
          </a:p>
        </p:txBody>
      </p:sp>
    </p:spTree>
    <p:extLst>
      <p:ext uri="{BB962C8B-B14F-4D97-AF65-F5344CB8AC3E}">
        <p14:creationId xmlns:p14="http://schemas.microsoft.com/office/powerpoint/2010/main" val="4033212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C24A423-0D72-48D8-BEF2-3C46F5134478}" type="slidenum">
              <a:rPr lang="en-GB" smtClean="0"/>
              <a:t>1</a:t>
            </a:fld>
            <a:endParaRPr lang="en-GB"/>
          </a:p>
        </p:txBody>
      </p:sp>
    </p:spTree>
    <p:extLst>
      <p:ext uri="{BB962C8B-B14F-4D97-AF65-F5344CB8AC3E}">
        <p14:creationId xmlns:p14="http://schemas.microsoft.com/office/powerpoint/2010/main" val="2562975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20000"/>
              </a:lnSpc>
              <a:spcBef>
                <a:spcPts val="0"/>
              </a:spcBef>
              <a:buNone/>
            </a:pPr>
            <a:endParaRPr lang="en-GB" dirty="0"/>
          </a:p>
        </p:txBody>
      </p:sp>
      <p:sp>
        <p:nvSpPr>
          <p:cNvPr id="4" name="Slide Number Placeholder 3"/>
          <p:cNvSpPr>
            <a:spLocks noGrp="1"/>
          </p:cNvSpPr>
          <p:nvPr>
            <p:ph type="sldNum" sz="quarter" idx="10"/>
          </p:nvPr>
        </p:nvSpPr>
        <p:spPr/>
        <p:txBody>
          <a:bodyPr/>
          <a:lstStyle/>
          <a:p>
            <a:fld id="{DC24A423-0D72-48D8-BEF2-3C46F5134478}" type="slidenum">
              <a:rPr lang="en-GB" smtClean="0"/>
              <a:t>2</a:t>
            </a:fld>
            <a:endParaRPr lang="en-GB"/>
          </a:p>
        </p:txBody>
      </p:sp>
    </p:spTree>
    <p:extLst>
      <p:ext uri="{BB962C8B-B14F-4D97-AF65-F5344CB8AC3E}">
        <p14:creationId xmlns:p14="http://schemas.microsoft.com/office/powerpoint/2010/main" val="829738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C24A423-0D72-48D8-BEF2-3C46F5134478}" type="slidenum">
              <a:rPr lang="en-GB" smtClean="0"/>
              <a:t>4</a:t>
            </a:fld>
            <a:endParaRPr lang="en-GB"/>
          </a:p>
        </p:txBody>
      </p:sp>
    </p:spTree>
    <p:extLst>
      <p:ext uri="{BB962C8B-B14F-4D97-AF65-F5344CB8AC3E}">
        <p14:creationId xmlns:p14="http://schemas.microsoft.com/office/powerpoint/2010/main" val="36117716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DC24A423-0D72-48D8-BEF2-3C46F5134478}" type="slidenum">
              <a:rPr lang="en-GB" smtClean="0"/>
              <a:t>5</a:t>
            </a:fld>
            <a:endParaRPr lang="en-GB"/>
          </a:p>
        </p:txBody>
      </p:sp>
    </p:spTree>
    <p:extLst>
      <p:ext uri="{BB962C8B-B14F-4D97-AF65-F5344CB8AC3E}">
        <p14:creationId xmlns:p14="http://schemas.microsoft.com/office/powerpoint/2010/main" val="3014776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C24A423-0D72-48D8-BEF2-3C46F5134478}" type="slidenum">
              <a:rPr lang="en-GB" smtClean="0"/>
              <a:t>6</a:t>
            </a:fld>
            <a:endParaRPr lang="en-GB"/>
          </a:p>
        </p:txBody>
      </p:sp>
    </p:spTree>
    <p:extLst>
      <p:ext uri="{BB962C8B-B14F-4D97-AF65-F5344CB8AC3E}">
        <p14:creationId xmlns:p14="http://schemas.microsoft.com/office/powerpoint/2010/main" val="2778091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F176793-B05B-41A6-9602-C72C09C11A6F}" type="datetimeFigureOut">
              <a:rPr lang="en-GB" smtClean="0"/>
              <a:t>12/01/2023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3514478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F176793-B05B-41A6-9602-C72C09C11A6F}" type="datetimeFigureOut">
              <a:rPr lang="en-GB" smtClean="0"/>
              <a:t>12/01/2023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14780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F176793-B05B-41A6-9602-C72C09C11A6F}" type="datetimeFigureOut">
              <a:rPr lang="en-GB" smtClean="0"/>
              <a:t>12/01/2023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4213880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F176793-B05B-41A6-9602-C72C09C11A6F}" type="datetimeFigureOut">
              <a:rPr lang="en-GB" smtClean="0"/>
              <a:t>12/01/2023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669262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F176793-B05B-41A6-9602-C72C09C11A6F}" type="datetimeFigureOut">
              <a:rPr lang="en-GB" smtClean="0"/>
              <a:t>12/01/2023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556056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F176793-B05B-41A6-9602-C72C09C11A6F}" type="datetimeFigureOut">
              <a:rPr lang="en-GB" smtClean="0"/>
              <a:t>12/01/2023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272199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F176793-B05B-41A6-9602-C72C09C11A6F}" type="datetimeFigureOut">
              <a:rPr lang="en-GB" smtClean="0"/>
              <a:t>12/01/2023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780977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F176793-B05B-41A6-9602-C72C09C11A6F}" type="datetimeFigureOut">
              <a:rPr lang="en-GB" smtClean="0"/>
              <a:t>12/01/2023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177568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176793-B05B-41A6-9602-C72C09C11A6F}" type="datetimeFigureOut">
              <a:rPr lang="en-GB" smtClean="0"/>
              <a:t>12/01/2023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708363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F176793-B05B-41A6-9602-C72C09C11A6F}" type="datetimeFigureOut">
              <a:rPr lang="en-GB" smtClean="0"/>
              <a:t>12/01/2023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2835847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F176793-B05B-41A6-9602-C72C09C11A6F}" type="datetimeFigureOut">
              <a:rPr lang="en-GB" smtClean="0"/>
              <a:t>12/01/2023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3083483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176793-B05B-41A6-9602-C72C09C11A6F}" type="datetimeFigureOut">
              <a:rPr lang="en-GB" smtClean="0"/>
              <a:t>12/01/2023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B8DC9B-DBCA-45B7-9908-CFC410B953CA}" type="slidenum">
              <a:rPr lang="en-GB" smtClean="0"/>
              <a:t>‹#›</a:t>
            </a:fld>
            <a:endParaRPr lang="en-GB"/>
          </a:p>
        </p:txBody>
      </p:sp>
    </p:spTree>
    <p:extLst>
      <p:ext uri="{BB962C8B-B14F-4D97-AF65-F5344CB8AC3E}">
        <p14:creationId xmlns:p14="http://schemas.microsoft.com/office/powerpoint/2010/main" val="2249340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afeguardingpartnership.swindon.gov.uk/site/index.php"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hyperlink" Target="https://safeguardingpartnership.swindon.gov.uk/downloads/file/585/7_minute_brief_-_action_pla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s://www.researchinpractice.org.uk/media/4833/working_with_people_who_self-neglect_pt_web.pdf" TargetMode="External"/><Relationship Id="rId5" Type="http://schemas.openxmlformats.org/officeDocument/2006/relationships/hyperlink" Target="https://safeguardingpartnership.swindon.gov.uk/downloads/file/808/swindon_advocacy_movement_presentation" TargetMode="Externa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8" Type="http://schemas.openxmlformats.org/officeDocument/2006/relationships/hyperlink" Target="https://safeguardingpartnership.swindon.gov.uk/directory_record/24/safeguarding_and_self-neglecthoarding_specialist_module/category/2/provided_by_swindon_safeguarding_partnership" TargetMode="External"/><Relationship Id="rId3" Type="http://schemas.openxmlformats.org/officeDocument/2006/relationships/image" Target="../media/image4.tmp"/><Relationship Id="rId7" Type="http://schemas.openxmlformats.org/officeDocument/2006/relationships/hyperlink" Target="https://safeguardingpartnership.swindon.gov.uk/downloads/file/1144/hoarding_guidanc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hyperlink" Target="https://safeguardingpartnership.swindon.gov.uk/downloads/file/812/self-neglect_%E2%80%93_multi-agency_policy_and_guidance_on_responding_to_self-neglect" TargetMode="External"/><Relationship Id="rId5" Type="http://schemas.openxmlformats.org/officeDocument/2006/relationships/hyperlink" Target="https://safeguardingpartnership.swindon.gov.uk/directory_record/50/safeguarding_supervision" TargetMode="External"/><Relationship Id="rId10" Type="http://schemas.openxmlformats.org/officeDocument/2006/relationships/hyperlink" Target="https://www.legislation.gov.uk/ukpga/2014/23/contents/enacted" TargetMode="External"/><Relationship Id="rId4" Type="http://schemas.openxmlformats.org/officeDocument/2006/relationships/image" Target="../media/image5.png"/><Relationship Id="rId9" Type="http://schemas.openxmlformats.org/officeDocument/2006/relationships/hyperlink" Target="https://www.skillsforcare.org.uk/Documents/Standards-legislation/Care-Act/Learning-materials/Introduction-and-overview/Care-Act-overview-fact-sheet.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gov.uk/government/publications/health-matters-smoking-and-mental-health/health-matters-smoking-and-mental-health"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6.jpeg"/><Relationship Id="rId4" Type="http://schemas.openxmlformats.org/officeDocument/2006/relationships/hyperlink" Target="https://safeguardingpartnership.swindon.gov.uk/downloads/file/802/resource_pack_-_professional_curiosit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hlinkClick r:id="rId3"/>
            <a:extLst>
              <a:ext uri="{FF2B5EF4-FFF2-40B4-BE49-F238E27FC236}">
                <a16:creationId xmlns:a16="http://schemas.microsoft.com/office/drawing/2014/main" id="{55076333-0722-435B-A6F7-741159A78AF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37935" y="1243757"/>
            <a:ext cx="3873668" cy="1956202"/>
          </a:xfrm>
          <a:prstGeom prst="rect">
            <a:avLst/>
          </a:prstGeom>
        </p:spPr>
      </p:pic>
      <p:sp>
        <p:nvSpPr>
          <p:cNvPr id="5" name="TextBox 4">
            <a:extLst>
              <a:ext uri="{FF2B5EF4-FFF2-40B4-BE49-F238E27FC236}">
                <a16:creationId xmlns:a16="http://schemas.microsoft.com/office/drawing/2014/main" id="{B441CD81-FDB8-4129-A7B3-3D48BB0226FE}"/>
              </a:ext>
            </a:extLst>
          </p:cNvPr>
          <p:cNvSpPr txBox="1"/>
          <p:nvPr/>
        </p:nvSpPr>
        <p:spPr>
          <a:xfrm>
            <a:off x="955774" y="4149362"/>
            <a:ext cx="10279417" cy="1077218"/>
          </a:xfrm>
          <a:prstGeom prst="rect">
            <a:avLst/>
          </a:prstGeom>
          <a:noFill/>
        </p:spPr>
        <p:txBody>
          <a:bodyPr wrap="square" rtlCol="0">
            <a:spAutoFit/>
          </a:bodyPr>
          <a:lstStyle/>
          <a:p>
            <a:r>
              <a:rPr lang="en-GB" sz="3200" b="1" dirty="0" smtClean="0"/>
              <a:t>SAR </a:t>
            </a:r>
            <a:r>
              <a:rPr lang="en-GB" sz="3200" b="1" dirty="0" smtClean="0"/>
              <a:t>Brenda</a:t>
            </a:r>
            <a:r>
              <a:rPr lang="en-GB" sz="3200" b="1" dirty="0" smtClean="0"/>
              <a:t> </a:t>
            </a:r>
            <a:endParaRPr lang="en-GB" sz="2800" b="1" dirty="0"/>
          </a:p>
          <a:p>
            <a:endParaRPr lang="en-GB" sz="3200" b="1" dirty="0"/>
          </a:p>
        </p:txBody>
      </p:sp>
      <p:sp>
        <p:nvSpPr>
          <p:cNvPr id="9" name="TextBox 8">
            <a:extLst>
              <a:ext uri="{FF2B5EF4-FFF2-40B4-BE49-F238E27FC236}">
                <a16:creationId xmlns:a16="http://schemas.microsoft.com/office/drawing/2014/main" id="{1485F9C9-2E9F-4470-8659-63FA486319F5}"/>
              </a:ext>
            </a:extLst>
          </p:cNvPr>
          <p:cNvSpPr txBox="1"/>
          <p:nvPr/>
        </p:nvSpPr>
        <p:spPr>
          <a:xfrm>
            <a:off x="955774" y="5888299"/>
            <a:ext cx="10525909" cy="276999"/>
          </a:xfrm>
          <a:prstGeom prst="rect">
            <a:avLst/>
          </a:prstGeom>
          <a:noFill/>
        </p:spPr>
        <p:txBody>
          <a:bodyPr wrap="square" rtlCol="0">
            <a:spAutoFit/>
          </a:bodyPr>
          <a:lstStyle/>
          <a:p>
            <a:r>
              <a:rPr lang="en-GB" sz="1200" dirty="0" smtClean="0"/>
              <a:t>January 2023</a:t>
            </a:r>
            <a:endParaRPr lang="en-GB" sz="1200" dirty="0"/>
          </a:p>
        </p:txBody>
      </p:sp>
      <p:pic>
        <p:nvPicPr>
          <p:cNvPr id="2" name="Picture 1"/>
          <p:cNvPicPr>
            <a:picLocks noChangeAspect="1"/>
          </p:cNvPicPr>
          <p:nvPr/>
        </p:nvPicPr>
        <p:blipFill>
          <a:blip r:embed="rId5"/>
          <a:stretch>
            <a:fillRect/>
          </a:stretch>
        </p:blipFill>
        <p:spPr>
          <a:xfrm>
            <a:off x="1297827" y="743830"/>
            <a:ext cx="2609169" cy="2720823"/>
          </a:xfrm>
          <a:prstGeom prst="rect">
            <a:avLst/>
          </a:prstGeom>
        </p:spPr>
      </p:pic>
    </p:spTree>
    <p:extLst>
      <p:ext uri="{BB962C8B-B14F-4D97-AF65-F5344CB8AC3E}">
        <p14:creationId xmlns:p14="http://schemas.microsoft.com/office/powerpoint/2010/main" val="4076988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07643"/>
          </a:xfrm>
        </p:spPr>
        <p:txBody>
          <a:bodyPr/>
          <a:lstStyle/>
          <a:p>
            <a:r>
              <a:rPr lang="en-GB" dirty="0"/>
              <a:t>How to use this document </a:t>
            </a:r>
          </a:p>
        </p:txBody>
      </p:sp>
      <p:sp>
        <p:nvSpPr>
          <p:cNvPr id="3" name="Content Placeholder 2"/>
          <p:cNvSpPr>
            <a:spLocks noGrp="1"/>
          </p:cNvSpPr>
          <p:nvPr>
            <p:ph idx="1"/>
          </p:nvPr>
        </p:nvSpPr>
        <p:spPr>
          <a:xfrm>
            <a:off x="838200" y="1451295"/>
            <a:ext cx="10515600" cy="4999839"/>
          </a:xfrm>
        </p:spPr>
        <p:txBody>
          <a:bodyPr>
            <a:normAutofit fontScale="70000" lnSpcReduction="20000"/>
          </a:bodyPr>
          <a:lstStyle/>
          <a:p>
            <a:pPr marL="0" indent="0">
              <a:lnSpc>
                <a:spcPct val="120000"/>
              </a:lnSpc>
              <a:spcBef>
                <a:spcPts val="0"/>
              </a:spcBef>
              <a:buNone/>
            </a:pPr>
            <a:endParaRPr lang="en-GB" sz="3300" dirty="0" smtClean="0"/>
          </a:p>
          <a:p>
            <a:pPr marL="0" indent="0">
              <a:lnSpc>
                <a:spcPct val="120000"/>
              </a:lnSpc>
              <a:spcBef>
                <a:spcPts val="0"/>
              </a:spcBef>
              <a:buNone/>
            </a:pPr>
            <a:r>
              <a:rPr lang="en-GB" sz="3300" dirty="0" smtClean="0"/>
              <a:t>The </a:t>
            </a:r>
            <a:r>
              <a:rPr lang="en-GB" sz="3300" dirty="0"/>
              <a:t>aim of this document is to </a:t>
            </a:r>
            <a:r>
              <a:rPr lang="en-GB" sz="3300" dirty="0" smtClean="0"/>
              <a:t>outline the key themes and learning from SAR Brenda. Please </a:t>
            </a:r>
            <a:r>
              <a:rPr lang="en-GB" sz="3300" dirty="0"/>
              <a:t>share this resource widely</a:t>
            </a:r>
            <a:r>
              <a:rPr lang="en-GB" sz="3300" dirty="0" smtClean="0"/>
              <a:t>. It can be used in conjunction with the </a:t>
            </a:r>
            <a:r>
              <a:rPr lang="en-GB" sz="3300" dirty="0" smtClean="0">
                <a:hlinkClick r:id="rId3"/>
              </a:rPr>
              <a:t>SSP Action Plan </a:t>
            </a:r>
            <a:r>
              <a:rPr lang="en-GB" sz="3300" dirty="0" err="1" smtClean="0">
                <a:hlinkClick r:id="rId3"/>
              </a:rPr>
              <a:t>Proforma</a:t>
            </a:r>
            <a:r>
              <a:rPr lang="en-GB" sz="3300" dirty="0" smtClean="0">
                <a:hlinkClick r:id="rId3"/>
              </a:rPr>
              <a:t> </a:t>
            </a:r>
            <a:endParaRPr lang="en-GB" sz="3300" dirty="0"/>
          </a:p>
          <a:p>
            <a:pPr marL="0" indent="0">
              <a:lnSpc>
                <a:spcPct val="120000"/>
              </a:lnSpc>
              <a:spcBef>
                <a:spcPts val="0"/>
              </a:spcBef>
              <a:buNone/>
            </a:pPr>
            <a:endParaRPr lang="en-GB" sz="3300" dirty="0"/>
          </a:p>
          <a:p>
            <a:pPr marL="0" indent="0">
              <a:lnSpc>
                <a:spcPct val="120000"/>
              </a:lnSpc>
              <a:spcBef>
                <a:spcPts val="0"/>
              </a:spcBef>
              <a:buNone/>
            </a:pPr>
            <a:r>
              <a:rPr lang="en-GB" sz="3300" dirty="0"/>
              <a:t>There are also hyperlinks to external resources such as websites which can be accessed by either </a:t>
            </a:r>
            <a:r>
              <a:rPr lang="en-GB" sz="3300" dirty="0" err="1"/>
              <a:t>ctrl+click</a:t>
            </a:r>
            <a:r>
              <a:rPr lang="en-GB" sz="3300" dirty="0"/>
              <a:t> on the image/icon or hyperlink. Alternatively you can use your mouse to right click and select open link from the options</a:t>
            </a:r>
            <a:r>
              <a:rPr lang="en-GB" sz="3300" dirty="0" smtClean="0"/>
              <a:t>. If you are unable to open a hyperlink please copy the information and paste into your usual internet search engine e.g. Google or Bing.</a:t>
            </a:r>
          </a:p>
          <a:p>
            <a:pPr marL="0" indent="0">
              <a:lnSpc>
                <a:spcPct val="120000"/>
              </a:lnSpc>
              <a:spcBef>
                <a:spcPts val="0"/>
              </a:spcBef>
              <a:buNone/>
            </a:pPr>
            <a:endParaRPr lang="en-GB" sz="3300" dirty="0"/>
          </a:p>
          <a:p>
            <a:pPr marL="0" indent="0">
              <a:lnSpc>
                <a:spcPct val="120000"/>
              </a:lnSpc>
              <a:spcBef>
                <a:spcPts val="0"/>
              </a:spcBef>
              <a:buNone/>
            </a:pPr>
            <a:endParaRPr lang="en-GB" dirty="0"/>
          </a:p>
          <a:p>
            <a:pPr marL="0" indent="0">
              <a:lnSpc>
                <a:spcPct val="120000"/>
              </a:lnSpc>
              <a:spcBef>
                <a:spcPts val="0"/>
              </a:spcBef>
              <a:buNone/>
            </a:pPr>
            <a:r>
              <a:rPr lang="en-GB" dirty="0"/>
              <a:t> </a:t>
            </a:r>
          </a:p>
          <a:p>
            <a:pPr marL="0" indent="0">
              <a:lnSpc>
                <a:spcPct val="120000"/>
              </a:lnSpc>
              <a:spcBef>
                <a:spcPts val="0"/>
              </a:spcBef>
              <a:buNone/>
            </a:pPr>
            <a:endParaRPr lang="en-GB" dirty="0"/>
          </a:p>
          <a:p>
            <a:pPr marL="0" indent="0">
              <a:lnSpc>
                <a:spcPct val="120000"/>
              </a:lnSpc>
              <a:spcBef>
                <a:spcPts val="0"/>
              </a:spcBef>
              <a:buNone/>
            </a:pPr>
            <a:endParaRPr lang="en-GB" dirty="0"/>
          </a:p>
        </p:txBody>
      </p:sp>
      <p:pic>
        <p:nvPicPr>
          <p:cNvPr id="4" name="Picture 3">
            <a:extLst>
              <a:ext uri="{FF2B5EF4-FFF2-40B4-BE49-F238E27FC236}">
                <a16:creationId xmlns:a16="http://schemas.microsoft.com/office/drawing/2014/main" id="{B9105EE2-9EC8-41C2-AD4F-E78512D9F58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783343" y="119331"/>
            <a:ext cx="3408657" cy="1718614"/>
          </a:xfrm>
          <a:prstGeom prst="rect">
            <a:avLst/>
          </a:prstGeom>
        </p:spPr>
      </p:pic>
    </p:spTree>
    <p:extLst>
      <p:ext uri="{BB962C8B-B14F-4D97-AF65-F5344CB8AC3E}">
        <p14:creationId xmlns:p14="http://schemas.microsoft.com/office/powerpoint/2010/main" val="2151665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nSpc>
                <a:spcPct val="110000"/>
              </a:lnSpc>
              <a:spcBef>
                <a:spcPts val="0"/>
              </a:spcBef>
            </a:pPr>
            <a:r>
              <a:rPr lang="en-GB" sz="1900" dirty="0" smtClean="0"/>
              <a:t>Brenda </a:t>
            </a:r>
            <a:r>
              <a:rPr lang="en-GB" sz="1900" dirty="0"/>
              <a:t>was a 75 year old female who passed away at GWH </a:t>
            </a:r>
            <a:r>
              <a:rPr lang="en-GB" sz="1900" dirty="0" smtClean="0"/>
              <a:t>in February 2021.</a:t>
            </a:r>
          </a:p>
          <a:p>
            <a:pPr>
              <a:lnSpc>
                <a:spcPct val="110000"/>
              </a:lnSpc>
              <a:spcBef>
                <a:spcPts val="0"/>
              </a:spcBef>
            </a:pPr>
            <a:r>
              <a:rPr lang="en-GB" sz="1900" dirty="0" smtClean="0"/>
              <a:t>Prior </a:t>
            </a:r>
            <a:r>
              <a:rPr lang="en-GB" sz="1900" dirty="0"/>
              <a:t>to her death, a safeguarding adults referral was raised by the community nursing team on </a:t>
            </a:r>
            <a:r>
              <a:rPr lang="en-GB" sz="1900" dirty="0" smtClean="0"/>
              <a:t>January 2021 </a:t>
            </a:r>
            <a:r>
              <a:rPr lang="en-GB" sz="1900" dirty="0"/>
              <a:t>regarding concerns that Brenda was not eating with a history of depression and at risk of self-neglect. </a:t>
            </a:r>
            <a:endParaRPr lang="en-GB" sz="1900" dirty="0" smtClean="0"/>
          </a:p>
          <a:p>
            <a:pPr>
              <a:lnSpc>
                <a:spcPct val="110000"/>
              </a:lnSpc>
              <a:spcBef>
                <a:spcPts val="0"/>
              </a:spcBef>
            </a:pPr>
            <a:r>
              <a:rPr lang="en-GB" sz="1900" dirty="0"/>
              <a:t>Brenda lived alone at home and had become estranged from her son. There was little known about her life. </a:t>
            </a:r>
            <a:endParaRPr lang="en-GB" sz="1900" dirty="0" smtClean="0"/>
          </a:p>
          <a:p>
            <a:pPr>
              <a:lnSpc>
                <a:spcPct val="110000"/>
              </a:lnSpc>
              <a:spcBef>
                <a:spcPts val="0"/>
              </a:spcBef>
            </a:pPr>
            <a:r>
              <a:rPr lang="en-GB" sz="1900" dirty="0"/>
              <a:t>Brenda had multiple health needs (heart disease, kidney disease, </a:t>
            </a:r>
            <a:r>
              <a:rPr lang="en-GB" sz="1900" dirty="0" err="1"/>
              <a:t>Sjogren’s</a:t>
            </a:r>
            <a:r>
              <a:rPr lang="en-GB" sz="1900" dirty="0"/>
              <a:t> syndrome, anaemia), Depression and experienced Self-neglect. </a:t>
            </a:r>
            <a:r>
              <a:rPr lang="en-GB" sz="1900" dirty="0" smtClean="0"/>
              <a:t>Brenda</a:t>
            </a:r>
            <a:r>
              <a:rPr lang="en-GB" sz="1900" dirty="0" smtClean="0"/>
              <a:t> </a:t>
            </a:r>
            <a:r>
              <a:rPr lang="en-GB" sz="1900" dirty="0"/>
              <a:t>had contact with services leading up to her death including Community nurses visited weekly to give an </a:t>
            </a:r>
            <a:r>
              <a:rPr lang="en-GB" sz="1900" dirty="0" err="1"/>
              <a:t>Eprex</a:t>
            </a:r>
            <a:r>
              <a:rPr lang="en-GB" sz="1900" dirty="0"/>
              <a:t> injection, Advanced Clinical Practitioner from GP surgery, GP, Adult Safeguarding Team and Initial Contact Team at Swindon Borough Council. </a:t>
            </a:r>
          </a:p>
          <a:p>
            <a:pPr>
              <a:lnSpc>
                <a:spcPct val="110000"/>
              </a:lnSpc>
              <a:spcBef>
                <a:spcPts val="0"/>
              </a:spcBef>
            </a:pPr>
            <a:r>
              <a:rPr lang="en-GB" sz="1900" dirty="0" smtClean="0"/>
              <a:t>In </a:t>
            </a:r>
            <a:r>
              <a:rPr lang="en-GB" sz="1900" dirty="0"/>
              <a:t>November </a:t>
            </a:r>
            <a:r>
              <a:rPr lang="en-GB" sz="1900" dirty="0" smtClean="0"/>
              <a:t>2021 </a:t>
            </a:r>
            <a:r>
              <a:rPr lang="en-GB" sz="1900" dirty="0"/>
              <a:t>a SAR was undertaken following Brenda’s death and key areas for learning were identified. </a:t>
            </a:r>
          </a:p>
          <a:p>
            <a:pPr>
              <a:lnSpc>
                <a:spcPct val="110000"/>
              </a:lnSpc>
              <a:spcBef>
                <a:spcPts val="0"/>
              </a:spcBef>
            </a:pPr>
            <a:r>
              <a:rPr lang="en-GB" sz="1900" dirty="0"/>
              <a:t>This </a:t>
            </a:r>
            <a:r>
              <a:rPr lang="en-GB" sz="1900" dirty="0" smtClean="0"/>
              <a:t>practice brief </a:t>
            </a:r>
            <a:r>
              <a:rPr lang="en-GB" sz="1900" dirty="0"/>
              <a:t>sets out these key areas for learning.  These areas </a:t>
            </a:r>
            <a:r>
              <a:rPr lang="en-GB" sz="1900" dirty="0" smtClean="0"/>
              <a:t>will be </a:t>
            </a:r>
            <a:r>
              <a:rPr lang="en-GB" sz="1900" dirty="0"/>
              <a:t>incorporated into the SSP strategic plan and the Learning and Development offer, the outcomes of which will be monitored to ensure they are consistent with the learning  to improve frontline practice. </a:t>
            </a:r>
          </a:p>
          <a:p>
            <a:pPr marL="0" indent="0">
              <a:buNone/>
            </a:pPr>
            <a:endParaRPr lang="en-GB" dirty="0"/>
          </a:p>
        </p:txBody>
      </p:sp>
      <p:pic>
        <p:nvPicPr>
          <p:cNvPr id="4" name="Picture 3">
            <a:extLst>
              <a:ext uri="{FF2B5EF4-FFF2-40B4-BE49-F238E27FC236}">
                <a16:creationId xmlns:a16="http://schemas.microsoft.com/office/drawing/2014/main" id="{B9105EE2-9EC8-41C2-AD4F-E78512D9F58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83343" y="119331"/>
            <a:ext cx="3408657" cy="1718614"/>
          </a:xfrm>
          <a:prstGeom prst="rect">
            <a:avLst/>
          </a:prstGeom>
        </p:spPr>
      </p:pic>
    </p:spTree>
    <p:extLst>
      <p:ext uri="{BB962C8B-B14F-4D97-AF65-F5344CB8AC3E}">
        <p14:creationId xmlns:p14="http://schemas.microsoft.com/office/powerpoint/2010/main" val="3170238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E16D69A-65B7-44AF-96C1-90F167C0F1E0}"/>
              </a:ext>
            </a:extLst>
          </p:cNvPr>
          <p:cNvPicPr/>
          <p:nvPr/>
        </p:nvPicPr>
        <p:blipFill>
          <a:blip r:embed="rId3">
            <a:extLst>
              <a:ext uri="{28A0092B-C50C-407E-A947-70E740481C1C}">
                <a14:useLocalDpi xmlns:a14="http://schemas.microsoft.com/office/drawing/2010/main" val="0"/>
              </a:ext>
            </a:extLst>
          </a:blip>
          <a:stretch>
            <a:fillRect/>
          </a:stretch>
        </p:blipFill>
        <p:spPr>
          <a:xfrm>
            <a:off x="22424" y="2120076"/>
            <a:ext cx="3831368" cy="3736840"/>
          </a:xfrm>
          <a:prstGeom prst="rect">
            <a:avLst/>
          </a:prstGeom>
        </p:spPr>
      </p:pic>
      <p:pic>
        <p:nvPicPr>
          <p:cNvPr id="6" name="Picture 5">
            <a:extLst>
              <a:ext uri="{FF2B5EF4-FFF2-40B4-BE49-F238E27FC236}">
                <a16:creationId xmlns:a16="http://schemas.microsoft.com/office/drawing/2014/main" id="{18CEDA4B-CC6F-4205-AECD-F5C40C39703B}"/>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1412238" y="2981536"/>
            <a:ext cx="838986" cy="659875"/>
          </a:xfrm>
          <a:prstGeom prst="rect">
            <a:avLst/>
          </a:prstGeom>
        </p:spPr>
      </p:pic>
      <p:sp>
        <p:nvSpPr>
          <p:cNvPr id="5" name="TextBox 4">
            <a:extLst>
              <a:ext uri="{FF2B5EF4-FFF2-40B4-BE49-F238E27FC236}">
                <a16:creationId xmlns:a16="http://schemas.microsoft.com/office/drawing/2014/main" id="{CA97131F-4041-4FFF-8E00-58484AC79123}"/>
              </a:ext>
            </a:extLst>
          </p:cNvPr>
          <p:cNvSpPr txBox="1"/>
          <p:nvPr/>
        </p:nvSpPr>
        <p:spPr>
          <a:xfrm flipH="1">
            <a:off x="1652655" y="3111419"/>
            <a:ext cx="413160" cy="400110"/>
          </a:xfrm>
          <a:prstGeom prst="rect">
            <a:avLst/>
          </a:prstGeom>
          <a:noFill/>
        </p:spPr>
        <p:txBody>
          <a:bodyPr wrap="square" rtlCol="0">
            <a:spAutoFit/>
          </a:bodyPr>
          <a:lstStyle/>
          <a:p>
            <a:r>
              <a:rPr lang="en-GB" sz="2000" b="1" dirty="0"/>
              <a:t>7</a:t>
            </a:r>
          </a:p>
        </p:txBody>
      </p:sp>
      <p:sp>
        <p:nvSpPr>
          <p:cNvPr id="8" name="TextBox 7">
            <a:extLst>
              <a:ext uri="{FF2B5EF4-FFF2-40B4-BE49-F238E27FC236}">
                <a16:creationId xmlns:a16="http://schemas.microsoft.com/office/drawing/2014/main" id="{B6FF2143-EA95-4CDA-AD54-5ABA385C95BD}"/>
              </a:ext>
            </a:extLst>
          </p:cNvPr>
          <p:cNvSpPr txBox="1"/>
          <p:nvPr/>
        </p:nvSpPr>
        <p:spPr>
          <a:xfrm>
            <a:off x="950325" y="3634553"/>
            <a:ext cx="1762812" cy="707886"/>
          </a:xfrm>
          <a:prstGeom prst="rect">
            <a:avLst/>
          </a:prstGeom>
          <a:noFill/>
        </p:spPr>
        <p:txBody>
          <a:bodyPr wrap="square">
            <a:spAutoFit/>
          </a:bodyPr>
          <a:lstStyle/>
          <a:p>
            <a:pPr algn="ctr"/>
            <a:r>
              <a:rPr lang="en-GB" sz="2000" b="1" dirty="0">
                <a:solidFill>
                  <a:schemeClr val="tx1"/>
                </a:solidFill>
              </a:rPr>
              <a:t>Minute Briefing</a:t>
            </a:r>
          </a:p>
        </p:txBody>
      </p:sp>
      <p:sp>
        <p:nvSpPr>
          <p:cNvPr id="14" name="Rectangle: Rounded Corners 13">
            <a:extLst>
              <a:ext uri="{FF2B5EF4-FFF2-40B4-BE49-F238E27FC236}">
                <a16:creationId xmlns:a16="http://schemas.microsoft.com/office/drawing/2014/main" id="{6FA1BD49-ED87-4085-9761-E3DC1549D8D3}"/>
              </a:ext>
            </a:extLst>
          </p:cNvPr>
          <p:cNvSpPr/>
          <p:nvPr/>
        </p:nvSpPr>
        <p:spPr>
          <a:xfrm>
            <a:off x="3853792" y="0"/>
            <a:ext cx="8173630" cy="4444180"/>
          </a:xfrm>
          <a:prstGeom prst="roundRect">
            <a:avLst>
              <a:gd name="adj" fmla="val 16667"/>
            </a:avLst>
          </a:prstGeom>
          <a:noFill/>
          <a:ln w="285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Rectangle: Rounded Corners 14">
            <a:extLst>
              <a:ext uri="{FF2B5EF4-FFF2-40B4-BE49-F238E27FC236}">
                <a16:creationId xmlns:a16="http://schemas.microsoft.com/office/drawing/2014/main" id="{1013889C-530A-4DB4-BEF1-7B69FF5A3030}"/>
              </a:ext>
            </a:extLst>
          </p:cNvPr>
          <p:cNvSpPr/>
          <p:nvPr/>
        </p:nvSpPr>
        <p:spPr>
          <a:xfrm>
            <a:off x="4011561" y="4486764"/>
            <a:ext cx="7909296" cy="2287587"/>
          </a:xfrm>
          <a:prstGeom prst="round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TextBox 16"/>
          <p:cNvSpPr txBox="1"/>
          <p:nvPr/>
        </p:nvSpPr>
        <p:spPr>
          <a:xfrm>
            <a:off x="252424" y="681798"/>
            <a:ext cx="3371368" cy="338554"/>
          </a:xfrm>
          <a:prstGeom prst="rect">
            <a:avLst/>
          </a:prstGeom>
          <a:noFill/>
        </p:spPr>
        <p:txBody>
          <a:bodyPr wrap="square" rtlCol="0">
            <a:spAutoFit/>
          </a:bodyPr>
          <a:lstStyle/>
          <a:p>
            <a:r>
              <a:rPr lang="en-GB" sz="1600" b="1" dirty="0" smtClean="0"/>
              <a:t>SAR Brenda</a:t>
            </a:r>
            <a:endParaRPr lang="en-GB" sz="1600" b="1" dirty="0"/>
          </a:p>
        </p:txBody>
      </p:sp>
      <p:sp>
        <p:nvSpPr>
          <p:cNvPr id="12" name="Rectangle 11"/>
          <p:cNvSpPr/>
          <p:nvPr/>
        </p:nvSpPr>
        <p:spPr>
          <a:xfrm rot="10800000" flipV="1">
            <a:off x="4198392" y="42584"/>
            <a:ext cx="7698480" cy="4154984"/>
          </a:xfrm>
          <a:prstGeom prst="rect">
            <a:avLst/>
          </a:prstGeom>
        </p:spPr>
        <p:txBody>
          <a:bodyPr wrap="square">
            <a:spAutoFit/>
          </a:bodyPr>
          <a:lstStyle/>
          <a:p>
            <a:r>
              <a:rPr lang="en-GB" sz="1200" b="1" u="sng" dirty="0"/>
              <a:t>Independent Advocacy</a:t>
            </a:r>
          </a:p>
          <a:p>
            <a:r>
              <a:rPr lang="en-GB" sz="1200" dirty="0"/>
              <a:t>The review highlighted the importance of the use of independent advocacy for adults at risk when adult safeguarding concerns have been raised.</a:t>
            </a:r>
          </a:p>
          <a:p>
            <a:r>
              <a:rPr lang="en-GB" sz="1200" dirty="0"/>
              <a:t>Under the Care Act, The advocacy duty will apply from the point of first contact with the local authority and at any subsequent stage of </a:t>
            </a:r>
            <a:r>
              <a:rPr lang="en-GB" sz="1200" dirty="0" smtClean="0"/>
              <a:t>the assessment</a:t>
            </a:r>
            <a:r>
              <a:rPr lang="en-GB" sz="1200" dirty="0"/>
              <a:t>, planning, care review, safeguarding enquiry or safeguarding adult review. If it appears to the authority that a person has care </a:t>
            </a:r>
            <a:r>
              <a:rPr lang="en-GB" sz="1200" dirty="0" smtClean="0"/>
              <a:t>and support </a:t>
            </a:r>
            <a:r>
              <a:rPr lang="en-GB" sz="1200" dirty="0"/>
              <a:t>needs, then a judgement must be made as to:</a:t>
            </a:r>
          </a:p>
          <a:p>
            <a:r>
              <a:rPr lang="en-GB" sz="1200" dirty="0"/>
              <a:t>whether that person has substantial difficulty in being involved, and</a:t>
            </a:r>
          </a:p>
          <a:p>
            <a:r>
              <a:rPr lang="en-GB" sz="1200" dirty="0"/>
              <a:t>if there is an absence of an appropriate individual to support them.</a:t>
            </a:r>
          </a:p>
          <a:p>
            <a:r>
              <a:rPr lang="en-GB" sz="1200" dirty="0"/>
              <a:t>An independent advocate must be appointed to support and represent the person for the purpose of assisting their involvement if these two conditions are met and if the individual is required to take part in one or more of the following processes described in the Care Act</a:t>
            </a:r>
            <a:r>
              <a:rPr lang="en-GB" sz="1200" dirty="0" smtClean="0"/>
              <a:t>:</a:t>
            </a:r>
          </a:p>
          <a:p>
            <a:pPr marL="171450" indent="-171450">
              <a:buFont typeface="Arial" panose="020B0604020202020204" pitchFamily="34" charset="0"/>
              <a:buChar char="•"/>
            </a:pPr>
            <a:r>
              <a:rPr lang="en-GB" sz="1200" dirty="0" smtClean="0"/>
              <a:t>a </a:t>
            </a:r>
            <a:r>
              <a:rPr lang="en-GB" sz="1200" dirty="0"/>
              <a:t>needs assessment</a:t>
            </a:r>
          </a:p>
          <a:p>
            <a:pPr marL="171450" indent="-171450">
              <a:buFont typeface="Arial" panose="020B0604020202020204" pitchFamily="34" charset="0"/>
              <a:buChar char="•"/>
            </a:pPr>
            <a:r>
              <a:rPr lang="en-GB" sz="1200" dirty="0"/>
              <a:t>a carer’s assessment</a:t>
            </a:r>
          </a:p>
          <a:p>
            <a:pPr marL="171450" indent="-171450">
              <a:buFont typeface="Arial" panose="020B0604020202020204" pitchFamily="34" charset="0"/>
              <a:buChar char="•"/>
            </a:pPr>
            <a:r>
              <a:rPr lang="en-GB" sz="1200" dirty="0"/>
              <a:t>the preparation of a care and support or support plan</a:t>
            </a:r>
          </a:p>
          <a:p>
            <a:pPr marL="171450" indent="-171450">
              <a:buFont typeface="Arial" panose="020B0604020202020204" pitchFamily="34" charset="0"/>
              <a:buChar char="•"/>
            </a:pPr>
            <a:r>
              <a:rPr lang="en-GB" sz="1200" dirty="0"/>
              <a:t>a review of a care and support or support plan</a:t>
            </a:r>
          </a:p>
          <a:p>
            <a:pPr marL="171450" indent="-171450">
              <a:buFont typeface="Arial" panose="020B0604020202020204" pitchFamily="34" charset="0"/>
              <a:buChar char="•"/>
            </a:pPr>
            <a:r>
              <a:rPr lang="en-GB" sz="1200" dirty="0"/>
              <a:t>a child’s needs assessment</a:t>
            </a:r>
          </a:p>
          <a:p>
            <a:pPr marL="171450" indent="-171450">
              <a:buFont typeface="Arial" panose="020B0604020202020204" pitchFamily="34" charset="0"/>
              <a:buChar char="•"/>
            </a:pPr>
            <a:r>
              <a:rPr lang="en-GB" sz="1200" dirty="0"/>
              <a:t>a child’s carer’s assessment</a:t>
            </a:r>
          </a:p>
          <a:p>
            <a:pPr marL="171450" indent="-171450">
              <a:buFont typeface="Arial" panose="020B0604020202020204" pitchFamily="34" charset="0"/>
              <a:buChar char="•"/>
            </a:pPr>
            <a:r>
              <a:rPr lang="en-GB" sz="1200" dirty="0"/>
              <a:t>a young carer’s assessment</a:t>
            </a:r>
          </a:p>
          <a:p>
            <a:pPr marL="171450" indent="-171450">
              <a:buFont typeface="Arial" panose="020B0604020202020204" pitchFamily="34" charset="0"/>
              <a:buChar char="•"/>
            </a:pPr>
            <a:r>
              <a:rPr lang="en-GB" sz="1200" dirty="0"/>
              <a:t>a safeguarding enquiry</a:t>
            </a:r>
          </a:p>
          <a:p>
            <a:pPr marL="171450" indent="-171450">
              <a:buFont typeface="Arial" panose="020B0604020202020204" pitchFamily="34" charset="0"/>
              <a:buChar char="•"/>
            </a:pPr>
            <a:r>
              <a:rPr lang="en-GB" sz="1200" dirty="0"/>
              <a:t>a safeguarding adult review</a:t>
            </a:r>
          </a:p>
          <a:p>
            <a:pPr marL="171450" indent="-171450">
              <a:buFont typeface="Arial" panose="020B0604020202020204" pitchFamily="34" charset="0"/>
              <a:buChar char="•"/>
            </a:pPr>
            <a:r>
              <a:rPr lang="en-GB" sz="1200" dirty="0"/>
              <a:t>an appeal against a local authority decision under Part 1 of the Care Act (subject to further consultation).</a:t>
            </a:r>
          </a:p>
          <a:p>
            <a:r>
              <a:rPr lang="en-GB" sz="1200" dirty="0" smtClean="0"/>
              <a:t>There </a:t>
            </a:r>
            <a:r>
              <a:rPr lang="en-GB" sz="1200" dirty="0"/>
              <a:t>is a 7 minute briefing available </a:t>
            </a:r>
            <a:r>
              <a:rPr lang="en-GB" sz="1200" dirty="0" smtClean="0">
                <a:hlinkClick r:id="rId5"/>
              </a:rPr>
              <a:t>here</a:t>
            </a:r>
            <a:r>
              <a:rPr lang="en-GB" sz="1200" dirty="0" smtClean="0"/>
              <a:t> about Swindon Advocacy Movement. </a:t>
            </a:r>
            <a:endParaRPr lang="en-GB" sz="1200" dirty="0"/>
          </a:p>
        </p:txBody>
      </p:sp>
      <p:sp>
        <p:nvSpPr>
          <p:cNvPr id="3" name="Rectangle 2"/>
          <p:cNvSpPr/>
          <p:nvPr/>
        </p:nvSpPr>
        <p:spPr>
          <a:xfrm>
            <a:off x="4175925" y="4568728"/>
            <a:ext cx="7529363" cy="2123658"/>
          </a:xfrm>
          <a:prstGeom prst="rect">
            <a:avLst/>
          </a:prstGeom>
        </p:spPr>
        <p:txBody>
          <a:bodyPr wrap="square">
            <a:spAutoFit/>
          </a:bodyPr>
          <a:lstStyle/>
          <a:p>
            <a:pPr>
              <a:spcAft>
                <a:spcPts val="0"/>
              </a:spcAft>
            </a:pPr>
            <a:r>
              <a:rPr lang="en-GB" sz="1200" b="1" u="sng" dirty="0" smtClean="0"/>
              <a:t>Assessing capacity including executive capacity </a:t>
            </a:r>
          </a:p>
          <a:p>
            <a:pPr>
              <a:spcAft>
                <a:spcPts val="0"/>
              </a:spcAft>
            </a:pPr>
            <a:r>
              <a:rPr lang="en-GB" sz="1200" dirty="0">
                <a:ea typeface="Times New Roman" panose="02020603050405020304" pitchFamily="18" charset="0"/>
              </a:rPr>
              <a:t>The Mental Capacity Act 2005 (MCA) is designed to protect and empower individuals aged 16 and over and help to safeguard the human rights of people who lack (or may lack) mental capacity to make decisions about their care and treatment</a:t>
            </a:r>
            <a:r>
              <a:rPr lang="en-GB" sz="1200" dirty="0" smtClean="0">
                <a:ea typeface="Times New Roman" panose="02020603050405020304" pitchFamily="18" charset="0"/>
              </a:rPr>
              <a:t>.</a:t>
            </a:r>
          </a:p>
          <a:p>
            <a:pPr>
              <a:spcAft>
                <a:spcPts val="0"/>
              </a:spcAft>
            </a:pPr>
            <a:endParaRPr lang="en-GB" sz="1200" dirty="0" smtClean="0">
              <a:ea typeface="Times New Roman" panose="02020603050405020304" pitchFamily="18" charset="0"/>
            </a:endParaRPr>
          </a:p>
          <a:p>
            <a:pPr>
              <a:spcAft>
                <a:spcPts val="0"/>
              </a:spcAft>
            </a:pPr>
            <a:r>
              <a:rPr lang="en-GB" sz="1200" dirty="0">
                <a:ea typeface="Times New Roman" panose="02020603050405020304" pitchFamily="18" charset="0"/>
              </a:rPr>
              <a:t>It is important to consider capacity when self-neglect is suspected. However, always</a:t>
            </a:r>
          </a:p>
          <a:p>
            <a:pPr>
              <a:spcAft>
                <a:spcPts val="0"/>
              </a:spcAft>
            </a:pPr>
            <a:r>
              <a:rPr lang="en-GB" sz="1200" dirty="0">
                <a:ea typeface="Times New Roman" panose="02020603050405020304" pitchFamily="18" charset="0"/>
              </a:rPr>
              <a:t>remember the MCA principle of assuming capacity. This means there is an expectation for</a:t>
            </a:r>
          </a:p>
          <a:p>
            <a:pPr>
              <a:spcAft>
                <a:spcPts val="0"/>
              </a:spcAft>
            </a:pPr>
            <a:r>
              <a:rPr lang="en-GB" sz="1200" dirty="0">
                <a:ea typeface="Times New Roman" panose="02020603050405020304" pitchFamily="18" charset="0"/>
              </a:rPr>
              <a:t>professional curiosity and the testing of executive and functional decision-making capability</a:t>
            </a:r>
          </a:p>
          <a:p>
            <a:pPr>
              <a:spcAft>
                <a:spcPts val="0"/>
              </a:spcAft>
            </a:pPr>
            <a:r>
              <a:rPr lang="en-GB" sz="1200" dirty="0">
                <a:ea typeface="Times New Roman" panose="02020603050405020304" pitchFamily="18" charset="0"/>
              </a:rPr>
              <a:t>and capacity for change</a:t>
            </a:r>
            <a:r>
              <a:rPr lang="en-GB" sz="1200" dirty="0" smtClean="0">
                <a:ea typeface="Times New Roman" panose="02020603050405020304" pitchFamily="18" charset="0"/>
              </a:rPr>
              <a:t>.</a:t>
            </a:r>
          </a:p>
          <a:p>
            <a:pPr>
              <a:spcAft>
                <a:spcPts val="0"/>
              </a:spcAft>
            </a:pPr>
            <a:endParaRPr lang="en-GB" sz="1200" dirty="0">
              <a:ea typeface="Times New Roman" panose="02020603050405020304" pitchFamily="18" charset="0"/>
            </a:endParaRPr>
          </a:p>
          <a:p>
            <a:pPr>
              <a:spcAft>
                <a:spcPts val="0"/>
              </a:spcAft>
            </a:pPr>
            <a:r>
              <a:rPr lang="en-GB" sz="1200" dirty="0" smtClean="0">
                <a:ea typeface="Times New Roman" panose="02020603050405020304" pitchFamily="18" charset="0"/>
              </a:rPr>
              <a:t> Research in Practice have a resource on MCA and Self Neglect </a:t>
            </a:r>
            <a:r>
              <a:rPr lang="en-GB" sz="1200" dirty="0" smtClean="0">
                <a:ea typeface="Times New Roman" panose="02020603050405020304" pitchFamily="18" charset="0"/>
                <a:hlinkClick r:id="rId6"/>
              </a:rPr>
              <a:t>here</a:t>
            </a:r>
            <a:r>
              <a:rPr lang="en-GB" sz="1200" dirty="0" smtClean="0">
                <a:ea typeface="Times New Roman" panose="02020603050405020304" pitchFamily="18" charset="0"/>
              </a:rPr>
              <a:t> </a:t>
            </a:r>
          </a:p>
        </p:txBody>
      </p:sp>
      <p:sp>
        <p:nvSpPr>
          <p:cNvPr id="7" name="Rectangle 6"/>
          <p:cNvSpPr/>
          <p:nvPr/>
        </p:nvSpPr>
        <p:spPr>
          <a:xfrm>
            <a:off x="4448902" y="2372755"/>
            <a:ext cx="7578520" cy="1477328"/>
          </a:xfrm>
          <a:prstGeom prst="rect">
            <a:avLst/>
          </a:prstGeom>
        </p:spPr>
        <p:txBody>
          <a:bodyPr wrap="square">
            <a:spAutoFit/>
          </a:bodyPr>
          <a:lstStyle/>
          <a:p>
            <a:endParaRPr lang="en-GB" b="1" dirty="0" smtClean="0">
              <a:ea typeface="Calibri" panose="020F0502020204030204" pitchFamily="34" charset="0"/>
            </a:endParaRPr>
          </a:p>
          <a:p>
            <a:endParaRPr lang="en-GB" b="1" dirty="0"/>
          </a:p>
          <a:p>
            <a:endParaRPr lang="en-GB" b="1" dirty="0" smtClean="0"/>
          </a:p>
          <a:p>
            <a:endParaRPr lang="en-GB" b="1" dirty="0"/>
          </a:p>
          <a:p>
            <a:endParaRPr lang="en-GB" b="1" dirty="0"/>
          </a:p>
        </p:txBody>
      </p:sp>
    </p:spTree>
    <p:extLst>
      <p:ext uri="{BB962C8B-B14F-4D97-AF65-F5344CB8AC3E}">
        <p14:creationId xmlns:p14="http://schemas.microsoft.com/office/powerpoint/2010/main" val="2275992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D7178B7-05C5-45BB-A84F-3F1454DCAB2A}"/>
              </a:ext>
            </a:extLst>
          </p:cNvPr>
          <p:cNvPicPr/>
          <p:nvPr/>
        </p:nvPicPr>
        <p:blipFill>
          <a:blip r:embed="rId3">
            <a:extLst>
              <a:ext uri="{28A0092B-C50C-407E-A947-70E740481C1C}">
                <a14:useLocalDpi xmlns:a14="http://schemas.microsoft.com/office/drawing/2010/main" val="0"/>
              </a:ext>
            </a:extLst>
          </a:blip>
          <a:stretch>
            <a:fillRect/>
          </a:stretch>
        </p:blipFill>
        <p:spPr>
          <a:xfrm>
            <a:off x="8457809" y="755421"/>
            <a:ext cx="3434415" cy="3405554"/>
          </a:xfrm>
          <a:prstGeom prst="rect">
            <a:avLst/>
          </a:prstGeom>
        </p:spPr>
      </p:pic>
      <p:pic>
        <p:nvPicPr>
          <p:cNvPr id="3" name="Picture 2">
            <a:extLst>
              <a:ext uri="{FF2B5EF4-FFF2-40B4-BE49-F238E27FC236}">
                <a16:creationId xmlns:a16="http://schemas.microsoft.com/office/drawing/2014/main" id="{5ADD604C-1FFC-4B96-81AF-AACBB95A8557}"/>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9793051" y="1398130"/>
            <a:ext cx="783759" cy="971550"/>
          </a:xfrm>
          <a:prstGeom prst="rect">
            <a:avLst/>
          </a:prstGeom>
        </p:spPr>
      </p:pic>
      <p:sp>
        <p:nvSpPr>
          <p:cNvPr id="4" name="TextBox 3">
            <a:extLst>
              <a:ext uri="{FF2B5EF4-FFF2-40B4-BE49-F238E27FC236}">
                <a16:creationId xmlns:a16="http://schemas.microsoft.com/office/drawing/2014/main" id="{FE26CC27-6894-420B-BDC5-6C1CAC310D0F}"/>
              </a:ext>
            </a:extLst>
          </p:cNvPr>
          <p:cNvSpPr txBox="1"/>
          <p:nvPr/>
        </p:nvSpPr>
        <p:spPr>
          <a:xfrm flipH="1">
            <a:off x="10066467" y="1676946"/>
            <a:ext cx="283436" cy="400110"/>
          </a:xfrm>
          <a:prstGeom prst="rect">
            <a:avLst/>
          </a:prstGeom>
          <a:noFill/>
        </p:spPr>
        <p:txBody>
          <a:bodyPr wrap="square" rtlCol="0">
            <a:spAutoFit/>
          </a:bodyPr>
          <a:lstStyle/>
          <a:p>
            <a:r>
              <a:rPr lang="en-GB" sz="2000" b="1" dirty="0"/>
              <a:t>7</a:t>
            </a:r>
          </a:p>
        </p:txBody>
      </p:sp>
      <p:sp>
        <p:nvSpPr>
          <p:cNvPr id="5" name="TextBox 4">
            <a:extLst>
              <a:ext uri="{FF2B5EF4-FFF2-40B4-BE49-F238E27FC236}">
                <a16:creationId xmlns:a16="http://schemas.microsoft.com/office/drawing/2014/main" id="{398CF2B4-3ABF-4A96-B837-BA14BEE8496A}"/>
              </a:ext>
            </a:extLst>
          </p:cNvPr>
          <p:cNvSpPr txBox="1"/>
          <p:nvPr/>
        </p:nvSpPr>
        <p:spPr>
          <a:xfrm>
            <a:off x="9303524" y="2600025"/>
            <a:ext cx="1762812" cy="707886"/>
          </a:xfrm>
          <a:prstGeom prst="rect">
            <a:avLst/>
          </a:prstGeom>
          <a:noFill/>
        </p:spPr>
        <p:txBody>
          <a:bodyPr wrap="square">
            <a:spAutoFit/>
          </a:bodyPr>
          <a:lstStyle/>
          <a:p>
            <a:pPr algn="ctr"/>
            <a:r>
              <a:rPr lang="en-GB" sz="2000" b="1" dirty="0">
                <a:solidFill>
                  <a:schemeClr val="tx1"/>
                </a:solidFill>
              </a:rPr>
              <a:t>Minute Briefing</a:t>
            </a:r>
          </a:p>
        </p:txBody>
      </p:sp>
      <p:sp>
        <p:nvSpPr>
          <p:cNvPr id="6" name="Rectangle: Rounded Corners 5">
            <a:extLst>
              <a:ext uri="{FF2B5EF4-FFF2-40B4-BE49-F238E27FC236}">
                <a16:creationId xmlns:a16="http://schemas.microsoft.com/office/drawing/2014/main" id="{8E02D29B-F5E7-4291-8335-B127839D5809}"/>
              </a:ext>
            </a:extLst>
          </p:cNvPr>
          <p:cNvSpPr/>
          <p:nvPr/>
        </p:nvSpPr>
        <p:spPr>
          <a:xfrm>
            <a:off x="648929" y="78659"/>
            <a:ext cx="6863495" cy="1649542"/>
          </a:xfrm>
          <a:prstGeom prst="round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Rounded Corners 6">
            <a:extLst>
              <a:ext uri="{FF2B5EF4-FFF2-40B4-BE49-F238E27FC236}">
                <a16:creationId xmlns:a16="http://schemas.microsoft.com/office/drawing/2014/main" id="{7752999C-3B3F-40A9-A164-70B9FCD4BB28}"/>
              </a:ext>
            </a:extLst>
          </p:cNvPr>
          <p:cNvSpPr/>
          <p:nvPr/>
        </p:nvSpPr>
        <p:spPr>
          <a:xfrm>
            <a:off x="1022555" y="1871459"/>
            <a:ext cx="6339954" cy="1619726"/>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Rounded Corners 7">
            <a:extLst>
              <a:ext uri="{FF2B5EF4-FFF2-40B4-BE49-F238E27FC236}">
                <a16:creationId xmlns:a16="http://schemas.microsoft.com/office/drawing/2014/main" id="{94B8BE1D-9A0A-4A35-95E4-1B2283D1EFEB}"/>
              </a:ext>
            </a:extLst>
          </p:cNvPr>
          <p:cNvSpPr/>
          <p:nvPr/>
        </p:nvSpPr>
        <p:spPr>
          <a:xfrm>
            <a:off x="1454637" y="3607919"/>
            <a:ext cx="7003171" cy="1498094"/>
          </a:xfrm>
          <a:prstGeom prst="round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Rectangle: Rounded Corners 15">
            <a:extLst>
              <a:ext uri="{FF2B5EF4-FFF2-40B4-BE49-F238E27FC236}">
                <a16:creationId xmlns:a16="http://schemas.microsoft.com/office/drawing/2014/main" id="{D663288F-AE32-4177-8867-FC4A9F6EC4AA}"/>
              </a:ext>
            </a:extLst>
          </p:cNvPr>
          <p:cNvSpPr/>
          <p:nvPr/>
        </p:nvSpPr>
        <p:spPr>
          <a:xfrm>
            <a:off x="3520440" y="5082553"/>
            <a:ext cx="7545896" cy="1672207"/>
          </a:xfrm>
          <a:prstGeom prst="roundRect">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9"/>
          <p:cNvSpPr/>
          <p:nvPr/>
        </p:nvSpPr>
        <p:spPr>
          <a:xfrm>
            <a:off x="852994" y="137249"/>
            <a:ext cx="6030117" cy="1569660"/>
          </a:xfrm>
          <a:prstGeom prst="rect">
            <a:avLst/>
          </a:prstGeom>
        </p:spPr>
        <p:txBody>
          <a:bodyPr wrap="square">
            <a:spAutoFit/>
          </a:bodyPr>
          <a:lstStyle/>
          <a:p>
            <a:r>
              <a:rPr lang="en-GB" sz="1200" b="1" u="sng" dirty="0" smtClean="0"/>
              <a:t>Safeguarding Supervision </a:t>
            </a:r>
          </a:p>
          <a:p>
            <a:r>
              <a:rPr lang="en-GB" sz="1200" dirty="0" smtClean="0"/>
              <a:t>The review highlights the need to ensure that safeguarding </a:t>
            </a:r>
            <a:r>
              <a:rPr lang="en-GB" sz="1200" dirty="0"/>
              <a:t>support mechanisms in place including safeguarding supervision where escalation and acting without consent can be considered and actions agreed. </a:t>
            </a:r>
            <a:endParaRPr lang="en-GB" sz="1200" dirty="0" smtClean="0"/>
          </a:p>
          <a:p>
            <a:endParaRPr lang="en-GB" sz="1200" dirty="0" smtClean="0"/>
          </a:p>
          <a:p>
            <a:r>
              <a:rPr lang="en-GB" sz="1200" dirty="0" smtClean="0"/>
              <a:t>There is a 7 minute briefing on Supervision on the SSP website on Supervision and Staff Resilience. The SSP also provides training on Safeguarding Supervision. More information can be found </a:t>
            </a:r>
            <a:r>
              <a:rPr lang="en-GB" sz="1200" dirty="0" smtClean="0">
                <a:hlinkClick r:id="rId5"/>
              </a:rPr>
              <a:t>here. </a:t>
            </a:r>
            <a:endParaRPr lang="en-GB" sz="1200" dirty="0"/>
          </a:p>
        </p:txBody>
      </p:sp>
      <p:sp>
        <p:nvSpPr>
          <p:cNvPr id="11" name="Rectangle 10"/>
          <p:cNvSpPr/>
          <p:nvPr/>
        </p:nvSpPr>
        <p:spPr>
          <a:xfrm>
            <a:off x="1022554" y="1878942"/>
            <a:ext cx="6430198" cy="2031325"/>
          </a:xfrm>
          <a:prstGeom prst="rect">
            <a:avLst/>
          </a:prstGeom>
        </p:spPr>
        <p:txBody>
          <a:bodyPr wrap="square">
            <a:spAutoFit/>
          </a:bodyPr>
          <a:lstStyle/>
          <a:p>
            <a:pPr lvl="0"/>
            <a:r>
              <a:rPr lang="en-GB" sz="1200" b="1" u="sng" dirty="0">
                <a:solidFill>
                  <a:prstClr val="black"/>
                </a:solidFill>
              </a:rPr>
              <a:t>Self Neglect </a:t>
            </a:r>
          </a:p>
          <a:p>
            <a:pPr lvl="0"/>
            <a:r>
              <a:rPr lang="en-GB" sz="1200" dirty="0">
                <a:solidFill>
                  <a:prstClr val="black"/>
                </a:solidFill>
              </a:rPr>
              <a:t>The term Self Neglect can cover a wide range of behaviours such as neglecting to care for one's personal hygiene, health or surroundings. it can also include behaviour such as hoarding</a:t>
            </a:r>
            <a:r>
              <a:rPr lang="en-GB" sz="1200" dirty="0" smtClean="0">
                <a:solidFill>
                  <a:prstClr val="black"/>
                </a:solidFill>
              </a:rPr>
              <a:t>.</a:t>
            </a:r>
            <a:endParaRPr lang="en-GB" sz="1200" b="1" u="sng" dirty="0">
              <a:solidFill>
                <a:prstClr val="black"/>
              </a:solidFill>
            </a:endParaRPr>
          </a:p>
          <a:p>
            <a:pPr lvl="0"/>
            <a:r>
              <a:rPr lang="en-GB" sz="1200" dirty="0">
                <a:solidFill>
                  <a:prstClr val="black"/>
                </a:solidFill>
              </a:rPr>
              <a:t>The </a:t>
            </a:r>
            <a:r>
              <a:rPr lang="en-GB" sz="1200" dirty="0" smtClean="0">
                <a:solidFill>
                  <a:prstClr val="black"/>
                </a:solidFill>
                <a:hlinkClick r:id="rId6"/>
              </a:rPr>
              <a:t>SSP Self Neglect policy and guidance</a:t>
            </a:r>
            <a:r>
              <a:rPr lang="en-GB" sz="1200" dirty="0" smtClean="0">
                <a:solidFill>
                  <a:prstClr val="black"/>
                </a:solidFill>
              </a:rPr>
              <a:t> and the </a:t>
            </a:r>
            <a:r>
              <a:rPr lang="en-GB" sz="1200" dirty="0" smtClean="0">
                <a:solidFill>
                  <a:prstClr val="black"/>
                </a:solidFill>
                <a:hlinkClick r:id="rId7"/>
              </a:rPr>
              <a:t>Hoarding guidance</a:t>
            </a:r>
            <a:r>
              <a:rPr lang="en-GB" sz="1200" dirty="0" smtClean="0">
                <a:solidFill>
                  <a:prstClr val="black"/>
                </a:solidFill>
              </a:rPr>
              <a:t> can </a:t>
            </a:r>
            <a:r>
              <a:rPr lang="en-GB" sz="1200" dirty="0">
                <a:solidFill>
                  <a:prstClr val="black"/>
                </a:solidFill>
              </a:rPr>
              <a:t>be downloaded from our </a:t>
            </a:r>
            <a:r>
              <a:rPr lang="en-GB" sz="1200" dirty="0" smtClean="0">
                <a:solidFill>
                  <a:prstClr val="black"/>
                </a:solidFill>
              </a:rPr>
              <a:t>website. The </a:t>
            </a:r>
            <a:r>
              <a:rPr lang="en-GB" sz="1200" dirty="0">
                <a:solidFill>
                  <a:prstClr val="black"/>
                </a:solidFill>
              </a:rPr>
              <a:t>SSP provide </a:t>
            </a:r>
            <a:r>
              <a:rPr lang="en-GB" sz="1200" dirty="0" smtClean="0">
                <a:solidFill>
                  <a:prstClr val="black"/>
                </a:solidFill>
              </a:rPr>
              <a:t>training on </a:t>
            </a:r>
            <a:r>
              <a:rPr lang="en-GB" sz="1200" dirty="0">
                <a:solidFill>
                  <a:prstClr val="black"/>
                </a:solidFill>
              </a:rPr>
              <a:t>Self Neglect for anyone working with vulnerable adults to develop an understanding of self-neglect and the complex issues that can impact a persons ability to make decisions. This training will look at how to balance addressing the issue of self-neglect with an individual’s right to private life and health and how to make safe decisions. </a:t>
            </a:r>
            <a:r>
              <a:rPr lang="en-GB" sz="1200" dirty="0" smtClean="0">
                <a:solidFill>
                  <a:prstClr val="black"/>
                </a:solidFill>
                <a:hlinkClick r:id="rId8"/>
              </a:rPr>
              <a:t>Click here.</a:t>
            </a:r>
            <a:endParaRPr lang="en-GB" sz="1200" dirty="0" smtClean="0"/>
          </a:p>
          <a:p>
            <a:r>
              <a:rPr lang="en-GB" dirty="0" smtClean="0"/>
              <a:t>	</a:t>
            </a:r>
            <a:endParaRPr lang="en-GB" sz="1200" b="1" u="sng" dirty="0" smtClean="0"/>
          </a:p>
          <a:p>
            <a:endParaRPr lang="en-GB" sz="1200" b="1" u="sng" dirty="0"/>
          </a:p>
        </p:txBody>
      </p:sp>
      <p:sp>
        <p:nvSpPr>
          <p:cNvPr id="12" name="Rectangle 11"/>
          <p:cNvSpPr/>
          <p:nvPr/>
        </p:nvSpPr>
        <p:spPr>
          <a:xfrm>
            <a:off x="1371898" y="3491185"/>
            <a:ext cx="7085911" cy="646331"/>
          </a:xfrm>
          <a:prstGeom prst="rect">
            <a:avLst/>
          </a:prstGeom>
        </p:spPr>
        <p:txBody>
          <a:bodyPr wrap="square">
            <a:spAutoFit/>
          </a:bodyPr>
          <a:lstStyle/>
          <a:p>
            <a:endParaRPr lang="en-GB" sz="1200" b="1" dirty="0" smtClean="0"/>
          </a:p>
          <a:p>
            <a:endParaRPr lang="en-GB" sz="1200" b="1" dirty="0"/>
          </a:p>
          <a:p>
            <a:r>
              <a:rPr lang="en-GB" sz="1200" b="1" dirty="0" smtClean="0"/>
              <a:t>                                                                                                                                                                                                    </a:t>
            </a:r>
            <a:endParaRPr lang="en-GB" sz="1200" b="1" dirty="0"/>
          </a:p>
        </p:txBody>
      </p:sp>
      <p:sp>
        <p:nvSpPr>
          <p:cNvPr id="13" name="Rectangle 12"/>
          <p:cNvSpPr/>
          <p:nvPr/>
        </p:nvSpPr>
        <p:spPr>
          <a:xfrm>
            <a:off x="3868053" y="5152515"/>
            <a:ext cx="6096000" cy="1569660"/>
          </a:xfrm>
          <a:prstGeom prst="rect">
            <a:avLst/>
          </a:prstGeom>
        </p:spPr>
        <p:txBody>
          <a:bodyPr>
            <a:spAutoFit/>
          </a:bodyPr>
          <a:lstStyle/>
          <a:p>
            <a:r>
              <a:rPr lang="en-GB" sz="1200" b="1" u="sng" dirty="0" smtClean="0"/>
              <a:t>The Care Act</a:t>
            </a:r>
          </a:p>
          <a:p>
            <a:r>
              <a:rPr lang="en-GB" sz="1200" dirty="0"/>
              <a:t>The main principle of the Care Act 2014 is to help to improve people's independence and wellbeing and for care providers and givers to promote a person-centred approach to the care and support they </a:t>
            </a:r>
            <a:r>
              <a:rPr lang="en-GB" sz="1200" dirty="0" smtClean="0"/>
              <a:t>provide</a:t>
            </a:r>
          </a:p>
          <a:p>
            <a:endParaRPr lang="en-GB" sz="1200" dirty="0"/>
          </a:p>
          <a:p>
            <a:r>
              <a:rPr lang="en-GB" sz="1200" dirty="0" smtClean="0"/>
              <a:t>This review recommends that practitioners review their knowledge of key </a:t>
            </a:r>
            <a:r>
              <a:rPr lang="en-GB" sz="1200" dirty="0"/>
              <a:t>elements of the Care Act 2014 </a:t>
            </a:r>
            <a:r>
              <a:rPr lang="en-GB" sz="1200" dirty="0" smtClean="0"/>
              <a:t> </a:t>
            </a:r>
            <a:r>
              <a:rPr lang="en-GB" sz="1200" dirty="0"/>
              <a:t>assessment, representation, the wellbeing principle, Section </a:t>
            </a:r>
            <a:r>
              <a:rPr lang="en-GB" sz="1200" dirty="0" smtClean="0"/>
              <a:t>19. A summary of the Care Act can be found </a:t>
            </a:r>
            <a:r>
              <a:rPr lang="en-GB" sz="1200" dirty="0" smtClean="0">
                <a:hlinkClick r:id="rId9"/>
              </a:rPr>
              <a:t>here </a:t>
            </a:r>
            <a:r>
              <a:rPr lang="en-GB" sz="1200" dirty="0" smtClean="0"/>
              <a:t>and the full Care Act can be found </a:t>
            </a:r>
            <a:r>
              <a:rPr lang="en-GB" sz="1200" dirty="0" smtClean="0">
                <a:hlinkClick r:id="rId10"/>
              </a:rPr>
              <a:t>here. </a:t>
            </a:r>
            <a:endParaRPr lang="en-GB" sz="1200" dirty="0"/>
          </a:p>
        </p:txBody>
      </p:sp>
      <p:sp>
        <p:nvSpPr>
          <p:cNvPr id="14" name="Rectangle 13"/>
          <p:cNvSpPr/>
          <p:nvPr/>
        </p:nvSpPr>
        <p:spPr>
          <a:xfrm>
            <a:off x="1553450" y="3582855"/>
            <a:ext cx="6096000" cy="1569660"/>
          </a:xfrm>
          <a:prstGeom prst="rect">
            <a:avLst/>
          </a:prstGeom>
        </p:spPr>
        <p:txBody>
          <a:bodyPr>
            <a:spAutoFit/>
          </a:bodyPr>
          <a:lstStyle/>
          <a:p>
            <a:r>
              <a:rPr lang="en-GB" sz="1200" b="1" u="sng" dirty="0" smtClean="0"/>
              <a:t>Multi Agency Meetings</a:t>
            </a:r>
          </a:p>
          <a:p>
            <a:r>
              <a:rPr lang="en-GB" sz="1200" dirty="0" smtClean="0"/>
              <a:t>Multi-agency </a:t>
            </a:r>
            <a:r>
              <a:rPr lang="en-GB" sz="1200" dirty="0"/>
              <a:t>working is key to supporting people who are Self Neglecting. Agencies have a duty to respond to abuse and neglect under the Care Act 2014. Key professionals</a:t>
            </a:r>
          </a:p>
          <a:p>
            <a:r>
              <a:rPr lang="en-GB" sz="1200" dirty="0"/>
              <a:t>from any agency or organisation can call Multi-Agency meetings for a person who self-neglects </a:t>
            </a:r>
            <a:r>
              <a:rPr lang="en-GB" sz="1200" dirty="0" smtClean="0"/>
              <a:t>and who </a:t>
            </a:r>
            <a:r>
              <a:rPr lang="en-GB" sz="1200" dirty="0"/>
              <a:t>they are concerned about in their service. Actions set in a Multi-Agency meeting should be based on the person-centred risk assessment </a:t>
            </a:r>
            <a:r>
              <a:rPr lang="en-GB" sz="1200" dirty="0" smtClean="0"/>
              <a:t>and contribution </a:t>
            </a:r>
            <a:r>
              <a:rPr lang="en-GB" sz="1200" dirty="0"/>
              <a:t>from all key professionals. These </a:t>
            </a:r>
            <a:r>
              <a:rPr lang="en-GB" sz="1200" dirty="0" smtClean="0"/>
              <a:t>should be utilised where </a:t>
            </a:r>
            <a:r>
              <a:rPr lang="en-GB" sz="1200" dirty="0"/>
              <a:t>there are concerns that a client may decline care </a:t>
            </a:r>
            <a:r>
              <a:rPr lang="en-GB" sz="1200" dirty="0" smtClean="0"/>
              <a:t>despite their </a:t>
            </a:r>
            <a:r>
              <a:rPr lang="en-GB" sz="1200" dirty="0"/>
              <a:t>high level of </a:t>
            </a:r>
            <a:r>
              <a:rPr lang="en-GB" sz="1200" dirty="0" smtClean="0"/>
              <a:t>need. </a:t>
            </a:r>
            <a:endParaRPr lang="en-GB" sz="1200" dirty="0"/>
          </a:p>
        </p:txBody>
      </p:sp>
    </p:spTree>
    <p:extLst>
      <p:ext uri="{BB962C8B-B14F-4D97-AF65-F5344CB8AC3E}">
        <p14:creationId xmlns:p14="http://schemas.microsoft.com/office/powerpoint/2010/main" val="3738650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459454" y="1473160"/>
            <a:ext cx="9144000" cy="2387600"/>
          </a:xfrm>
        </p:spPr>
        <p:txBody>
          <a:bodyPr/>
          <a:lstStyle/>
          <a:p>
            <a:r>
              <a:rPr lang="en-GB" dirty="0"/>
              <a:t>Resources for </a:t>
            </a:r>
            <a:r>
              <a:rPr lang="en-GB" dirty="0" smtClean="0"/>
              <a:t>Professionals</a:t>
            </a:r>
            <a:br>
              <a:rPr lang="en-GB" dirty="0" smtClean="0"/>
            </a:br>
            <a:endParaRPr lang="en-GB" dirty="0"/>
          </a:p>
        </p:txBody>
      </p:sp>
      <p:sp>
        <p:nvSpPr>
          <p:cNvPr id="5" name="Subtitle 4"/>
          <p:cNvSpPr>
            <a:spLocks noGrp="1"/>
          </p:cNvSpPr>
          <p:nvPr>
            <p:ph type="subTitle" idx="1"/>
          </p:nvPr>
        </p:nvSpPr>
        <p:spPr>
          <a:xfrm>
            <a:off x="1118795" y="3191774"/>
            <a:ext cx="9484659" cy="3105931"/>
          </a:xfrm>
        </p:spPr>
        <p:txBody>
          <a:bodyPr>
            <a:normAutofit fontScale="40000" lnSpcReduction="20000"/>
          </a:bodyPr>
          <a:lstStyle/>
          <a:p>
            <a:endParaRPr lang="en-GB" dirty="0" smtClean="0">
              <a:hlinkClick r:id="rId3"/>
            </a:endParaRPr>
          </a:p>
          <a:p>
            <a:r>
              <a:rPr lang="en-GB" sz="8000" dirty="0">
                <a:hlinkClick r:id="rId3"/>
              </a:rPr>
              <a:t>SSP training page</a:t>
            </a:r>
            <a:endParaRPr lang="en-GB" sz="8000" dirty="0" smtClean="0">
              <a:hlinkClick r:id="rId3"/>
            </a:endParaRPr>
          </a:p>
          <a:p>
            <a:endParaRPr lang="en-GB" sz="8000" dirty="0">
              <a:hlinkClick r:id="rId3"/>
            </a:endParaRPr>
          </a:p>
          <a:p>
            <a:r>
              <a:rPr lang="en-GB" sz="8000" dirty="0" smtClean="0">
                <a:hlinkClick r:id="rId3"/>
              </a:rPr>
              <a:t>Mental </a:t>
            </a:r>
            <a:r>
              <a:rPr lang="en-GB" sz="8000" dirty="0">
                <a:hlinkClick r:id="rId3"/>
              </a:rPr>
              <a:t>Capacity Toolkit </a:t>
            </a:r>
            <a:endParaRPr lang="en-GB" sz="8000" dirty="0" smtClean="0">
              <a:hlinkClick r:id="rId3"/>
            </a:endParaRPr>
          </a:p>
          <a:p>
            <a:endParaRPr lang="en-GB" sz="8000" dirty="0">
              <a:hlinkClick r:id="rId3"/>
            </a:endParaRPr>
          </a:p>
          <a:p>
            <a:endParaRPr lang="en-GB" sz="8000" dirty="0" smtClean="0"/>
          </a:p>
          <a:p>
            <a:r>
              <a:rPr lang="en-GB" sz="8000" dirty="0" smtClean="0">
                <a:hlinkClick r:id="rId4"/>
              </a:rPr>
              <a:t>Professional Curiosity</a:t>
            </a:r>
            <a:endParaRPr lang="en-GB" sz="8000" dirty="0"/>
          </a:p>
          <a:p>
            <a:endParaRPr lang="en-GB" sz="8000" dirty="0" smtClean="0"/>
          </a:p>
          <a:p>
            <a:endParaRPr lang="en-GB" sz="8000" dirty="0"/>
          </a:p>
        </p:txBody>
      </p:sp>
      <p:pic>
        <p:nvPicPr>
          <p:cNvPr id="6" name="Picture 2" descr="100+ Resources Pictures [HD] | Download Free Images on Unsplash"/>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7666" y="55324"/>
            <a:ext cx="2772667" cy="184662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B9105EE2-9EC8-41C2-AD4F-E78512D9F58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783343" y="119331"/>
            <a:ext cx="3408657" cy="1718614"/>
          </a:xfrm>
          <a:prstGeom prst="rect">
            <a:avLst/>
          </a:prstGeom>
        </p:spPr>
      </p:pic>
    </p:spTree>
    <p:extLst>
      <p:ext uri="{BB962C8B-B14F-4D97-AF65-F5344CB8AC3E}">
        <p14:creationId xmlns:p14="http://schemas.microsoft.com/office/powerpoint/2010/main" val="8621733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6136</TotalTime>
  <Words>1059</Words>
  <Application>Microsoft Office PowerPoint</Application>
  <PresentationFormat>Widescreen</PresentationFormat>
  <Paragraphs>81</Paragraphs>
  <Slides>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PowerPoint Presentation</vt:lpstr>
      <vt:lpstr>How to use this document </vt:lpstr>
      <vt:lpstr>PowerPoint Presentation</vt:lpstr>
      <vt:lpstr>PowerPoint Presentation</vt:lpstr>
      <vt:lpstr>PowerPoint Presentation</vt:lpstr>
      <vt:lpstr>Resources for Professionals </vt:lpstr>
    </vt:vector>
  </TitlesOfParts>
  <Company>Swindon Borough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Jackie Barstow</dc:creator>
  <cp:lastModifiedBy>Helen Jones</cp:lastModifiedBy>
  <cp:revision>292</cp:revision>
  <dcterms:created xsi:type="dcterms:W3CDTF">2020-04-21T14:50:25Z</dcterms:created>
  <dcterms:modified xsi:type="dcterms:W3CDTF">2023-01-12T14:27:55Z</dcterms:modified>
</cp:coreProperties>
</file>