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66" r:id="rId3"/>
    <p:sldId id="290" r:id="rId4"/>
    <p:sldId id="261" r:id="rId5"/>
    <p:sldId id="262" r:id="rId6"/>
    <p:sldId id="28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Barstow" initials="IB" lastIdx="1" clrIdx="0">
    <p:extLst>
      <p:ext uri="{19B8F6BF-5375-455C-9EA6-DF929625EA0E}">
        <p15:presenceInfo xmlns:p15="http://schemas.microsoft.com/office/powerpoint/2012/main" userId="0e96dd7c08572cef" providerId="Windows Live"/>
      </p:ext>
    </p:extLst>
  </p:cmAuthor>
  <p:cmAuthor id="2" name="Jackie Barstow" initials="JB" lastIdx="2" clrIdx="1">
    <p:extLst>
      <p:ext uri="{19B8F6BF-5375-455C-9EA6-DF929625EA0E}">
        <p15:presenceInfo xmlns:p15="http://schemas.microsoft.com/office/powerpoint/2012/main" userId="S-1-5-21-1275210071-152049171-1060284298-76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826" autoAdjust="0"/>
  </p:normalViewPr>
  <p:slideViewPr>
    <p:cSldViewPr snapToGrid="0">
      <p:cViewPr varScale="1">
        <p:scale>
          <a:sx n="84" d="100"/>
          <a:sy n="84" d="100"/>
        </p:scale>
        <p:origin x="76" y="5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BE440-5BC1-4FD2-85AF-B379CFCDE4F8}" type="datetimeFigureOut">
              <a:rPr lang="en-GB" smtClean="0"/>
              <a:t>03/10/2023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4A423-0D72-48D8-BEF2-3C46F5134478}" type="slidenum">
              <a:rPr lang="en-GB" smtClean="0"/>
              <a:t>‹#›</a:t>
            </a:fld>
            <a:endParaRPr lang="en-GB"/>
          </a:p>
        </p:txBody>
      </p:sp>
    </p:spTree>
    <p:extLst>
      <p:ext uri="{BB962C8B-B14F-4D97-AF65-F5344CB8AC3E}">
        <p14:creationId xmlns:p14="http://schemas.microsoft.com/office/powerpoint/2010/main" val="403321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1</a:t>
            </a:fld>
            <a:endParaRPr lang="en-GB"/>
          </a:p>
        </p:txBody>
      </p:sp>
    </p:spTree>
    <p:extLst>
      <p:ext uri="{BB962C8B-B14F-4D97-AF65-F5344CB8AC3E}">
        <p14:creationId xmlns:p14="http://schemas.microsoft.com/office/powerpoint/2010/main" val="256297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buNone/>
            </a:pPr>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2</a:t>
            </a:fld>
            <a:endParaRPr lang="en-GB"/>
          </a:p>
        </p:txBody>
      </p:sp>
    </p:spTree>
    <p:extLst>
      <p:ext uri="{BB962C8B-B14F-4D97-AF65-F5344CB8AC3E}">
        <p14:creationId xmlns:p14="http://schemas.microsoft.com/office/powerpoint/2010/main" val="829738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4</a:t>
            </a:fld>
            <a:endParaRPr lang="en-GB"/>
          </a:p>
        </p:txBody>
      </p:sp>
    </p:spTree>
    <p:extLst>
      <p:ext uri="{BB962C8B-B14F-4D97-AF65-F5344CB8AC3E}">
        <p14:creationId xmlns:p14="http://schemas.microsoft.com/office/powerpoint/2010/main" val="3611771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C24A423-0D72-48D8-BEF2-3C46F5134478}" type="slidenum">
              <a:rPr lang="en-GB" smtClean="0"/>
              <a:t>5</a:t>
            </a:fld>
            <a:endParaRPr lang="en-GB"/>
          </a:p>
        </p:txBody>
      </p:sp>
    </p:spTree>
    <p:extLst>
      <p:ext uri="{BB962C8B-B14F-4D97-AF65-F5344CB8AC3E}">
        <p14:creationId xmlns:p14="http://schemas.microsoft.com/office/powerpoint/2010/main" val="301477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6</a:t>
            </a:fld>
            <a:endParaRPr lang="en-GB"/>
          </a:p>
        </p:txBody>
      </p:sp>
    </p:spTree>
    <p:extLst>
      <p:ext uri="{BB962C8B-B14F-4D97-AF65-F5344CB8AC3E}">
        <p14:creationId xmlns:p14="http://schemas.microsoft.com/office/powerpoint/2010/main" val="2778091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5144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478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421388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66926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176793-B05B-41A6-9602-C72C09C11A6F}"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5560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176793-B05B-41A6-9602-C72C09C11A6F}"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7219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76793-B05B-41A6-9602-C72C09C11A6F}" type="datetimeFigureOut">
              <a:rPr lang="en-GB" smtClean="0"/>
              <a:t>03/10/2023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809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176793-B05B-41A6-9602-C72C09C11A6F}" type="datetimeFigureOut">
              <a:rPr lang="en-GB" smtClean="0"/>
              <a:t>03/10/2023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775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76793-B05B-41A6-9602-C72C09C11A6F}" type="datetimeFigureOut">
              <a:rPr lang="en-GB" smtClean="0"/>
              <a:t>03/10/2023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083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83584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0834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76793-B05B-41A6-9602-C72C09C11A6F}" type="datetimeFigureOut">
              <a:rPr lang="en-GB" smtClean="0"/>
              <a:t>03/10/2023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DC9B-DBCA-45B7-9908-CFC410B953CA}" type="slidenum">
              <a:rPr lang="en-GB" smtClean="0"/>
              <a:t>‹#›</a:t>
            </a:fld>
            <a:endParaRPr lang="en-GB"/>
          </a:p>
        </p:txBody>
      </p:sp>
    </p:spTree>
    <p:extLst>
      <p:ext uri="{BB962C8B-B14F-4D97-AF65-F5344CB8AC3E}">
        <p14:creationId xmlns:p14="http://schemas.microsoft.com/office/powerpoint/2010/main" val="224934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feguardingpartnership.swindon.gov.uk/site/index.ph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tmp"/><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safeguardingpartnership.swindon.gov.uk/downloads/file/1213/ssp_action_plan_proform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proceduresonline.com/gateshead/adultsg/p_making_enq.html"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safeguardingpartnership.swindon.gov.uk/downloads/file/1072/adults_escalation_policy"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safeguardingpartnership.swindon.gov.uk/info/8/training" TargetMode="External"/><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safeguardingpartnership.swindon.gov.uk/downloads/file/1154/multi_agency_meeting_guidance_working_with_adults" TargetMode="External"/><Relationship Id="rId5" Type="http://schemas.openxmlformats.org/officeDocument/2006/relationships/hyperlink" Target="https://safeguardingpartnership.swindon.gov.uk/downloads/file/815/deciding_if_you_need_to_raise_a_safeguarding_concern" TargetMode="External"/><Relationship Id="rId4" Type="http://schemas.openxmlformats.org/officeDocument/2006/relationships/hyperlink" Target="https://safeguardingpartnership.swindon.gov.uk/downloads/file/976/adult_safeguarding_policy_and_proced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55076333-0722-435B-A6F7-741159A78A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7935" y="1243757"/>
            <a:ext cx="3873668" cy="1956202"/>
          </a:xfrm>
          <a:prstGeom prst="rect">
            <a:avLst/>
          </a:prstGeom>
        </p:spPr>
      </p:pic>
      <p:sp>
        <p:nvSpPr>
          <p:cNvPr id="5" name="TextBox 4">
            <a:extLst>
              <a:ext uri="{FF2B5EF4-FFF2-40B4-BE49-F238E27FC236}">
                <a16:creationId xmlns:a16="http://schemas.microsoft.com/office/drawing/2014/main" id="{B441CD81-FDB8-4129-A7B3-3D48BB0226FE}"/>
              </a:ext>
            </a:extLst>
          </p:cNvPr>
          <p:cNvSpPr txBox="1"/>
          <p:nvPr/>
        </p:nvSpPr>
        <p:spPr>
          <a:xfrm>
            <a:off x="955772" y="4275180"/>
            <a:ext cx="10279417" cy="1077218"/>
          </a:xfrm>
          <a:prstGeom prst="rect">
            <a:avLst/>
          </a:prstGeom>
          <a:noFill/>
        </p:spPr>
        <p:txBody>
          <a:bodyPr wrap="square" rtlCol="0">
            <a:spAutoFit/>
          </a:bodyPr>
          <a:lstStyle/>
          <a:p>
            <a:r>
              <a:rPr lang="en-GB" sz="3200" b="1" dirty="0" smtClean="0">
                <a:latin typeface="Arial" panose="020B0604020202020204" pitchFamily="34" charset="0"/>
                <a:cs typeface="Arial" panose="020B0604020202020204" pitchFamily="34" charset="0"/>
              </a:rPr>
              <a:t>				SAR Frankie </a:t>
            </a:r>
            <a:endParaRPr lang="en-GB" sz="2800" b="1" dirty="0">
              <a:latin typeface="Arial" panose="020B0604020202020204" pitchFamily="34" charset="0"/>
              <a:cs typeface="Arial" panose="020B0604020202020204" pitchFamily="34" charset="0"/>
            </a:endParaRPr>
          </a:p>
          <a:p>
            <a:endParaRPr lang="en-GB" sz="3200"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485F9C9-2E9F-4470-8659-63FA486319F5}"/>
              </a:ext>
            </a:extLst>
          </p:cNvPr>
          <p:cNvSpPr txBox="1"/>
          <p:nvPr/>
        </p:nvSpPr>
        <p:spPr>
          <a:xfrm>
            <a:off x="832527" y="5898232"/>
            <a:ext cx="10525909"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October</a:t>
            </a:r>
            <a:r>
              <a:rPr lang="en-GB" sz="12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2023</a:t>
            </a:r>
            <a:endParaRPr lang="en-GB" sz="12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D7178B7-05C5-45BB-A84F-3F1454DCAB2A}"/>
              </a:ext>
            </a:extLst>
          </p:cNvPr>
          <p:cNvPicPr/>
          <p:nvPr/>
        </p:nvPicPr>
        <p:blipFill>
          <a:blip r:embed="rId5">
            <a:extLst>
              <a:ext uri="{28A0092B-C50C-407E-A947-70E740481C1C}">
                <a14:useLocalDpi xmlns:a14="http://schemas.microsoft.com/office/drawing/2010/main" val="0"/>
              </a:ext>
            </a:extLst>
          </a:blip>
          <a:stretch>
            <a:fillRect/>
          </a:stretch>
        </p:blipFill>
        <p:spPr>
          <a:xfrm>
            <a:off x="1076714" y="452351"/>
            <a:ext cx="3434415" cy="3405554"/>
          </a:xfrm>
          <a:prstGeom prst="rect">
            <a:avLst/>
          </a:prstGeom>
        </p:spPr>
      </p:pic>
      <p:sp>
        <p:nvSpPr>
          <p:cNvPr id="8" name="TextBox 7">
            <a:extLst>
              <a:ext uri="{FF2B5EF4-FFF2-40B4-BE49-F238E27FC236}">
                <a16:creationId xmlns:a16="http://schemas.microsoft.com/office/drawing/2014/main" id="{B6FF2143-EA95-4CDA-AD54-5ABA385C95BD}"/>
              </a:ext>
            </a:extLst>
          </p:cNvPr>
          <p:cNvSpPr txBox="1"/>
          <p:nvPr/>
        </p:nvSpPr>
        <p:spPr>
          <a:xfrm>
            <a:off x="1912518" y="2313237"/>
            <a:ext cx="1762812" cy="707886"/>
          </a:xfrm>
          <a:prstGeom prst="rect">
            <a:avLst/>
          </a:prstGeom>
          <a:noFill/>
        </p:spPr>
        <p:txBody>
          <a:bodyPr wrap="square">
            <a:spAutoFit/>
          </a:bodyPr>
          <a:lstStyle/>
          <a:p>
            <a:pPr algn="ctr"/>
            <a:r>
              <a:rPr lang="en-GB" sz="2000" b="1" dirty="0">
                <a:solidFill>
                  <a:schemeClr val="tx1"/>
                </a:solidFill>
              </a:rPr>
              <a:t>Minute Briefing</a:t>
            </a:r>
          </a:p>
        </p:txBody>
      </p:sp>
      <p:sp>
        <p:nvSpPr>
          <p:cNvPr id="10" name="TextBox 9">
            <a:extLst>
              <a:ext uri="{FF2B5EF4-FFF2-40B4-BE49-F238E27FC236}">
                <a16:creationId xmlns:a16="http://schemas.microsoft.com/office/drawing/2014/main" id="{CA97131F-4041-4FFF-8E00-58484AC79123}"/>
              </a:ext>
            </a:extLst>
          </p:cNvPr>
          <p:cNvSpPr txBox="1"/>
          <p:nvPr/>
        </p:nvSpPr>
        <p:spPr>
          <a:xfrm flipH="1">
            <a:off x="2513444" y="1755018"/>
            <a:ext cx="413160" cy="400110"/>
          </a:xfrm>
          <a:prstGeom prst="rect">
            <a:avLst/>
          </a:prstGeom>
          <a:noFill/>
        </p:spPr>
        <p:txBody>
          <a:bodyPr wrap="square" rtlCol="0">
            <a:spAutoFit/>
          </a:bodyPr>
          <a:lstStyle/>
          <a:p>
            <a:r>
              <a:rPr lang="en-GB" sz="2000" b="1" dirty="0"/>
              <a:t>7</a:t>
            </a:r>
          </a:p>
        </p:txBody>
      </p:sp>
      <p:pic>
        <p:nvPicPr>
          <p:cNvPr id="12" name="Picture 11">
            <a:extLst>
              <a:ext uri="{FF2B5EF4-FFF2-40B4-BE49-F238E27FC236}">
                <a16:creationId xmlns:a16="http://schemas.microsoft.com/office/drawing/2014/main" id="{5ADD604C-1FFC-4B96-81AF-AACBB95A8557}"/>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2402043" y="1341687"/>
            <a:ext cx="783759" cy="813441"/>
          </a:xfrm>
          <a:prstGeom prst="rect">
            <a:avLst/>
          </a:prstGeom>
        </p:spPr>
      </p:pic>
      <p:sp>
        <p:nvSpPr>
          <p:cNvPr id="13" name="TextBox 12">
            <a:extLst>
              <a:ext uri="{FF2B5EF4-FFF2-40B4-BE49-F238E27FC236}">
                <a16:creationId xmlns:a16="http://schemas.microsoft.com/office/drawing/2014/main" id="{CA97131F-4041-4FFF-8E00-58484AC79123}"/>
              </a:ext>
            </a:extLst>
          </p:cNvPr>
          <p:cNvSpPr txBox="1"/>
          <p:nvPr/>
        </p:nvSpPr>
        <p:spPr>
          <a:xfrm flipH="1">
            <a:off x="2624845" y="1548352"/>
            <a:ext cx="413160" cy="400110"/>
          </a:xfrm>
          <a:prstGeom prst="rect">
            <a:avLst/>
          </a:prstGeom>
          <a:noFill/>
        </p:spPr>
        <p:txBody>
          <a:bodyPr wrap="square" rtlCol="0">
            <a:spAutoFit/>
          </a:bodyPr>
          <a:lstStyle/>
          <a:p>
            <a:r>
              <a:rPr lang="en-GB" sz="2000" b="1" dirty="0"/>
              <a:t>7</a:t>
            </a:r>
          </a:p>
        </p:txBody>
      </p:sp>
    </p:spTree>
    <p:extLst>
      <p:ext uri="{BB962C8B-B14F-4D97-AF65-F5344CB8AC3E}">
        <p14:creationId xmlns:p14="http://schemas.microsoft.com/office/powerpoint/2010/main" val="407698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07643"/>
          </a:xfrm>
        </p:spPr>
        <p:txBody>
          <a:bodyPr/>
          <a:lstStyle/>
          <a:p>
            <a:r>
              <a:rPr lang="en-GB" b="1" dirty="0">
                <a:latin typeface="Arial" panose="020B0604020202020204" pitchFamily="34" charset="0"/>
                <a:cs typeface="Arial" panose="020B0604020202020204" pitchFamily="34" charset="0"/>
              </a:rPr>
              <a:t>How to use this document </a:t>
            </a:r>
          </a:p>
        </p:txBody>
      </p:sp>
      <p:sp>
        <p:nvSpPr>
          <p:cNvPr id="3" name="Content Placeholder 2"/>
          <p:cNvSpPr>
            <a:spLocks noGrp="1"/>
          </p:cNvSpPr>
          <p:nvPr>
            <p:ph idx="1"/>
          </p:nvPr>
        </p:nvSpPr>
        <p:spPr>
          <a:xfrm>
            <a:off x="838200" y="1451295"/>
            <a:ext cx="10515600" cy="4999839"/>
          </a:xfrm>
        </p:spPr>
        <p:txBody>
          <a:bodyPr>
            <a:normAutofit fontScale="62500" lnSpcReduction="20000"/>
          </a:bodyPr>
          <a:lstStyle/>
          <a:p>
            <a:pPr marL="0" indent="0">
              <a:lnSpc>
                <a:spcPct val="120000"/>
              </a:lnSpc>
              <a:spcBef>
                <a:spcPts val="0"/>
              </a:spcBef>
              <a:buNone/>
            </a:pPr>
            <a:endParaRPr lang="en-GB" sz="3300"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GB" sz="3300" dirty="0" smtClean="0">
                <a:latin typeface="Arial" panose="020B0604020202020204" pitchFamily="34" charset="0"/>
                <a:cs typeface="Arial" panose="020B0604020202020204" pitchFamily="34" charset="0"/>
              </a:rPr>
              <a:t>The </a:t>
            </a:r>
            <a:r>
              <a:rPr lang="en-GB" sz="3300" dirty="0">
                <a:latin typeface="Arial" panose="020B0604020202020204" pitchFamily="34" charset="0"/>
                <a:cs typeface="Arial" panose="020B0604020202020204" pitchFamily="34" charset="0"/>
              </a:rPr>
              <a:t>aim of this document is to </a:t>
            </a:r>
            <a:r>
              <a:rPr lang="en-GB" sz="3300" dirty="0" smtClean="0">
                <a:latin typeface="Arial" panose="020B0604020202020204" pitchFamily="34" charset="0"/>
                <a:cs typeface="Arial" panose="020B0604020202020204" pitchFamily="34" charset="0"/>
              </a:rPr>
              <a:t>outline the key themes and learning from SAR </a:t>
            </a:r>
            <a:r>
              <a:rPr lang="en-GB" sz="3300" dirty="0" smtClean="0">
                <a:latin typeface="Arial" panose="020B0604020202020204" pitchFamily="34" charset="0"/>
                <a:cs typeface="Arial" panose="020B0604020202020204" pitchFamily="34" charset="0"/>
              </a:rPr>
              <a:t>Frankie. </a:t>
            </a:r>
            <a:r>
              <a:rPr lang="en-GB" sz="3300" dirty="0" smtClean="0">
                <a:latin typeface="Arial" panose="020B0604020202020204" pitchFamily="34" charset="0"/>
                <a:cs typeface="Arial" panose="020B0604020202020204" pitchFamily="34" charset="0"/>
              </a:rPr>
              <a:t>Please </a:t>
            </a:r>
            <a:r>
              <a:rPr lang="en-GB" sz="3300" dirty="0">
                <a:latin typeface="Arial" panose="020B0604020202020204" pitchFamily="34" charset="0"/>
                <a:cs typeface="Arial" panose="020B0604020202020204" pitchFamily="34" charset="0"/>
              </a:rPr>
              <a:t>share this resource widely</a:t>
            </a:r>
            <a:r>
              <a:rPr lang="en-GB" sz="3300" dirty="0" smtClean="0">
                <a:latin typeface="Arial" panose="020B0604020202020204" pitchFamily="34" charset="0"/>
                <a:cs typeface="Arial" panose="020B0604020202020204" pitchFamily="34" charset="0"/>
              </a:rPr>
              <a:t>. </a:t>
            </a:r>
            <a:r>
              <a:rPr lang="en-GB" sz="3300" dirty="0">
                <a:latin typeface="Arial" panose="020B0604020202020204" pitchFamily="34" charset="0"/>
                <a:cs typeface="Arial" panose="020B0604020202020204" pitchFamily="34" charset="0"/>
              </a:rPr>
              <a:t>It can be used in conjunction with the </a:t>
            </a:r>
            <a:endParaRPr lang="en-GB" sz="3300"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GB" sz="3300" dirty="0">
                <a:latin typeface="Arial" panose="020B0604020202020204" pitchFamily="34" charset="0"/>
                <a:cs typeface="Arial" panose="020B0604020202020204" pitchFamily="34" charset="0"/>
                <a:hlinkClick r:id="rId3"/>
              </a:rPr>
              <a:t>https://</a:t>
            </a:r>
            <a:r>
              <a:rPr lang="en-GB" sz="3300" dirty="0" smtClean="0">
                <a:latin typeface="Arial" panose="020B0604020202020204" pitchFamily="34" charset="0"/>
                <a:cs typeface="Arial" panose="020B0604020202020204" pitchFamily="34" charset="0"/>
                <a:hlinkClick r:id="rId3"/>
              </a:rPr>
              <a:t>safeguardingpartnership.swindon.gov.uk/downloads/file/1213/ssp_action_plan_proforma</a:t>
            </a:r>
            <a:r>
              <a:rPr lang="en-GB" sz="3300" dirty="0" smtClean="0">
                <a:latin typeface="Arial" panose="020B0604020202020204" pitchFamily="34" charset="0"/>
                <a:cs typeface="Arial" panose="020B0604020202020204" pitchFamily="34" charset="0"/>
              </a:rPr>
              <a:t> </a:t>
            </a:r>
            <a:endParaRPr lang="en-GB" sz="3300"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GB" sz="3300" dirty="0">
              <a:latin typeface="Arial" panose="020B0604020202020204" pitchFamily="34" charset="0"/>
              <a:cs typeface="Arial" panose="020B0604020202020204" pitchFamily="34" charset="0"/>
            </a:endParaRPr>
          </a:p>
          <a:p>
            <a:pPr marL="0" indent="0">
              <a:lnSpc>
                <a:spcPct val="120000"/>
              </a:lnSpc>
              <a:spcBef>
                <a:spcPts val="0"/>
              </a:spcBef>
              <a:buNone/>
            </a:pPr>
            <a:r>
              <a:rPr lang="en-GB" sz="3300" dirty="0">
                <a:latin typeface="Arial" panose="020B0604020202020204" pitchFamily="34" charset="0"/>
                <a:cs typeface="Arial" panose="020B0604020202020204" pitchFamily="34" charset="0"/>
              </a:rPr>
              <a:t>There are also hyperlinks to external resources such as </a:t>
            </a:r>
            <a:r>
              <a:rPr lang="en-GB" sz="3300" dirty="0" smtClean="0">
                <a:latin typeface="Arial" panose="020B0604020202020204" pitchFamily="34" charset="0"/>
                <a:cs typeface="Arial" panose="020B0604020202020204" pitchFamily="34" charset="0"/>
              </a:rPr>
              <a:t>websites, </a:t>
            </a:r>
            <a:r>
              <a:rPr lang="en-GB" sz="3300" dirty="0">
                <a:latin typeface="Arial" panose="020B0604020202020204" pitchFamily="34" charset="0"/>
                <a:cs typeface="Arial" panose="020B0604020202020204" pitchFamily="34" charset="0"/>
              </a:rPr>
              <a:t>which can be accessed by either ctrl+click on the image/icon or hyperlink. Alternatively you can use your mouse to right click and select open link from the options</a:t>
            </a:r>
            <a:r>
              <a:rPr lang="en-GB" sz="3300" dirty="0" smtClean="0">
                <a:latin typeface="Arial" panose="020B0604020202020204" pitchFamily="34" charset="0"/>
                <a:cs typeface="Arial" panose="020B0604020202020204" pitchFamily="34" charset="0"/>
              </a:rPr>
              <a:t>. If you are unable to open a hyperlink please copy the information and paste into your usual internet search engine e.g. Google or Bing.</a:t>
            </a:r>
          </a:p>
          <a:p>
            <a:pPr marL="0" indent="0">
              <a:lnSpc>
                <a:spcPct val="120000"/>
              </a:lnSpc>
              <a:spcBef>
                <a:spcPts val="0"/>
              </a:spcBef>
              <a:buNone/>
            </a:pPr>
            <a:endParaRPr lang="en-GB" sz="3300" dirty="0"/>
          </a:p>
          <a:p>
            <a:pPr marL="0" indent="0">
              <a:lnSpc>
                <a:spcPct val="120000"/>
              </a:lnSpc>
              <a:spcBef>
                <a:spcPts val="0"/>
              </a:spcBef>
              <a:buNone/>
            </a:pPr>
            <a:endParaRPr lang="en-GB" dirty="0"/>
          </a:p>
          <a:p>
            <a:pPr marL="0" indent="0">
              <a:lnSpc>
                <a:spcPct val="120000"/>
              </a:lnSpc>
              <a:spcBef>
                <a:spcPts val="0"/>
              </a:spcBef>
              <a:buNone/>
            </a:pPr>
            <a:r>
              <a:rPr lang="en-GB" dirty="0"/>
              <a:t> </a:t>
            </a:r>
          </a:p>
          <a:p>
            <a:pPr marL="0" indent="0">
              <a:lnSpc>
                <a:spcPct val="120000"/>
              </a:lnSpc>
              <a:spcBef>
                <a:spcPts val="0"/>
              </a:spcBef>
              <a:buNone/>
            </a:pPr>
            <a:endParaRPr lang="en-GB" dirty="0"/>
          </a:p>
          <a:p>
            <a:pPr marL="0" indent="0">
              <a:lnSpc>
                <a:spcPct val="120000"/>
              </a:lnSpc>
              <a:spcBef>
                <a:spcPts val="0"/>
              </a:spcBef>
              <a:buNone/>
            </a:pPr>
            <a:endParaRPr lang="en-GB" dirty="0"/>
          </a:p>
        </p:txBody>
      </p:sp>
      <p:pic>
        <p:nvPicPr>
          <p:cNvPr id="4" name="Picture 3">
            <a:extLst>
              <a:ext uri="{FF2B5EF4-FFF2-40B4-BE49-F238E27FC236}">
                <a16:creationId xmlns:a16="http://schemas.microsoft.com/office/drawing/2014/main" id="{B9105EE2-9EC8-41C2-AD4F-E78512D9F5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83343" y="119331"/>
            <a:ext cx="3408657" cy="1718614"/>
          </a:xfrm>
          <a:prstGeom prst="rect">
            <a:avLst/>
          </a:prstGeom>
        </p:spPr>
      </p:pic>
    </p:spTree>
    <p:extLst>
      <p:ext uri="{BB962C8B-B14F-4D97-AF65-F5344CB8AC3E}">
        <p14:creationId xmlns:p14="http://schemas.microsoft.com/office/powerpoint/2010/main" val="215166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758055"/>
          </a:xfrm>
        </p:spPr>
        <p:txBody>
          <a:bodyPr>
            <a:normAutofit fontScale="62500" lnSpcReduction="20000"/>
          </a:bodyPr>
          <a:lstStyle/>
          <a:p>
            <a:pPr marL="0" indent="0" algn="just">
              <a:lnSpc>
                <a:spcPct val="120000"/>
              </a:lnSpc>
              <a:spcAft>
                <a:spcPts val="1000"/>
              </a:spcAft>
              <a:buSzPts val="1100"/>
              <a:buNone/>
            </a:pPr>
            <a:r>
              <a:rPr lang="en-GB" sz="2500" dirty="0">
                <a:latin typeface="Arial" panose="020B0604020202020204" pitchFamily="34" charset="0"/>
                <a:ea typeface="Calibri" panose="020F0502020204030204" pitchFamily="34" charset="0"/>
                <a:cs typeface="Arial" panose="020B0604020202020204" pitchFamily="34" charset="0"/>
              </a:rPr>
              <a:t>Swindon Safeguarding Partnership </a:t>
            </a:r>
            <a:r>
              <a:rPr lang="en-GB" sz="2500" dirty="0" smtClean="0">
                <a:latin typeface="Arial" panose="020B0604020202020204" pitchFamily="34" charset="0"/>
                <a:ea typeface="Calibri" panose="020F0502020204030204" pitchFamily="34" charset="0"/>
                <a:cs typeface="Arial" panose="020B0604020202020204" pitchFamily="34" charset="0"/>
              </a:rPr>
              <a:t>commissioned a discretionary </a:t>
            </a:r>
            <a:r>
              <a:rPr lang="en-GB" sz="2500" dirty="0">
                <a:latin typeface="Arial" panose="020B0604020202020204" pitchFamily="34" charset="0"/>
                <a:ea typeface="Calibri" panose="020F0502020204030204" pitchFamily="34" charset="0"/>
                <a:cs typeface="Arial" panose="020B0604020202020204" pitchFamily="34" charset="0"/>
              </a:rPr>
              <a:t>Safeguarding Adult Review (‘SAR’) to explore </a:t>
            </a:r>
            <a:r>
              <a:rPr lang="en-GB" sz="2500" dirty="0">
                <a:latin typeface="Arial" panose="020B0604020202020204" pitchFamily="34" charset="0"/>
                <a:ea typeface="Calibri" panose="020F0502020204030204" pitchFamily="34" charset="0"/>
                <a:cs typeface="Times New Roman" panose="02020603050405020304" pitchFamily="18" charset="0"/>
              </a:rPr>
              <a:t>how well partners </a:t>
            </a:r>
            <a:r>
              <a:rPr lang="en-GB" sz="2500" dirty="0" smtClean="0">
                <a:latin typeface="Arial" panose="020B0604020202020204" pitchFamily="34" charset="0"/>
                <a:ea typeface="Calibri" panose="020F0502020204030204" pitchFamily="34" charset="0"/>
                <a:cs typeface="Times New Roman" panose="02020603050405020304" pitchFamily="18" charset="0"/>
              </a:rPr>
              <a:t>responded </a:t>
            </a:r>
            <a:r>
              <a:rPr lang="en-GB" sz="2500" dirty="0">
                <a:latin typeface="Arial" panose="020B0604020202020204" pitchFamily="34" charset="0"/>
                <a:ea typeface="Calibri" panose="020F0502020204030204" pitchFamily="34" charset="0"/>
                <a:cs typeface="Times New Roman" panose="02020603050405020304" pitchFamily="18" charset="0"/>
              </a:rPr>
              <a:t>to concerns regarding suspected non-accidental injury and with regards to the completion by a third party of a safeguarding ‘caused enquiry’ under s42(2) Care Act 2014</a:t>
            </a:r>
            <a:r>
              <a:rPr lang="en-GB" sz="2500" dirty="0">
                <a:latin typeface="Arial" panose="020B0604020202020204" pitchFamily="34" charset="0"/>
                <a:ea typeface="Calibri" panose="020F0502020204030204" pitchFamily="34" charset="0"/>
                <a:cs typeface="Arial" panose="020B0604020202020204" pitchFamily="34" charset="0"/>
              </a:rPr>
              <a:t>. </a:t>
            </a:r>
          </a:p>
          <a:p>
            <a:pPr marL="0" indent="0" algn="just">
              <a:lnSpc>
                <a:spcPct val="120000"/>
              </a:lnSpc>
              <a:spcAft>
                <a:spcPts val="1000"/>
              </a:spcAft>
              <a:buSzPts val="1100"/>
              <a:buNone/>
            </a:pPr>
            <a:r>
              <a:rPr lang="en-GB" sz="2500" dirty="0" smtClean="0">
                <a:latin typeface="Arial" panose="020B0604020202020204" pitchFamily="34" charset="0"/>
                <a:ea typeface="Calibri" panose="020F0502020204030204" pitchFamily="34" charset="0"/>
                <a:cs typeface="Times New Roman" panose="02020603050405020304" pitchFamily="18" charset="0"/>
              </a:rPr>
              <a:t>The </a:t>
            </a:r>
            <a:r>
              <a:rPr lang="en-GB" sz="2500" dirty="0">
                <a:latin typeface="Arial" panose="020B0604020202020204" pitchFamily="34" charset="0"/>
                <a:ea typeface="Calibri" panose="020F0502020204030204" pitchFamily="34" charset="0"/>
                <a:cs typeface="Times New Roman" panose="02020603050405020304" pitchFamily="18" charset="0"/>
              </a:rPr>
              <a:t>review is centred </a:t>
            </a:r>
            <a:r>
              <a:rPr lang="en-GB" sz="2500" dirty="0" smtClean="0">
                <a:latin typeface="Arial" panose="020B0604020202020204" pitchFamily="34" charset="0"/>
                <a:ea typeface="Calibri" panose="020F0502020204030204" pitchFamily="34" charset="0"/>
                <a:cs typeface="Times New Roman" panose="02020603050405020304" pitchFamily="18" charset="0"/>
              </a:rPr>
              <a:t>on ‘Frankie’ who, </a:t>
            </a:r>
            <a:r>
              <a:rPr lang="en-GB" sz="2500" dirty="0">
                <a:latin typeface="Arial" panose="020B0604020202020204" pitchFamily="34" charset="0"/>
                <a:ea typeface="Calibri" panose="020F0502020204030204" pitchFamily="34" charset="0"/>
                <a:cs typeface="Times New Roman" panose="02020603050405020304" pitchFamily="18" charset="0"/>
              </a:rPr>
              <a:t>at the time of the incident in 2022 </a:t>
            </a:r>
            <a:r>
              <a:rPr lang="en-GB" sz="2500" dirty="0" smtClean="0">
                <a:latin typeface="Arial" panose="020B0604020202020204" pitchFamily="34" charset="0"/>
                <a:ea typeface="Calibri" panose="020F0502020204030204" pitchFamily="34" charset="0"/>
                <a:cs typeface="Times New Roman" panose="02020603050405020304" pitchFamily="18" charset="0"/>
              </a:rPr>
              <a:t>was 77, he had </a:t>
            </a:r>
            <a:r>
              <a:rPr lang="en-GB" sz="2500" dirty="0">
                <a:latin typeface="Arial" panose="020B0604020202020204" pitchFamily="34" charset="0"/>
                <a:ea typeface="Calibri" panose="020F0502020204030204" pitchFamily="34" charset="0"/>
                <a:cs typeface="Times New Roman" panose="02020603050405020304" pitchFamily="18" charset="0"/>
              </a:rPr>
              <a:t>advanced dementia, a chronic right shoulder dislocation and was immobile. He required nursing care and was dependent on others for all activities of daily living. </a:t>
            </a:r>
            <a:endParaRPr lang="en-GB" sz="2500" dirty="0" smtClean="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Aft>
                <a:spcPts val="1000"/>
              </a:spcAft>
              <a:buSzPts val="1100"/>
              <a:buNone/>
            </a:pPr>
            <a:r>
              <a:rPr lang="en-GB" sz="2500" dirty="0">
                <a:latin typeface="Arial" panose="020B0604020202020204" pitchFamily="34" charset="0"/>
                <a:ea typeface="Calibri" panose="020F0502020204030204" pitchFamily="34" charset="0"/>
              </a:rPr>
              <a:t>On the 19.06.22 he was taken from </a:t>
            </a:r>
            <a:r>
              <a:rPr lang="en-GB" sz="2500" dirty="0" smtClean="0">
                <a:latin typeface="Arial" panose="020B0604020202020204" pitchFamily="34" charset="0"/>
                <a:ea typeface="Calibri" panose="020F0502020204030204" pitchFamily="34" charset="0"/>
              </a:rPr>
              <a:t>the Care </a:t>
            </a:r>
            <a:r>
              <a:rPr lang="en-GB" sz="2500" dirty="0">
                <a:latin typeface="Arial" panose="020B0604020202020204" pitchFamily="34" charset="0"/>
                <a:ea typeface="Calibri" panose="020F0502020204030204" pitchFamily="34" charset="0"/>
              </a:rPr>
              <a:t>Home </a:t>
            </a:r>
            <a:r>
              <a:rPr lang="en-GB" sz="2500" dirty="0" smtClean="0">
                <a:latin typeface="Arial" panose="020B0604020202020204" pitchFamily="34" charset="0"/>
                <a:ea typeface="Calibri" panose="020F0502020204030204" pitchFamily="34" charset="0"/>
              </a:rPr>
              <a:t>he was living in to </a:t>
            </a:r>
            <a:r>
              <a:rPr lang="en-GB" sz="2500" dirty="0">
                <a:latin typeface="Arial" panose="020B0604020202020204" pitchFamily="34" charset="0"/>
                <a:ea typeface="Calibri" panose="020F0502020204030204" pitchFamily="34" charset="0"/>
              </a:rPr>
              <a:t>the Emergency Department at the Great Western Hospital </a:t>
            </a:r>
            <a:r>
              <a:rPr lang="en-GB" sz="2500" dirty="0" smtClean="0">
                <a:latin typeface="Arial" panose="020B0604020202020204" pitchFamily="34" charset="0"/>
                <a:ea typeface="Calibri" panose="020F0502020204030204" pitchFamily="34" charset="0"/>
              </a:rPr>
              <a:t>via </a:t>
            </a:r>
            <a:r>
              <a:rPr lang="en-GB" sz="2500" dirty="0">
                <a:latin typeface="Arial" panose="020B0604020202020204" pitchFamily="34" charset="0"/>
                <a:ea typeface="Calibri" panose="020F0502020204030204" pitchFamily="34" charset="0"/>
              </a:rPr>
              <a:t>ambulance with swelling and bruising to his upper arm and back. Following examination, he was treated for a right midshaft spiral humerus fracture. Due to the nature of the injury, Frankie’s presentations and delay in seeking medical assistance, clinical staff questioned if this should be investigated as a non-accidental injury and referred the matter to the local authority for a safeguarding investigation, under s42 Care Act 2014. In line with local and national policy, the Local Authority requested Care Home A complete, as part of the safeguarding enquiry, their own investigation into the possible causes of the injury</a:t>
            </a:r>
            <a:r>
              <a:rPr lang="en-GB" sz="2500" dirty="0" smtClean="0">
                <a:latin typeface="Arial" panose="020B0604020202020204" pitchFamily="34" charset="0"/>
                <a:ea typeface="Calibri" panose="020F0502020204030204" pitchFamily="34" charset="0"/>
              </a:rPr>
              <a:t>.</a:t>
            </a:r>
            <a:endParaRPr lang="en-GB" sz="25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en-GB" sz="2500" dirty="0" smtClean="0">
                <a:latin typeface="Arial" panose="020B0604020202020204" pitchFamily="34" charset="0"/>
                <a:cs typeface="Arial" panose="020B0604020202020204" pitchFamily="34" charset="0"/>
              </a:rPr>
              <a:t>This </a:t>
            </a:r>
            <a:r>
              <a:rPr lang="en-GB" sz="2500" dirty="0" smtClean="0">
                <a:latin typeface="Arial" panose="020B0604020202020204" pitchFamily="34" charset="0"/>
                <a:cs typeface="Arial" panose="020B0604020202020204" pitchFamily="34" charset="0"/>
              </a:rPr>
              <a:t>practice brief </a:t>
            </a:r>
            <a:r>
              <a:rPr lang="en-GB" sz="2500" dirty="0">
                <a:latin typeface="Arial" panose="020B0604020202020204" pitchFamily="34" charset="0"/>
                <a:cs typeface="Arial" panose="020B0604020202020204" pitchFamily="34" charset="0"/>
              </a:rPr>
              <a:t>sets out these key areas for learning. </a:t>
            </a:r>
            <a:r>
              <a:rPr lang="en-GB" sz="2500" dirty="0" smtClean="0">
                <a:latin typeface="Arial" panose="020B0604020202020204" pitchFamily="34" charset="0"/>
                <a:cs typeface="Arial" panose="020B0604020202020204" pitchFamily="34" charset="0"/>
              </a:rPr>
              <a:t>These </a:t>
            </a:r>
            <a:r>
              <a:rPr lang="en-GB" sz="2500" dirty="0">
                <a:latin typeface="Arial" panose="020B0604020202020204" pitchFamily="34" charset="0"/>
                <a:cs typeface="Arial" panose="020B0604020202020204" pitchFamily="34" charset="0"/>
              </a:rPr>
              <a:t>areas </a:t>
            </a:r>
            <a:r>
              <a:rPr lang="en-GB" sz="2500" dirty="0" smtClean="0">
                <a:latin typeface="Arial" panose="020B0604020202020204" pitchFamily="34" charset="0"/>
                <a:cs typeface="Arial" panose="020B0604020202020204" pitchFamily="34" charset="0"/>
              </a:rPr>
              <a:t>will be </a:t>
            </a:r>
            <a:r>
              <a:rPr lang="en-GB" sz="2500" dirty="0">
                <a:latin typeface="Arial" panose="020B0604020202020204" pitchFamily="34" charset="0"/>
                <a:cs typeface="Arial" panose="020B0604020202020204" pitchFamily="34" charset="0"/>
              </a:rPr>
              <a:t>incorporated into the SSP strategic plan and the Learning and Development offer, the outcomes of which will be monitored to ensure they are consistent with the learning  to improve frontline practice. </a:t>
            </a:r>
          </a:p>
          <a:p>
            <a:pPr marL="0" indent="0">
              <a:buNone/>
            </a:pPr>
            <a:endParaRPr lang="en-GB" dirty="0"/>
          </a:p>
        </p:txBody>
      </p:sp>
      <p:pic>
        <p:nvPicPr>
          <p:cNvPr id="4" name="Picture 3">
            <a:extLst>
              <a:ext uri="{FF2B5EF4-FFF2-40B4-BE49-F238E27FC236}">
                <a16:creationId xmlns:a16="http://schemas.microsoft.com/office/drawing/2014/main" id="{B9105EE2-9EC8-41C2-AD4F-E78512D9F5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3343" y="119331"/>
            <a:ext cx="3408657" cy="1718614"/>
          </a:xfrm>
          <a:prstGeom prst="rect">
            <a:avLst/>
          </a:prstGeom>
        </p:spPr>
      </p:pic>
    </p:spTree>
    <p:extLst>
      <p:ext uri="{BB962C8B-B14F-4D97-AF65-F5344CB8AC3E}">
        <p14:creationId xmlns:p14="http://schemas.microsoft.com/office/powerpoint/2010/main" val="317023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16D69A-65B7-44AF-96C1-90F167C0F1E0}"/>
              </a:ext>
            </a:extLst>
          </p:cNvPr>
          <p:cNvPicPr/>
          <p:nvPr/>
        </p:nvPicPr>
        <p:blipFill>
          <a:blip r:embed="rId3">
            <a:extLst>
              <a:ext uri="{28A0092B-C50C-407E-A947-70E740481C1C}">
                <a14:useLocalDpi xmlns:a14="http://schemas.microsoft.com/office/drawing/2010/main" val="0"/>
              </a:ext>
            </a:extLst>
          </a:blip>
          <a:stretch>
            <a:fillRect/>
          </a:stretch>
        </p:blipFill>
        <p:spPr>
          <a:xfrm>
            <a:off x="68215" y="1700608"/>
            <a:ext cx="3831368" cy="3736840"/>
          </a:xfrm>
          <a:prstGeom prst="rect">
            <a:avLst/>
          </a:prstGeom>
        </p:spPr>
      </p:pic>
      <p:pic>
        <p:nvPicPr>
          <p:cNvPr id="6" name="Picture 5">
            <a:extLst>
              <a:ext uri="{FF2B5EF4-FFF2-40B4-BE49-F238E27FC236}">
                <a16:creationId xmlns:a16="http://schemas.microsoft.com/office/drawing/2014/main" id="{18CEDA4B-CC6F-4205-AECD-F5C40C39703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499187" y="3066722"/>
            <a:ext cx="838986" cy="659875"/>
          </a:xfrm>
          <a:prstGeom prst="rect">
            <a:avLst/>
          </a:prstGeom>
        </p:spPr>
      </p:pic>
      <p:sp>
        <p:nvSpPr>
          <p:cNvPr id="5" name="TextBox 4">
            <a:extLst>
              <a:ext uri="{FF2B5EF4-FFF2-40B4-BE49-F238E27FC236}">
                <a16:creationId xmlns:a16="http://schemas.microsoft.com/office/drawing/2014/main" id="{CA97131F-4041-4FFF-8E00-58484AC79123}"/>
              </a:ext>
            </a:extLst>
          </p:cNvPr>
          <p:cNvSpPr txBox="1"/>
          <p:nvPr/>
        </p:nvSpPr>
        <p:spPr>
          <a:xfrm flipH="1">
            <a:off x="1777319" y="3144054"/>
            <a:ext cx="413160" cy="400110"/>
          </a:xfrm>
          <a:prstGeom prst="rect">
            <a:avLst/>
          </a:prstGeom>
          <a:noFill/>
        </p:spPr>
        <p:txBody>
          <a:bodyPr wrap="square" rtlCol="0">
            <a:spAutoFit/>
          </a:bodyPr>
          <a:lstStyle/>
          <a:p>
            <a:r>
              <a:rPr lang="en-GB" sz="2000" b="1" dirty="0"/>
              <a:t>7</a:t>
            </a:r>
          </a:p>
        </p:txBody>
      </p:sp>
      <p:sp>
        <p:nvSpPr>
          <p:cNvPr id="8" name="TextBox 7">
            <a:extLst>
              <a:ext uri="{FF2B5EF4-FFF2-40B4-BE49-F238E27FC236}">
                <a16:creationId xmlns:a16="http://schemas.microsoft.com/office/drawing/2014/main" id="{B6FF2143-EA95-4CDA-AD54-5ABA385C95BD}"/>
              </a:ext>
            </a:extLst>
          </p:cNvPr>
          <p:cNvSpPr txBox="1"/>
          <p:nvPr/>
        </p:nvSpPr>
        <p:spPr>
          <a:xfrm>
            <a:off x="1037274" y="3867717"/>
            <a:ext cx="1762812" cy="707886"/>
          </a:xfrm>
          <a:prstGeom prst="rect">
            <a:avLst/>
          </a:prstGeom>
          <a:noFill/>
        </p:spPr>
        <p:txBody>
          <a:bodyPr wrap="square">
            <a:spAutoFit/>
          </a:bodyPr>
          <a:lstStyle/>
          <a:p>
            <a:pPr algn="ctr"/>
            <a:r>
              <a:rPr lang="en-GB" sz="2000" b="1" dirty="0">
                <a:solidFill>
                  <a:schemeClr val="tx1"/>
                </a:solidFill>
              </a:rPr>
              <a:t>Minute Briefing</a:t>
            </a:r>
          </a:p>
        </p:txBody>
      </p:sp>
      <p:sp>
        <p:nvSpPr>
          <p:cNvPr id="14" name="Rectangle: Rounded Corners 13">
            <a:extLst>
              <a:ext uri="{FF2B5EF4-FFF2-40B4-BE49-F238E27FC236}">
                <a16:creationId xmlns:a16="http://schemas.microsoft.com/office/drawing/2014/main" id="{6FA1BD49-ED87-4085-9761-E3DC1549D8D3}"/>
              </a:ext>
            </a:extLst>
          </p:cNvPr>
          <p:cNvSpPr/>
          <p:nvPr/>
        </p:nvSpPr>
        <p:spPr>
          <a:xfrm>
            <a:off x="4058927" y="503558"/>
            <a:ext cx="7936055" cy="3505928"/>
          </a:xfrm>
          <a:prstGeom prst="roundRect">
            <a:avLst>
              <a:gd name="adj" fmla="val 16667"/>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252424" y="681798"/>
            <a:ext cx="3371368" cy="400110"/>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	</a:t>
            </a:r>
            <a:r>
              <a:rPr lang="en-GB" sz="2000" b="1" dirty="0" smtClean="0">
                <a:latin typeface="Arial" panose="020B0604020202020204" pitchFamily="34" charset="0"/>
                <a:cs typeface="Arial" panose="020B0604020202020204" pitchFamily="34" charset="0"/>
              </a:rPr>
              <a:t>SAR Frankie</a:t>
            </a:r>
            <a:endParaRPr lang="en-GB" sz="2000" b="1" dirty="0">
              <a:latin typeface="Arial" panose="020B0604020202020204" pitchFamily="34" charset="0"/>
              <a:cs typeface="Arial" panose="020B0604020202020204" pitchFamily="34" charset="0"/>
            </a:endParaRPr>
          </a:p>
        </p:txBody>
      </p:sp>
      <p:sp>
        <p:nvSpPr>
          <p:cNvPr id="12" name="Rectangle 11"/>
          <p:cNvSpPr/>
          <p:nvPr/>
        </p:nvSpPr>
        <p:spPr>
          <a:xfrm rot="10800000" flipV="1">
            <a:off x="4296502" y="684186"/>
            <a:ext cx="7698480" cy="2893100"/>
          </a:xfrm>
          <a:prstGeom prst="rect">
            <a:avLst/>
          </a:prstGeom>
        </p:spPr>
        <p:txBody>
          <a:bodyPr wrap="square">
            <a:spAutoFit/>
          </a:bodyPr>
          <a:lstStyle/>
          <a:p>
            <a:r>
              <a:rPr lang="en-GB" sz="1400" b="1" dirty="0" smtClean="0">
                <a:latin typeface="Arial" panose="020B0604020202020204" pitchFamily="34" charset="0"/>
                <a:cs typeface="Arial" panose="020B0604020202020204" pitchFamily="34" charset="0"/>
              </a:rPr>
              <a:t>Section 42 Caused Enquires </a:t>
            </a:r>
          </a:p>
          <a:p>
            <a:endParaRPr lang="en-GB" sz="1400" b="1" dirty="0" smtClean="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 Care Act 2014 (Section 42) requires that each local authority must make enquiries, or cause others to do so, if it believes an adult is experiencing, or is at risk of, abuse or neglect. An enquiry should establish whether any action needs to be taken to prevent or stop abuse or neglect, and if so, by whom. ‘Safeguarding adults’ is the name given to the multi-agency response used to protect adults with care and support needs from abuse and neglect. When an allegation about abuse or neglect has been made, an enquiry is undertaken to find out what, if anything, has happened. The findings from the enquiry are used to decide whether abuse has taken place and whether the adult at risk needs a protection plan. A protection plan is a list of arrangements that are required to keep the person safe. </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hlinkClick r:id="rId5"/>
              </a:rPr>
              <a:t>https://</a:t>
            </a:r>
            <a:r>
              <a:rPr lang="en-GB" sz="1400" dirty="0" smtClean="0">
                <a:latin typeface="Arial" panose="020B0604020202020204" pitchFamily="34" charset="0"/>
                <a:cs typeface="Arial" panose="020B0604020202020204" pitchFamily="34" charset="0"/>
                <a:hlinkClick r:id="rId5"/>
              </a:rPr>
              <a:t>www.proceduresonline.com/gateshead/adultsg/p_making_enq.html</a:t>
            </a:r>
            <a:r>
              <a:rPr lang="en-GB" sz="1400"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p:txBody>
      </p:sp>
      <p:sp>
        <p:nvSpPr>
          <p:cNvPr id="7" name="Rectangle 6"/>
          <p:cNvSpPr/>
          <p:nvPr/>
        </p:nvSpPr>
        <p:spPr>
          <a:xfrm>
            <a:off x="4091367" y="5434688"/>
            <a:ext cx="7578520" cy="1477328"/>
          </a:xfrm>
          <a:prstGeom prst="rect">
            <a:avLst/>
          </a:prstGeom>
        </p:spPr>
        <p:txBody>
          <a:bodyPr wrap="square">
            <a:spAutoFit/>
          </a:bodyPr>
          <a:lstStyle/>
          <a:p>
            <a:endParaRPr lang="en-GB" b="1" dirty="0" smtClean="0">
              <a:ea typeface="Calibri" panose="020F0502020204030204" pitchFamily="34" charset="0"/>
            </a:endParaRPr>
          </a:p>
          <a:p>
            <a:endParaRPr lang="en-GB" b="1" dirty="0"/>
          </a:p>
          <a:p>
            <a:endParaRPr lang="en-GB" b="1" dirty="0" smtClean="0"/>
          </a:p>
          <a:p>
            <a:endParaRPr lang="en-GB" b="1" dirty="0"/>
          </a:p>
          <a:p>
            <a:endParaRPr lang="en-GB" b="1" dirty="0"/>
          </a:p>
        </p:txBody>
      </p:sp>
      <p:sp>
        <p:nvSpPr>
          <p:cNvPr id="18" name="Rectangle 17"/>
          <p:cNvSpPr/>
          <p:nvPr/>
        </p:nvSpPr>
        <p:spPr>
          <a:xfrm>
            <a:off x="4992623" y="4707260"/>
            <a:ext cx="6349715" cy="1569660"/>
          </a:xfrm>
          <a:prstGeom prst="rect">
            <a:avLst/>
          </a:prstGeom>
        </p:spPr>
        <p:txBody>
          <a:bodyPr wrap="square">
            <a:spAutoFit/>
          </a:bodyPr>
          <a:lstStyle/>
          <a:p>
            <a:pPr lvl="0"/>
            <a:r>
              <a:rPr lang="en-GB" sz="1200" b="1" dirty="0" smtClean="0">
                <a:solidFill>
                  <a:prstClr val="black"/>
                </a:solidFill>
                <a:latin typeface="Arial" panose="020B0604020202020204" pitchFamily="34" charset="0"/>
                <a:cs typeface="Arial" panose="020B0604020202020204" pitchFamily="34" charset="0"/>
              </a:rPr>
              <a:t>Multi </a:t>
            </a:r>
            <a:r>
              <a:rPr lang="en-GB" sz="1200" b="1" dirty="0">
                <a:solidFill>
                  <a:prstClr val="black"/>
                </a:solidFill>
                <a:latin typeface="Arial" panose="020B0604020202020204" pitchFamily="34" charset="0"/>
                <a:cs typeface="Arial" panose="020B0604020202020204" pitchFamily="34" charset="0"/>
              </a:rPr>
              <a:t>Agency Working</a:t>
            </a:r>
          </a:p>
          <a:p>
            <a:pPr lvl="0"/>
            <a:endParaRPr lang="en-GB" sz="1200" b="1" u="sng" dirty="0">
              <a:solidFill>
                <a:prstClr val="black"/>
              </a:solidFill>
              <a:latin typeface="Arial" panose="020B0604020202020204" pitchFamily="34" charset="0"/>
              <a:cs typeface="Arial" panose="020B0604020202020204" pitchFamily="34" charset="0"/>
            </a:endParaRPr>
          </a:p>
          <a:p>
            <a:pPr lvl="0"/>
            <a:r>
              <a:rPr lang="en-GB" sz="1200" dirty="0">
                <a:solidFill>
                  <a:prstClr val="black"/>
                </a:solidFill>
                <a:latin typeface="Arial" panose="020B0604020202020204" pitchFamily="34" charset="0"/>
                <a:cs typeface="Arial" panose="020B0604020202020204" pitchFamily="34" charset="0"/>
              </a:rPr>
              <a:t>The evidence base for best practice in working with adults </a:t>
            </a:r>
            <a:r>
              <a:rPr lang="en-GB" sz="1200" dirty="0" smtClean="0">
                <a:solidFill>
                  <a:prstClr val="black"/>
                </a:solidFill>
                <a:latin typeface="Arial" panose="020B0604020202020204" pitchFamily="34" charset="0"/>
                <a:cs typeface="Arial" panose="020B0604020202020204" pitchFamily="34" charset="0"/>
              </a:rPr>
              <a:t>highlights </a:t>
            </a:r>
            <a:r>
              <a:rPr lang="en-GB" sz="1200" dirty="0" smtClean="0">
                <a:solidFill>
                  <a:prstClr val="black"/>
                </a:solidFill>
                <a:latin typeface="Arial" panose="020B0604020202020204" pitchFamily="34" charset="0"/>
                <a:cs typeface="Arial" panose="020B0604020202020204" pitchFamily="34" charset="0"/>
              </a:rPr>
              <a:t>the </a:t>
            </a:r>
            <a:r>
              <a:rPr lang="en-GB" sz="1200" dirty="0">
                <a:solidFill>
                  <a:prstClr val="black"/>
                </a:solidFill>
                <a:latin typeface="Arial" panose="020B0604020202020204" pitchFamily="34" charset="0"/>
                <a:cs typeface="Arial" panose="020B0604020202020204" pitchFamily="34" charset="0"/>
              </a:rPr>
              <a:t>importance of </a:t>
            </a:r>
            <a:r>
              <a:rPr lang="en-GB" sz="1200" dirty="0" smtClean="0">
                <a:solidFill>
                  <a:prstClr val="black"/>
                </a:solidFill>
                <a:latin typeface="Arial" panose="020B0604020202020204" pitchFamily="34" charset="0"/>
                <a:cs typeface="Arial" panose="020B0604020202020204" pitchFamily="34" charset="0"/>
              </a:rPr>
              <a:t>interagency communication </a:t>
            </a:r>
            <a:r>
              <a:rPr lang="en-GB" sz="1200" dirty="0">
                <a:solidFill>
                  <a:prstClr val="black"/>
                </a:solidFill>
                <a:latin typeface="Arial" panose="020B0604020202020204" pitchFamily="34" charset="0"/>
                <a:cs typeface="Arial" panose="020B0604020202020204" pitchFamily="34" charset="0"/>
              </a:rPr>
              <a:t>and </a:t>
            </a:r>
            <a:r>
              <a:rPr lang="en-GB" sz="1200" dirty="0" smtClean="0">
                <a:solidFill>
                  <a:prstClr val="black"/>
                </a:solidFill>
                <a:latin typeface="Arial" panose="020B0604020202020204" pitchFamily="34" charset="0"/>
                <a:cs typeface="Arial" panose="020B0604020202020204" pitchFamily="34" charset="0"/>
              </a:rPr>
              <a:t>collaboration, coordinated </a:t>
            </a:r>
            <a:r>
              <a:rPr lang="en-GB" sz="1200" dirty="0">
                <a:solidFill>
                  <a:prstClr val="black"/>
                </a:solidFill>
                <a:latin typeface="Arial" panose="020B0604020202020204" pitchFamily="34" charset="0"/>
                <a:cs typeface="Arial" panose="020B0604020202020204" pitchFamily="34" charset="0"/>
              </a:rPr>
              <a:t>by a lead agency and key worker who oversees this </a:t>
            </a:r>
            <a:r>
              <a:rPr lang="en-GB" sz="1200" dirty="0" smtClean="0">
                <a:solidFill>
                  <a:prstClr val="black"/>
                </a:solidFill>
                <a:latin typeface="Arial" panose="020B0604020202020204" pitchFamily="34" charset="0"/>
                <a:cs typeface="Arial" panose="020B0604020202020204" pitchFamily="34" charset="0"/>
              </a:rPr>
              <a:t>work</a:t>
            </a:r>
            <a:r>
              <a:rPr lang="en-GB" sz="1200" dirty="0">
                <a:solidFill>
                  <a:prstClr val="black"/>
                </a:solidFill>
                <a:latin typeface="Arial" panose="020B0604020202020204" pitchFamily="34" charset="0"/>
                <a:cs typeface="Arial" panose="020B0604020202020204" pitchFamily="34" charset="0"/>
              </a:rPr>
              <a:t>. A comprehensive approach to information sharing is </a:t>
            </a:r>
            <a:r>
              <a:rPr lang="en-GB" sz="1200" dirty="0" smtClean="0">
                <a:solidFill>
                  <a:prstClr val="black"/>
                </a:solidFill>
                <a:latin typeface="Arial" panose="020B0604020202020204" pitchFamily="34" charset="0"/>
                <a:cs typeface="Arial" panose="020B0604020202020204" pitchFamily="34" charset="0"/>
              </a:rPr>
              <a:t> important </a:t>
            </a:r>
            <a:r>
              <a:rPr lang="en-GB" sz="1200" dirty="0">
                <a:solidFill>
                  <a:prstClr val="black"/>
                </a:solidFill>
                <a:latin typeface="Arial" panose="020B0604020202020204" pitchFamily="34" charset="0"/>
                <a:cs typeface="Arial" panose="020B0604020202020204" pitchFamily="34" charset="0"/>
              </a:rPr>
              <a:t>to ensure each agency/service has a holistic view of </a:t>
            </a:r>
            <a:r>
              <a:rPr lang="en-GB" sz="1200" dirty="0" smtClean="0">
                <a:solidFill>
                  <a:prstClr val="black"/>
                </a:solidFill>
                <a:latin typeface="Arial" panose="020B0604020202020204" pitchFamily="34" charset="0"/>
                <a:cs typeface="Arial" panose="020B0604020202020204" pitchFamily="34" charset="0"/>
              </a:rPr>
              <a:t>what </a:t>
            </a:r>
            <a:r>
              <a:rPr lang="en-GB" sz="1200" dirty="0">
                <a:solidFill>
                  <a:prstClr val="black"/>
                </a:solidFill>
                <a:latin typeface="Arial" panose="020B0604020202020204" pitchFamily="34" charset="0"/>
                <a:cs typeface="Arial" panose="020B0604020202020204" pitchFamily="34" charset="0"/>
              </a:rPr>
              <a:t>is happening with an individual.</a:t>
            </a:r>
          </a:p>
          <a:p>
            <a:pPr lvl="0"/>
            <a:endParaRPr lang="en-GB" sz="1200" b="1" u="sng" dirty="0">
              <a:latin typeface="Arial" panose="020B0604020202020204" pitchFamily="34" charset="0"/>
              <a:cs typeface="Arial" panose="020B0604020202020204" pitchFamily="34" charset="0"/>
            </a:endParaRPr>
          </a:p>
        </p:txBody>
      </p:sp>
      <p:sp>
        <p:nvSpPr>
          <p:cNvPr id="19" name="Rectangle: Rounded Corners 5">
            <a:extLst>
              <a:ext uri="{FF2B5EF4-FFF2-40B4-BE49-F238E27FC236}">
                <a16:creationId xmlns:a16="http://schemas.microsoft.com/office/drawing/2014/main" id="{8E02D29B-F5E7-4291-8335-B127839D5809}"/>
              </a:ext>
            </a:extLst>
          </p:cNvPr>
          <p:cNvSpPr/>
          <p:nvPr/>
        </p:nvSpPr>
        <p:spPr>
          <a:xfrm>
            <a:off x="4757867" y="4470613"/>
            <a:ext cx="6819228" cy="2021627"/>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7599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D7178B7-05C5-45BB-A84F-3F1454DCAB2A}"/>
              </a:ext>
            </a:extLst>
          </p:cNvPr>
          <p:cNvPicPr/>
          <p:nvPr/>
        </p:nvPicPr>
        <p:blipFill>
          <a:blip r:embed="rId3">
            <a:extLst>
              <a:ext uri="{28A0092B-C50C-407E-A947-70E740481C1C}">
                <a14:useLocalDpi xmlns:a14="http://schemas.microsoft.com/office/drawing/2010/main" val="0"/>
              </a:ext>
            </a:extLst>
          </a:blip>
          <a:stretch>
            <a:fillRect/>
          </a:stretch>
        </p:blipFill>
        <p:spPr>
          <a:xfrm>
            <a:off x="8490977" y="526638"/>
            <a:ext cx="3434415" cy="3405554"/>
          </a:xfrm>
          <a:prstGeom prst="rect">
            <a:avLst/>
          </a:prstGeom>
        </p:spPr>
      </p:pic>
      <p:pic>
        <p:nvPicPr>
          <p:cNvPr id="3" name="Picture 2">
            <a:extLst>
              <a:ext uri="{FF2B5EF4-FFF2-40B4-BE49-F238E27FC236}">
                <a16:creationId xmlns:a16="http://schemas.microsoft.com/office/drawing/2014/main" id="{5ADD604C-1FFC-4B96-81AF-AACBB95A855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793051" y="1398130"/>
            <a:ext cx="783759" cy="971550"/>
          </a:xfrm>
          <a:prstGeom prst="rect">
            <a:avLst/>
          </a:prstGeom>
        </p:spPr>
      </p:pic>
      <p:sp>
        <p:nvSpPr>
          <p:cNvPr id="4" name="TextBox 3">
            <a:extLst>
              <a:ext uri="{FF2B5EF4-FFF2-40B4-BE49-F238E27FC236}">
                <a16:creationId xmlns:a16="http://schemas.microsoft.com/office/drawing/2014/main" id="{FE26CC27-6894-420B-BDC5-6C1CAC310D0F}"/>
              </a:ext>
            </a:extLst>
          </p:cNvPr>
          <p:cNvSpPr txBox="1"/>
          <p:nvPr/>
        </p:nvSpPr>
        <p:spPr>
          <a:xfrm flipH="1">
            <a:off x="10066467" y="1676946"/>
            <a:ext cx="283436" cy="400110"/>
          </a:xfrm>
          <a:prstGeom prst="rect">
            <a:avLst/>
          </a:prstGeom>
          <a:noFill/>
        </p:spPr>
        <p:txBody>
          <a:bodyPr wrap="square" rtlCol="0">
            <a:spAutoFit/>
          </a:bodyPr>
          <a:lstStyle/>
          <a:p>
            <a:r>
              <a:rPr lang="en-GB" sz="2000" b="1" dirty="0"/>
              <a:t>7</a:t>
            </a:r>
          </a:p>
        </p:txBody>
      </p:sp>
      <p:sp>
        <p:nvSpPr>
          <p:cNvPr id="5" name="TextBox 4">
            <a:extLst>
              <a:ext uri="{FF2B5EF4-FFF2-40B4-BE49-F238E27FC236}">
                <a16:creationId xmlns:a16="http://schemas.microsoft.com/office/drawing/2014/main" id="{398CF2B4-3ABF-4A96-B837-BA14BEE8496A}"/>
              </a:ext>
            </a:extLst>
          </p:cNvPr>
          <p:cNvSpPr txBox="1"/>
          <p:nvPr/>
        </p:nvSpPr>
        <p:spPr>
          <a:xfrm>
            <a:off x="9293610" y="2557441"/>
            <a:ext cx="1762812" cy="707886"/>
          </a:xfrm>
          <a:prstGeom prst="rect">
            <a:avLst/>
          </a:prstGeom>
          <a:noFill/>
        </p:spPr>
        <p:txBody>
          <a:bodyPr wrap="square">
            <a:spAutoFit/>
          </a:bodyPr>
          <a:lstStyle/>
          <a:p>
            <a:pPr algn="ctr"/>
            <a:r>
              <a:rPr lang="en-GB" sz="2000" b="1" dirty="0">
                <a:solidFill>
                  <a:schemeClr val="tx1"/>
                </a:solidFill>
              </a:rPr>
              <a:t>Minute Briefing</a:t>
            </a:r>
          </a:p>
        </p:txBody>
      </p:sp>
      <p:sp>
        <p:nvSpPr>
          <p:cNvPr id="6" name="Rectangle: Rounded Corners 5">
            <a:extLst>
              <a:ext uri="{FF2B5EF4-FFF2-40B4-BE49-F238E27FC236}">
                <a16:creationId xmlns:a16="http://schemas.microsoft.com/office/drawing/2014/main" id="{8E02D29B-F5E7-4291-8335-B127839D5809}"/>
              </a:ext>
            </a:extLst>
          </p:cNvPr>
          <p:cNvSpPr/>
          <p:nvPr/>
        </p:nvSpPr>
        <p:spPr>
          <a:xfrm>
            <a:off x="957155" y="565890"/>
            <a:ext cx="6863495" cy="2622222"/>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2903518" y="4781433"/>
            <a:ext cx="7085911" cy="646331"/>
          </a:xfrm>
          <a:prstGeom prst="rect">
            <a:avLst/>
          </a:prstGeom>
        </p:spPr>
        <p:txBody>
          <a:bodyPr wrap="square">
            <a:spAutoFit/>
          </a:bodyPr>
          <a:lstStyle/>
          <a:p>
            <a:endParaRPr lang="en-GB" sz="1200" b="1" dirty="0" smtClean="0"/>
          </a:p>
          <a:p>
            <a:endParaRPr lang="en-GB" sz="1200" b="1" dirty="0"/>
          </a:p>
          <a:p>
            <a:r>
              <a:rPr lang="en-GB" sz="1200" b="1" dirty="0" smtClean="0"/>
              <a:t>                                                                                                                                                                                                    </a:t>
            </a:r>
            <a:endParaRPr lang="en-GB" sz="1200" b="1" dirty="0"/>
          </a:p>
        </p:txBody>
      </p:sp>
      <p:sp>
        <p:nvSpPr>
          <p:cNvPr id="9" name="TextBox 8"/>
          <p:cNvSpPr txBox="1"/>
          <p:nvPr/>
        </p:nvSpPr>
        <p:spPr>
          <a:xfrm>
            <a:off x="1309907" y="705929"/>
            <a:ext cx="6157990" cy="2739211"/>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Non-accidental injury in adults</a:t>
            </a:r>
          </a:p>
          <a:p>
            <a:endParaRPr lang="en-GB" sz="1400" b="1" dirty="0" smtClean="0">
              <a:latin typeface="Arial" panose="020B0604020202020204" pitchFamily="34" charset="0"/>
              <a:cs typeface="Arial" panose="020B0604020202020204" pitchFamily="34" charset="0"/>
            </a:endParaRPr>
          </a:p>
          <a:p>
            <a:r>
              <a:rPr lang="en-GB" sz="1400" dirty="0">
                <a:latin typeface="Arial" panose="020B0604020202020204" pitchFamily="34" charset="0"/>
                <a:ea typeface="Calibri" panose="020F0502020204030204" pitchFamily="34" charset="0"/>
                <a:cs typeface="Arial" panose="020B0604020202020204" pitchFamily="34" charset="0"/>
              </a:rPr>
              <a:t>Currently there is limited guidance </a:t>
            </a:r>
            <a:r>
              <a:rPr lang="en-GB" sz="1400" dirty="0" smtClean="0">
                <a:latin typeface="Arial" panose="020B0604020202020204" pitchFamily="34" charset="0"/>
                <a:ea typeface="Calibri" panose="020F0502020204030204" pitchFamily="34" charset="0"/>
                <a:cs typeface="Arial" panose="020B0604020202020204" pitchFamily="34" charset="0"/>
              </a:rPr>
              <a:t>available to </a:t>
            </a:r>
            <a:r>
              <a:rPr lang="en-GB" sz="1400" dirty="0">
                <a:latin typeface="Arial" panose="020B0604020202020204" pitchFamily="34" charset="0"/>
                <a:ea typeface="Calibri" panose="020F0502020204030204" pitchFamily="34" charset="0"/>
                <a:cs typeface="Arial" panose="020B0604020202020204" pitchFamily="34" charset="0"/>
              </a:rPr>
              <a:t>support effective implementation of the wider safeguarding responsibilities for professionals to move from an existing model which required staff to ‘recognise and report’ concerns, to one that encompassed the different roles and </a:t>
            </a:r>
            <a:r>
              <a:rPr lang="en-GB" sz="1400" dirty="0" smtClean="0">
                <a:latin typeface="Arial" panose="020B0604020202020204" pitchFamily="34" charset="0"/>
                <a:ea typeface="Calibri" panose="020F0502020204030204" pitchFamily="34" charset="0"/>
                <a:cs typeface="Arial" panose="020B0604020202020204" pitchFamily="34" charset="0"/>
              </a:rPr>
              <a:t>responsibilities, </a:t>
            </a:r>
            <a:r>
              <a:rPr lang="en-GB" sz="1400" dirty="0">
                <a:latin typeface="Arial" panose="020B0604020202020204" pitchFamily="34" charset="0"/>
                <a:ea typeface="Calibri" panose="020F0502020204030204" pitchFamily="34" charset="0"/>
                <a:cs typeface="Arial" panose="020B0604020202020204" pitchFamily="34" charset="0"/>
              </a:rPr>
              <a:t>which require coordination of tasks when concerns are raised about a suspected non-accidental injury (abuse</a:t>
            </a:r>
            <a:r>
              <a:rPr lang="en-GB" sz="1400" dirty="0" smtClean="0">
                <a:latin typeface="Arial" panose="020B0604020202020204" pitchFamily="34" charset="0"/>
                <a:ea typeface="Calibri" panose="020F0502020204030204" pitchFamily="34" charset="0"/>
                <a:cs typeface="Arial" panose="020B0604020202020204" pitchFamily="34" charset="0"/>
              </a:rPr>
              <a:t>). Work is to be undertaken with partners around developing procedures for when there is a suspected non-accidental injury in an adult who has care and support needs. </a:t>
            </a:r>
            <a:endParaRPr lang="en-GB" sz="1400" dirty="0">
              <a:latin typeface="Arial" panose="020B0604020202020204" pitchFamily="34" charset="0"/>
              <a:ea typeface="Calibri" panose="020F050202020403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16" name="Rectangle: Rounded Corners 14">
            <a:extLst>
              <a:ext uri="{FF2B5EF4-FFF2-40B4-BE49-F238E27FC236}">
                <a16:creationId xmlns:a16="http://schemas.microsoft.com/office/drawing/2014/main" id="{1013889C-530A-4DB4-BEF1-7B69FF5A3030}"/>
              </a:ext>
            </a:extLst>
          </p:cNvPr>
          <p:cNvSpPr/>
          <p:nvPr/>
        </p:nvSpPr>
        <p:spPr>
          <a:xfrm>
            <a:off x="713737" y="3601142"/>
            <a:ext cx="7909296" cy="3096838"/>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1531407" y="3731496"/>
            <a:ext cx="6273957" cy="2893100"/>
          </a:xfrm>
          <a:prstGeom prst="rect">
            <a:avLst/>
          </a:prstGeom>
        </p:spPr>
        <p:txBody>
          <a:bodyPr wrap="square">
            <a:spAutoFit/>
          </a:bodyPr>
          <a:lstStyle/>
          <a:p>
            <a:r>
              <a:rPr lang="en-GB" sz="1400" b="1" dirty="0" smtClean="0">
                <a:latin typeface="Arial" panose="020B0604020202020204" pitchFamily="34" charset="0"/>
                <a:cs typeface="Arial" panose="020B0604020202020204" pitchFamily="34" charset="0"/>
              </a:rPr>
              <a:t>Escalation Process</a:t>
            </a:r>
          </a:p>
          <a:p>
            <a:endParaRPr lang="en-GB" sz="1400" b="1" dirty="0" smtClean="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Escalation is a process of </a:t>
            </a:r>
            <a:r>
              <a:rPr lang="en-US" sz="1400" b="1" dirty="0">
                <a:latin typeface="Arial" panose="020B0604020202020204" pitchFamily="34" charset="0"/>
                <a:cs typeface="Arial" panose="020B0604020202020204" pitchFamily="34" charset="0"/>
              </a:rPr>
              <a:t>formally </a:t>
            </a:r>
            <a:r>
              <a:rPr lang="en-US" sz="1400" dirty="0">
                <a:latin typeface="Arial" panose="020B0604020202020204" pitchFamily="34" charset="0"/>
                <a:cs typeface="Arial" panose="020B0604020202020204" pitchFamily="34" charset="0"/>
              </a:rPr>
              <a:t>challenging a decision made by another professional, group or organisation. </a:t>
            </a:r>
            <a:endParaRPr lang="en-GB" sz="1400" dirty="0">
              <a:latin typeface="Arial" panose="020B0604020202020204" pitchFamily="34" charset="0"/>
              <a:cs typeface="Arial" panose="020B0604020202020204" pitchFamily="34" charset="0"/>
            </a:endParaRPr>
          </a:p>
          <a:p>
            <a:endParaRPr lang="en-GB" sz="1400" b="1"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This review highlighted </a:t>
            </a:r>
            <a:r>
              <a:rPr lang="en-US" sz="1400" dirty="0">
                <a:latin typeface="Arial" panose="020B0604020202020204" pitchFamily="34" charset="0"/>
                <a:cs typeface="Arial" panose="020B0604020202020204" pitchFamily="34" charset="0"/>
              </a:rPr>
              <a:t>the importance of professionals challenging decisions to ensure the best outcomes for adults with care and support needs who are at risk of or experiencing harm. </a:t>
            </a:r>
            <a:r>
              <a:rPr lang="en-US" sz="1400" dirty="0" smtClean="0">
                <a:latin typeface="Arial" panose="020B0604020202020204" pitchFamily="34" charset="0"/>
                <a:cs typeface="Arial" panose="020B0604020202020204" pitchFamily="34" charset="0"/>
              </a:rPr>
              <a:t>There was evidence in the review of how escalation can be used effectively to ensure the best outcomes for </a:t>
            </a:r>
            <a:r>
              <a:rPr lang="en-US" sz="1400" dirty="0">
                <a:latin typeface="Arial" panose="020B0604020202020204" pitchFamily="34" charset="0"/>
                <a:cs typeface="Arial" panose="020B0604020202020204" pitchFamily="34" charset="0"/>
              </a:rPr>
              <a:t>adults with care and support </a:t>
            </a:r>
            <a:r>
              <a:rPr lang="en-US" sz="1400" dirty="0" smtClean="0">
                <a:latin typeface="Arial" panose="020B0604020202020204" pitchFamily="34" charset="0"/>
                <a:cs typeface="Arial" panose="020B0604020202020204" pitchFamily="34" charset="0"/>
              </a:rPr>
              <a:t>needs.</a:t>
            </a:r>
          </a:p>
          <a:p>
            <a:r>
              <a:rPr lang="en-US" sz="1400" dirty="0">
                <a:latin typeface="Arial" panose="020B0604020202020204" pitchFamily="34" charset="0"/>
                <a:cs typeface="Arial" panose="020B0604020202020204" pitchFamily="34" charset="0"/>
              </a:rPr>
              <a:t> </a:t>
            </a:r>
            <a:endParaRPr lang="en-GB" sz="1400" b="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hlinkClick r:id="rId5"/>
              </a:rPr>
              <a:t>https://</a:t>
            </a:r>
            <a:r>
              <a:rPr lang="en-GB" sz="1400" dirty="0" smtClean="0">
                <a:latin typeface="Arial" panose="020B0604020202020204" pitchFamily="34" charset="0"/>
                <a:cs typeface="Arial" panose="020B0604020202020204" pitchFamily="34" charset="0"/>
                <a:hlinkClick r:id="rId5"/>
              </a:rPr>
              <a:t>safeguardingpartnership.swindon.gov.uk/downloads/file/1072/adults_escalation_policy</a:t>
            </a:r>
            <a:r>
              <a:rPr lang="en-GB" sz="1400"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650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18795" y="1752600"/>
            <a:ext cx="9484659" cy="1463040"/>
          </a:xfrm>
        </p:spPr>
        <p:txBody>
          <a:bodyPr>
            <a:normAutofit fontScale="90000"/>
          </a:bodyPr>
          <a:lstStyle/>
          <a:p>
            <a:r>
              <a:rPr lang="en-GB" b="1" dirty="0">
                <a:latin typeface="Arial" panose="020B0604020202020204" pitchFamily="34" charset="0"/>
                <a:cs typeface="Arial" panose="020B0604020202020204" pitchFamily="34" charset="0"/>
              </a:rPr>
              <a:t>Resources for </a:t>
            </a:r>
            <a:r>
              <a:rPr lang="en-GB" b="1" dirty="0" smtClean="0">
                <a:latin typeface="Arial" panose="020B0604020202020204" pitchFamily="34" charset="0"/>
                <a:cs typeface="Arial" panose="020B0604020202020204" pitchFamily="34" charset="0"/>
              </a:rPr>
              <a:t>Professionals</a:t>
            </a:r>
            <a:r>
              <a:rPr lang="en-GB" dirty="0" smtClean="0"/>
              <a:t/>
            </a:r>
            <a:br>
              <a:rPr lang="en-GB" dirty="0" smtClean="0"/>
            </a:br>
            <a:endParaRPr lang="en-GB" dirty="0"/>
          </a:p>
        </p:txBody>
      </p:sp>
      <p:sp>
        <p:nvSpPr>
          <p:cNvPr id="5" name="Subtitle 4"/>
          <p:cNvSpPr>
            <a:spLocks noGrp="1"/>
          </p:cNvSpPr>
          <p:nvPr>
            <p:ph type="subTitle" idx="1"/>
          </p:nvPr>
        </p:nvSpPr>
        <p:spPr>
          <a:xfrm>
            <a:off x="1118795" y="2583180"/>
            <a:ext cx="9484659" cy="4107180"/>
          </a:xfrm>
        </p:spPr>
        <p:txBody>
          <a:bodyPr>
            <a:normAutofit/>
          </a:bodyPr>
          <a:lstStyle/>
          <a:p>
            <a:pPr algn="l">
              <a:lnSpc>
                <a:spcPct val="100000"/>
              </a:lnSpc>
            </a:pPr>
            <a:r>
              <a:rPr lang="en-GB" sz="1600" dirty="0" smtClean="0">
                <a:latin typeface="Arial" panose="020B0604020202020204" pitchFamily="34" charset="0"/>
                <a:cs typeface="Arial" panose="020B0604020202020204" pitchFamily="34" charset="0"/>
              </a:rPr>
              <a:t>SSP </a:t>
            </a:r>
            <a:r>
              <a:rPr lang="en-GB" sz="1600" dirty="0">
                <a:latin typeface="Arial" panose="020B0604020202020204" pitchFamily="34" charset="0"/>
                <a:cs typeface="Arial" panose="020B0604020202020204" pitchFamily="34" charset="0"/>
              </a:rPr>
              <a:t>training </a:t>
            </a:r>
            <a:r>
              <a:rPr lang="en-GB" sz="1600" dirty="0" smtClean="0">
                <a:latin typeface="Arial" panose="020B0604020202020204" pitchFamily="34" charset="0"/>
                <a:cs typeface="Arial" panose="020B0604020202020204" pitchFamily="34" charset="0"/>
              </a:rPr>
              <a:t>page</a:t>
            </a:r>
          </a:p>
          <a:p>
            <a:pPr algn="l">
              <a:lnSpc>
                <a:spcPct val="100000"/>
              </a:lnSpc>
            </a:pPr>
            <a:r>
              <a:rPr lang="en-GB" sz="1600" dirty="0">
                <a:latin typeface="Arial" panose="020B0604020202020204" pitchFamily="34" charset="0"/>
                <a:cs typeface="Arial" panose="020B0604020202020204" pitchFamily="34" charset="0"/>
                <a:hlinkClick r:id="rId3"/>
              </a:rPr>
              <a:t>https://</a:t>
            </a:r>
            <a:r>
              <a:rPr lang="en-GB" sz="1600" dirty="0" smtClean="0">
                <a:latin typeface="Arial" panose="020B0604020202020204" pitchFamily="34" charset="0"/>
                <a:cs typeface="Arial" panose="020B0604020202020204" pitchFamily="34" charset="0"/>
                <a:hlinkClick r:id="rId3"/>
              </a:rPr>
              <a:t>safeguardingpartnership.swindon.gov.uk/info/8/training</a:t>
            </a:r>
            <a:r>
              <a:rPr lang="en-GB" sz="1600" dirty="0" smtClean="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pPr algn="l">
              <a:lnSpc>
                <a:spcPct val="100000"/>
              </a:lnSpc>
            </a:pPr>
            <a:r>
              <a:rPr lang="en-GB" sz="1600" dirty="0" smtClean="0">
                <a:latin typeface="Arial" panose="020B0604020202020204" pitchFamily="34" charset="0"/>
                <a:cs typeface="Arial" panose="020B0604020202020204" pitchFamily="34" charset="0"/>
              </a:rPr>
              <a:t>Adults Safeguarding Policies and Procedures</a:t>
            </a:r>
            <a:endParaRPr lang="en-GB" sz="1600" dirty="0">
              <a:latin typeface="Arial" panose="020B0604020202020204" pitchFamily="34" charset="0"/>
              <a:cs typeface="Arial" panose="020B0604020202020204" pitchFamily="34" charset="0"/>
            </a:endParaRPr>
          </a:p>
          <a:p>
            <a:pPr algn="l">
              <a:lnSpc>
                <a:spcPct val="100000"/>
              </a:lnSpc>
            </a:pPr>
            <a:r>
              <a:rPr lang="en-GB" sz="1600" dirty="0">
                <a:latin typeface="Arial" panose="020B0604020202020204" pitchFamily="34" charset="0"/>
                <a:cs typeface="Arial" panose="020B0604020202020204" pitchFamily="34" charset="0"/>
                <a:hlinkClick r:id="rId4"/>
              </a:rPr>
              <a:t>https://</a:t>
            </a:r>
            <a:r>
              <a:rPr lang="en-GB" sz="1600" dirty="0" smtClean="0">
                <a:latin typeface="Arial" panose="020B0604020202020204" pitchFamily="34" charset="0"/>
                <a:cs typeface="Arial" panose="020B0604020202020204" pitchFamily="34" charset="0"/>
                <a:hlinkClick r:id="rId4"/>
              </a:rPr>
              <a:t>safeguardingpartnership.swindon.gov.uk/downloads/file/976/adult_safeguarding_policy_and_procedures</a:t>
            </a:r>
            <a:r>
              <a:rPr lang="en-GB" sz="1600" dirty="0" smtClean="0">
                <a:latin typeface="Arial" panose="020B0604020202020204" pitchFamily="34" charset="0"/>
                <a:cs typeface="Arial" panose="020B0604020202020204" pitchFamily="34" charset="0"/>
              </a:rPr>
              <a:t> </a:t>
            </a:r>
          </a:p>
          <a:p>
            <a:pPr algn="l">
              <a:lnSpc>
                <a:spcPct val="100000"/>
              </a:lnSpc>
            </a:pPr>
            <a:r>
              <a:rPr lang="en-GB" sz="1600" dirty="0" smtClean="0">
                <a:latin typeface="Arial" panose="020B0604020202020204" pitchFamily="34" charset="0"/>
                <a:cs typeface="Arial" panose="020B0604020202020204" pitchFamily="34" charset="0"/>
              </a:rPr>
              <a:t>Deciding If You Need to Raise a Safeguarding Concern </a:t>
            </a:r>
            <a:endParaRPr lang="en-GB" sz="1600" dirty="0" smtClean="0">
              <a:latin typeface="Arial" panose="020B0604020202020204" pitchFamily="34" charset="0"/>
              <a:cs typeface="Arial" panose="020B0604020202020204" pitchFamily="34" charset="0"/>
            </a:endParaRPr>
          </a:p>
          <a:p>
            <a:pPr algn="l">
              <a:lnSpc>
                <a:spcPct val="100000"/>
              </a:lnSpc>
            </a:pPr>
            <a:r>
              <a:rPr lang="en-GB" sz="1600" dirty="0">
                <a:latin typeface="Arial" panose="020B0604020202020204" pitchFamily="34" charset="0"/>
                <a:cs typeface="Arial" panose="020B0604020202020204" pitchFamily="34" charset="0"/>
                <a:hlinkClick r:id="rId5"/>
              </a:rPr>
              <a:t>https://</a:t>
            </a:r>
            <a:r>
              <a:rPr lang="en-GB" sz="1600" dirty="0" smtClean="0">
                <a:latin typeface="Arial" panose="020B0604020202020204" pitchFamily="34" charset="0"/>
                <a:cs typeface="Arial" panose="020B0604020202020204" pitchFamily="34" charset="0"/>
                <a:hlinkClick r:id="rId5"/>
              </a:rPr>
              <a:t>safeguardingpartnership.swindon.gov.uk/downloads/file/815/deciding_if_you_need_to_raise_a_safeguarding_concern</a:t>
            </a:r>
            <a:r>
              <a:rPr lang="en-GB" sz="1600" dirty="0" smtClean="0">
                <a:latin typeface="Arial" panose="020B0604020202020204" pitchFamily="34" charset="0"/>
                <a:cs typeface="Arial" panose="020B0604020202020204" pitchFamily="34" charset="0"/>
              </a:rPr>
              <a:t> </a:t>
            </a:r>
          </a:p>
          <a:p>
            <a:pPr algn="l">
              <a:lnSpc>
                <a:spcPct val="100000"/>
              </a:lnSpc>
            </a:pPr>
            <a:r>
              <a:rPr lang="en-GB" sz="1600" dirty="0" smtClean="0">
                <a:latin typeface="Arial" panose="020B0604020202020204" pitchFamily="34" charset="0"/>
                <a:cs typeface="Arial" panose="020B0604020202020204" pitchFamily="34" charset="0"/>
              </a:rPr>
              <a:t>Multi-agency Meeting Guidance Working with Adults</a:t>
            </a:r>
            <a:endParaRPr lang="en-GB" sz="1600" dirty="0" smtClean="0">
              <a:latin typeface="Arial" panose="020B0604020202020204" pitchFamily="34" charset="0"/>
              <a:cs typeface="Arial" panose="020B0604020202020204" pitchFamily="34" charset="0"/>
            </a:endParaRPr>
          </a:p>
          <a:p>
            <a:pPr algn="l">
              <a:lnSpc>
                <a:spcPct val="100000"/>
              </a:lnSpc>
            </a:pPr>
            <a:r>
              <a:rPr lang="en-GB" sz="1600" dirty="0">
                <a:latin typeface="Arial" panose="020B0604020202020204" pitchFamily="34" charset="0"/>
                <a:cs typeface="Arial" panose="020B0604020202020204" pitchFamily="34" charset="0"/>
                <a:hlinkClick r:id="rId6"/>
              </a:rPr>
              <a:t>https://</a:t>
            </a:r>
            <a:r>
              <a:rPr lang="en-GB" sz="1600" dirty="0" smtClean="0">
                <a:latin typeface="Arial" panose="020B0604020202020204" pitchFamily="34" charset="0"/>
                <a:cs typeface="Arial" panose="020B0604020202020204" pitchFamily="34" charset="0"/>
                <a:hlinkClick r:id="rId6"/>
              </a:rPr>
              <a:t>safeguardingpartnership.swindon.gov.uk/downloads/file/1154/multi_agency_meeting_guidance_working_with_adults</a:t>
            </a:r>
            <a:r>
              <a:rPr lang="en-GB" sz="1600" dirty="0" smtClean="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105EE2-9EC8-41C2-AD4F-E78512D9F58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83343" y="119331"/>
            <a:ext cx="3408657" cy="1718614"/>
          </a:xfrm>
          <a:prstGeom prst="rect">
            <a:avLst/>
          </a:prstGeom>
        </p:spPr>
      </p:pic>
    </p:spTree>
    <p:extLst>
      <p:ext uri="{BB962C8B-B14F-4D97-AF65-F5344CB8AC3E}">
        <p14:creationId xmlns:p14="http://schemas.microsoft.com/office/powerpoint/2010/main" val="862173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6213</TotalTime>
  <Words>854</Words>
  <Application>Microsoft Office PowerPoint</Application>
  <PresentationFormat>Widescreen</PresentationFormat>
  <Paragraphs>61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How to use this document </vt:lpstr>
      <vt:lpstr>PowerPoint Presentation</vt:lpstr>
      <vt:lpstr>PowerPoint Presentation</vt:lpstr>
      <vt:lpstr>PowerPoint Presentation</vt:lpstr>
      <vt:lpstr>Resources for Professionals </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Barstow</dc:creator>
  <cp:lastModifiedBy>Hannah Woloszczynska</cp:lastModifiedBy>
  <cp:revision>304</cp:revision>
  <dcterms:created xsi:type="dcterms:W3CDTF">2020-04-21T14:50:25Z</dcterms:created>
  <dcterms:modified xsi:type="dcterms:W3CDTF">2023-10-03T10:11:29Z</dcterms:modified>
</cp:coreProperties>
</file>