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0.jpg" ContentType="image/jpg"/>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278" r:id="rId3"/>
    <p:sldId id="267" r:id="rId4"/>
    <p:sldId id="264" r:id="rId5"/>
    <p:sldId id="265" r:id="rId6"/>
    <p:sldId id="268" r:id="rId7"/>
    <p:sldId id="266" r:id="rId8"/>
    <p:sldId id="269" r:id="rId9"/>
    <p:sldId id="270" r:id="rId10"/>
    <p:sldId id="271" r:id="rId11"/>
    <p:sldId id="274" r:id="rId12"/>
    <p:sldId id="272" r:id="rId13"/>
    <p:sldId id="275" r:id="rId14"/>
    <p:sldId id="280" r:id="rId15"/>
    <p:sldId id="28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DBFA"/>
    <a:srgbClr val="F3F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2768" autoAdjust="0"/>
  </p:normalViewPr>
  <p:slideViewPr>
    <p:cSldViewPr snapToGrid="0">
      <p:cViewPr varScale="1">
        <p:scale>
          <a:sx n="62" d="100"/>
          <a:sy n="62" d="100"/>
        </p:scale>
        <p:origin x="828" y="4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E03B1D-0A80-44B4-B51D-6D01170062BE}" type="datetimeFigureOut">
              <a:rPr lang="en-GB" smtClean="0"/>
              <a:t>08/11/2023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FB3F86-A4B7-4DB6-A5C6-0A85C7A55514}" type="slidenum">
              <a:rPr lang="en-GB" smtClean="0"/>
              <a:t>‹#›</a:t>
            </a:fld>
            <a:endParaRPr lang="en-GB" dirty="0"/>
          </a:p>
        </p:txBody>
      </p:sp>
    </p:spTree>
    <p:extLst>
      <p:ext uri="{BB962C8B-B14F-4D97-AF65-F5344CB8AC3E}">
        <p14:creationId xmlns:p14="http://schemas.microsoft.com/office/powerpoint/2010/main" val="987606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GB" sz="1800" kern="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82C5A2-31E3-4980-898F-E889B53ED2B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3236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FB3F86-A4B7-4DB6-A5C6-0A85C7A55514}" type="slidenum">
              <a:rPr lang="en-GB" smtClean="0"/>
              <a:t>2</a:t>
            </a:fld>
            <a:endParaRPr lang="en-GB" dirty="0"/>
          </a:p>
        </p:txBody>
      </p:sp>
    </p:spTree>
    <p:extLst>
      <p:ext uri="{BB962C8B-B14F-4D97-AF65-F5344CB8AC3E}">
        <p14:creationId xmlns:p14="http://schemas.microsoft.com/office/powerpoint/2010/main" val="390992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GB" sz="1800" kern="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82C5A2-31E3-4980-898F-E889B53ED2B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17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GB" sz="1800" kern="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82C5A2-31E3-4980-898F-E889B53ED2B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58571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descr="A">
            <a:extLst>
              <a:ext uri="{FF2B5EF4-FFF2-40B4-BE49-F238E27FC236}">
                <a16:creationId xmlns:a16="http://schemas.microsoft.com/office/drawing/2014/main" id="{0C88C0C6-D53F-4BCF-A46B-B80713B045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Rounded Corners 10">
            <a:extLst>
              <a:ext uri="{FF2B5EF4-FFF2-40B4-BE49-F238E27FC236}">
                <a16:creationId xmlns:a16="http://schemas.microsoft.com/office/drawing/2014/main" id="{FFDE0840-F600-47E2-9069-54657005AF49}"/>
              </a:ext>
            </a:extLst>
          </p:cNvPr>
          <p:cNvSpPr/>
          <p:nvPr userDrawn="1"/>
        </p:nvSpPr>
        <p:spPr>
          <a:xfrm>
            <a:off x="152400" y="152400"/>
            <a:ext cx="11839575" cy="6543675"/>
          </a:xfrm>
          <a:prstGeom prst="roundRect">
            <a:avLst>
              <a:gd name="adj" fmla="val 9971"/>
            </a:avLst>
          </a:prstGeom>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GB" dirty="0"/>
          </a:p>
        </p:txBody>
      </p:sp>
      <p:pic>
        <p:nvPicPr>
          <p:cNvPr id="12" name="Picture 11">
            <a:extLst>
              <a:ext uri="{FF2B5EF4-FFF2-40B4-BE49-F238E27FC236}">
                <a16:creationId xmlns:a16="http://schemas.microsoft.com/office/drawing/2014/main" id="{C549DCF3-3A45-4FE8-8AC0-B35920C31694}"/>
              </a:ext>
            </a:extLst>
          </p:cNvPr>
          <p:cNvPicPr/>
          <p:nvPr userDrawn="1"/>
        </p:nvPicPr>
        <p:blipFill rotWithShape="1">
          <a:blip r:embed="rId3">
            <a:clrChange>
              <a:clrFrom>
                <a:srgbClr val="FFFFFF"/>
              </a:clrFrom>
              <a:clrTo>
                <a:srgbClr val="FFFFFF">
                  <a:alpha val="0"/>
                </a:srgbClr>
              </a:clrTo>
            </a:clrChange>
          </a:blip>
          <a:srcRect l="2370" t="15283" r="8955" b="7957"/>
          <a:stretch/>
        </p:blipFill>
        <p:spPr bwMode="auto">
          <a:xfrm>
            <a:off x="9705975" y="5489258"/>
            <a:ext cx="2114550" cy="966470"/>
          </a:xfrm>
          <a:prstGeom prst="rect">
            <a:avLst/>
          </a:prstGeom>
          <a:ln>
            <a:noFill/>
          </a:ln>
          <a:extLst>
            <a:ext uri="{53640926-AAD7-44D8-BBD7-CCE9431645EC}">
              <a14:shadowObscured xmlns:a14="http://schemas.microsoft.com/office/drawing/2010/main"/>
            </a:ext>
          </a:extLst>
        </p:spPr>
      </p:pic>
      <p:sp>
        <p:nvSpPr>
          <p:cNvPr id="3" name="Content Placeholder 2">
            <a:extLst>
              <a:ext uri="{FF2B5EF4-FFF2-40B4-BE49-F238E27FC236}">
                <a16:creationId xmlns:a16="http://schemas.microsoft.com/office/drawing/2014/main" id="{CB5554D6-502A-46AA-BE16-53ECBE1F30CD}"/>
              </a:ext>
            </a:extLst>
          </p:cNvPr>
          <p:cNvSpPr>
            <a:spLocks noGrp="1"/>
          </p:cNvSpPr>
          <p:nvPr>
            <p:ph sz="quarter" idx="10"/>
          </p:nvPr>
        </p:nvSpPr>
        <p:spPr>
          <a:xfrm>
            <a:off x="10868025" y="5781675"/>
            <a:ext cx="46038" cy="46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46381352"/>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8241B-058E-48AA-8B2A-BB7A3B61262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392EA1-B70A-42B7-8108-A6DDC6D701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C0B0EA-77F2-4254-9E2F-BF1134652149}"/>
              </a:ext>
            </a:extLst>
          </p:cNvPr>
          <p:cNvSpPr>
            <a:spLocks noGrp="1"/>
          </p:cNvSpPr>
          <p:nvPr>
            <p:ph type="dt" sz="half" idx="10"/>
          </p:nvPr>
        </p:nvSpPr>
        <p:spPr/>
        <p:txBody>
          <a:bodyPr/>
          <a:lstStyle/>
          <a:p>
            <a:fld id="{F61122C4-4228-4FAA-8825-B8CBD3CEDBCA}" type="datetimeFigureOut">
              <a:rPr lang="en-GB" smtClean="0"/>
              <a:t>08/11/2023</a:t>
            </a:fld>
            <a:endParaRPr lang="en-GB" dirty="0"/>
          </a:p>
        </p:txBody>
      </p:sp>
      <p:sp>
        <p:nvSpPr>
          <p:cNvPr id="5" name="Footer Placeholder 4">
            <a:extLst>
              <a:ext uri="{FF2B5EF4-FFF2-40B4-BE49-F238E27FC236}">
                <a16:creationId xmlns:a16="http://schemas.microsoft.com/office/drawing/2014/main" id="{DC770E0A-EB9A-42CF-A95B-D66539DBB3C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1349EC7-C030-4B8D-A85C-D160748E85C3}"/>
              </a:ext>
            </a:extLst>
          </p:cNvPr>
          <p:cNvSpPr>
            <a:spLocks noGrp="1"/>
          </p:cNvSpPr>
          <p:nvPr>
            <p:ph type="sldNum" sz="quarter" idx="12"/>
          </p:nvPr>
        </p:nvSpPr>
        <p:spPr/>
        <p:txBody>
          <a:bodyPr/>
          <a:lstStyle/>
          <a:p>
            <a:fld id="{90C0C180-BEE2-424B-9BA3-4819B715483C}" type="slidenum">
              <a:rPr lang="en-GB" smtClean="0"/>
              <a:t>‹#›</a:t>
            </a:fld>
            <a:endParaRPr lang="en-GB" dirty="0"/>
          </a:p>
        </p:txBody>
      </p:sp>
    </p:spTree>
    <p:extLst>
      <p:ext uri="{BB962C8B-B14F-4D97-AF65-F5344CB8AC3E}">
        <p14:creationId xmlns:p14="http://schemas.microsoft.com/office/powerpoint/2010/main" val="2772709699"/>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59126B-D7EB-4371-8C7F-D3B7B3FF2A5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8CEBF69-C567-43AA-BBFA-726793AF65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52A1F0-E2F7-4817-B510-55309D9B1FF2}"/>
              </a:ext>
            </a:extLst>
          </p:cNvPr>
          <p:cNvSpPr>
            <a:spLocks noGrp="1"/>
          </p:cNvSpPr>
          <p:nvPr>
            <p:ph type="dt" sz="half" idx="10"/>
          </p:nvPr>
        </p:nvSpPr>
        <p:spPr/>
        <p:txBody>
          <a:bodyPr/>
          <a:lstStyle/>
          <a:p>
            <a:fld id="{F61122C4-4228-4FAA-8825-B8CBD3CEDBCA}" type="datetimeFigureOut">
              <a:rPr lang="en-GB" smtClean="0"/>
              <a:t>08/11/2023</a:t>
            </a:fld>
            <a:endParaRPr lang="en-GB" dirty="0"/>
          </a:p>
        </p:txBody>
      </p:sp>
      <p:sp>
        <p:nvSpPr>
          <p:cNvPr id="5" name="Footer Placeholder 4">
            <a:extLst>
              <a:ext uri="{FF2B5EF4-FFF2-40B4-BE49-F238E27FC236}">
                <a16:creationId xmlns:a16="http://schemas.microsoft.com/office/drawing/2014/main" id="{26D24EC2-47E8-4B42-86DE-5C4A94877C2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24DE0AD-BB1B-46B2-83DD-E9123E7A8929}"/>
              </a:ext>
            </a:extLst>
          </p:cNvPr>
          <p:cNvSpPr>
            <a:spLocks noGrp="1"/>
          </p:cNvSpPr>
          <p:nvPr>
            <p:ph type="sldNum" sz="quarter" idx="12"/>
          </p:nvPr>
        </p:nvSpPr>
        <p:spPr/>
        <p:txBody>
          <a:bodyPr/>
          <a:lstStyle/>
          <a:p>
            <a:fld id="{90C0C180-BEE2-424B-9BA3-4819B715483C}" type="slidenum">
              <a:rPr lang="en-GB" smtClean="0"/>
              <a:t>‹#›</a:t>
            </a:fld>
            <a:endParaRPr lang="en-GB" dirty="0"/>
          </a:p>
        </p:txBody>
      </p:sp>
    </p:spTree>
    <p:extLst>
      <p:ext uri="{BB962C8B-B14F-4D97-AF65-F5344CB8AC3E}">
        <p14:creationId xmlns:p14="http://schemas.microsoft.com/office/powerpoint/2010/main" val="1583701400"/>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431E0-FEEA-137B-F778-CE9EAFF938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AD07DE8-F515-05AF-549D-8D25148811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2AD60B5-E73C-BDB6-1A06-FE98DC6EB9D3}"/>
              </a:ext>
            </a:extLst>
          </p:cNvPr>
          <p:cNvSpPr>
            <a:spLocks noGrp="1"/>
          </p:cNvSpPr>
          <p:nvPr>
            <p:ph type="dt" sz="half" idx="10"/>
          </p:nvPr>
        </p:nvSpPr>
        <p:spPr/>
        <p:txBody>
          <a:bodyPr/>
          <a:lstStyle/>
          <a:p>
            <a:fld id="{BFEF2FEE-4408-422B-936B-A3EB715CB06B}" type="datetimeFigureOut">
              <a:rPr lang="en-GB" smtClean="0"/>
              <a:t>08/11/2023</a:t>
            </a:fld>
            <a:endParaRPr lang="en-GB" dirty="0"/>
          </a:p>
        </p:txBody>
      </p:sp>
      <p:sp>
        <p:nvSpPr>
          <p:cNvPr id="5" name="Footer Placeholder 4">
            <a:extLst>
              <a:ext uri="{FF2B5EF4-FFF2-40B4-BE49-F238E27FC236}">
                <a16:creationId xmlns:a16="http://schemas.microsoft.com/office/drawing/2014/main" id="{73E8C32D-C058-7FB9-9783-A1AE02040A0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42BC626-3101-32B7-5F75-E3147FFC8413}"/>
              </a:ext>
            </a:extLst>
          </p:cNvPr>
          <p:cNvSpPr>
            <a:spLocks noGrp="1"/>
          </p:cNvSpPr>
          <p:nvPr>
            <p:ph type="sldNum" sz="quarter" idx="12"/>
          </p:nvPr>
        </p:nvSpPr>
        <p:spPr/>
        <p:txBody>
          <a:bodyPr/>
          <a:lstStyle/>
          <a:p>
            <a:fld id="{B17DCF0C-85DD-47BB-A7E8-5303B0FCEF82}" type="slidenum">
              <a:rPr lang="en-GB" smtClean="0"/>
              <a:t>‹#›</a:t>
            </a:fld>
            <a:endParaRPr lang="en-GB" dirty="0"/>
          </a:p>
        </p:txBody>
      </p:sp>
    </p:spTree>
    <p:extLst>
      <p:ext uri="{BB962C8B-B14F-4D97-AF65-F5344CB8AC3E}">
        <p14:creationId xmlns:p14="http://schemas.microsoft.com/office/powerpoint/2010/main" val="1217569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62913-31A5-5949-0C24-1764FEE324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1A83137-627C-1C1C-B21A-ABA5F82A2E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0EB47F-DDA5-8786-8D90-93E45D11C16D}"/>
              </a:ext>
            </a:extLst>
          </p:cNvPr>
          <p:cNvSpPr>
            <a:spLocks noGrp="1"/>
          </p:cNvSpPr>
          <p:nvPr>
            <p:ph type="dt" sz="half" idx="10"/>
          </p:nvPr>
        </p:nvSpPr>
        <p:spPr/>
        <p:txBody>
          <a:bodyPr/>
          <a:lstStyle/>
          <a:p>
            <a:fld id="{BFEF2FEE-4408-422B-936B-A3EB715CB06B}" type="datetimeFigureOut">
              <a:rPr lang="en-GB" smtClean="0"/>
              <a:t>08/11/2023</a:t>
            </a:fld>
            <a:endParaRPr lang="en-GB" dirty="0"/>
          </a:p>
        </p:txBody>
      </p:sp>
      <p:sp>
        <p:nvSpPr>
          <p:cNvPr id="5" name="Footer Placeholder 4">
            <a:extLst>
              <a:ext uri="{FF2B5EF4-FFF2-40B4-BE49-F238E27FC236}">
                <a16:creationId xmlns:a16="http://schemas.microsoft.com/office/drawing/2014/main" id="{D5C53757-472B-BD3A-045A-FEAE68ABDF7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DD3018B-5361-F988-7028-BEB30A05A468}"/>
              </a:ext>
            </a:extLst>
          </p:cNvPr>
          <p:cNvSpPr>
            <a:spLocks noGrp="1"/>
          </p:cNvSpPr>
          <p:nvPr>
            <p:ph type="sldNum" sz="quarter" idx="12"/>
          </p:nvPr>
        </p:nvSpPr>
        <p:spPr/>
        <p:txBody>
          <a:bodyPr/>
          <a:lstStyle/>
          <a:p>
            <a:fld id="{B17DCF0C-85DD-47BB-A7E8-5303B0FCEF82}" type="slidenum">
              <a:rPr lang="en-GB" smtClean="0"/>
              <a:t>‹#›</a:t>
            </a:fld>
            <a:endParaRPr lang="en-GB" dirty="0"/>
          </a:p>
        </p:txBody>
      </p:sp>
    </p:spTree>
    <p:extLst>
      <p:ext uri="{BB962C8B-B14F-4D97-AF65-F5344CB8AC3E}">
        <p14:creationId xmlns:p14="http://schemas.microsoft.com/office/powerpoint/2010/main" val="1377897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4FC3A-CCFA-FAD3-45A5-2D2B11B368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2228468-1AFD-82E8-F657-AE4A1934BC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9783F9-5446-6D52-427E-64253F04DFF3}"/>
              </a:ext>
            </a:extLst>
          </p:cNvPr>
          <p:cNvSpPr>
            <a:spLocks noGrp="1"/>
          </p:cNvSpPr>
          <p:nvPr>
            <p:ph type="dt" sz="half" idx="10"/>
          </p:nvPr>
        </p:nvSpPr>
        <p:spPr/>
        <p:txBody>
          <a:bodyPr/>
          <a:lstStyle/>
          <a:p>
            <a:fld id="{BFEF2FEE-4408-422B-936B-A3EB715CB06B}" type="datetimeFigureOut">
              <a:rPr lang="en-GB" smtClean="0"/>
              <a:t>08/11/2023</a:t>
            </a:fld>
            <a:endParaRPr lang="en-GB" dirty="0"/>
          </a:p>
        </p:txBody>
      </p:sp>
      <p:sp>
        <p:nvSpPr>
          <p:cNvPr id="5" name="Footer Placeholder 4">
            <a:extLst>
              <a:ext uri="{FF2B5EF4-FFF2-40B4-BE49-F238E27FC236}">
                <a16:creationId xmlns:a16="http://schemas.microsoft.com/office/drawing/2014/main" id="{6184CC8E-4EE9-31E9-4204-1C954424C90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6FD3F80-A94E-54F2-0C80-DC31594F3139}"/>
              </a:ext>
            </a:extLst>
          </p:cNvPr>
          <p:cNvSpPr>
            <a:spLocks noGrp="1"/>
          </p:cNvSpPr>
          <p:nvPr>
            <p:ph type="sldNum" sz="quarter" idx="12"/>
          </p:nvPr>
        </p:nvSpPr>
        <p:spPr/>
        <p:txBody>
          <a:bodyPr/>
          <a:lstStyle/>
          <a:p>
            <a:fld id="{B17DCF0C-85DD-47BB-A7E8-5303B0FCEF82}" type="slidenum">
              <a:rPr lang="en-GB" smtClean="0"/>
              <a:t>‹#›</a:t>
            </a:fld>
            <a:endParaRPr lang="en-GB" dirty="0"/>
          </a:p>
        </p:txBody>
      </p:sp>
    </p:spTree>
    <p:extLst>
      <p:ext uri="{BB962C8B-B14F-4D97-AF65-F5344CB8AC3E}">
        <p14:creationId xmlns:p14="http://schemas.microsoft.com/office/powerpoint/2010/main" val="3407237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F66C0-5DBC-6969-AA1C-00700E95315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698A713-5792-8F28-D03B-97C4A939AC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7E8DADA-8F4A-B104-89D2-ABFEB6595C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FF65D1A-04B3-4AF7-B8C2-63362E38FEE2}"/>
              </a:ext>
            </a:extLst>
          </p:cNvPr>
          <p:cNvSpPr>
            <a:spLocks noGrp="1"/>
          </p:cNvSpPr>
          <p:nvPr>
            <p:ph type="dt" sz="half" idx="10"/>
          </p:nvPr>
        </p:nvSpPr>
        <p:spPr/>
        <p:txBody>
          <a:bodyPr/>
          <a:lstStyle/>
          <a:p>
            <a:fld id="{BFEF2FEE-4408-422B-936B-A3EB715CB06B}" type="datetimeFigureOut">
              <a:rPr lang="en-GB" smtClean="0"/>
              <a:t>08/11/2023</a:t>
            </a:fld>
            <a:endParaRPr lang="en-GB" dirty="0"/>
          </a:p>
        </p:txBody>
      </p:sp>
      <p:sp>
        <p:nvSpPr>
          <p:cNvPr id="6" name="Footer Placeholder 5">
            <a:extLst>
              <a:ext uri="{FF2B5EF4-FFF2-40B4-BE49-F238E27FC236}">
                <a16:creationId xmlns:a16="http://schemas.microsoft.com/office/drawing/2014/main" id="{13936528-F9F7-6146-7F1E-C473D6669F6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EF9B9F3-5DAE-4212-F5F6-0BBD06ECFBEC}"/>
              </a:ext>
            </a:extLst>
          </p:cNvPr>
          <p:cNvSpPr>
            <a:spLocks noGrp="1"/>
          </p:cNvSpPr>
          <p:nvPr>
            <p:ph type="sldNum" sz="quarter" idx="12"/>
          </p:nvPr>
        </p:nvSpPr>
        <p:spPr/>
        <p:txBody>
          <a:bodyPr/>
          <a:lstStyle/>
          <a:p>
            <a:fld id="{B17DCF0C-85DD-47BB-A7E8-5303B0FCEF82}" type="slidenum">
              <a:rPr lang="en-GB" smtClean="0"/>
              <a:t>‹#›</a:t>
            </a:fld>
            <a:endParaRPr lang="en-GB" dirty="0"/>
          </a:p>
        </p:txBody>
      </p:sp>
    </p:spTree>
    <p:extLst>
      <p:ext uri="{BB962C8B-B14F-4D97-AF65-F5344CB8AC3E}">
        <p14:creationId xmlns:p14="http://schemas.microsoft.com/office/powerpoint/2010/main" val="12912369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AA666-558E-6D66-7BDA-71142D731ED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E63785-78BD-7BBD-3C0F-6EB2CD68C9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BA8483-5A31-9C6C-8B60-C484CADA39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5A7ECFB-E28D-FF25-C6F8-B48E619EBD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E11B42-3463-B18C-08E4-67EBCB183FE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D57064A-18BA-CCF0-BAC2-A2D33C529FDC}"/>
              </a:ext>
            </a:extLst>
          </p:cNvPr>
          <p:cNvSpPr>
            <a:spLocks noGrp="1"/>
          </p:cNvSpPr>
          <p:nvPr>
            <p:ph type="dt" sz="half" idx="10"/>
          </p:nvPr>
        </p:nvSpPr>
        <p:spPr/>
        <p:txBody>
          <a:bodyPr/>
          <a:lstStyle/>
          <a:p>
            <a:fld id="{BFEF2FEE-4408-422B-936B-A3EB715CB06B}" type="datetimeFigureOut">
              <a:rPr lang="en-GB" smtClean="0"/>
              <a:t>08/11/2023</a:t>
            </a:fld>
            <a:endParaRPr lang="en-GB" dirty="0"/>
          </a:p>
        </p:txBody>
      </p:sp>
      <p:sp>
        <p:nvSpPr>
          <p:cNvPr id="8" name="Footer Placeholder 7">
            <a:extLst>
              <a:ext uri="{FF2B5EF4-FFF2-40B4-BE49-F238E27FC236}">
                <a16:creationId xmlns:a16="http://schemas.microsoft.com/office/drawing/2014/main" id="{0C7268FF-E457-DB71-12B3-420DA6445FD9}"/>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01021461-88B5-F7F3-EAA6-36CF4C5AD052}"/>
              </a:ext>
            </a:extLst>
          </p:cNvPr>
          <p:cNvSpPr>
            <a:spLocks noGrp="1"/>
          </p:cNvSpPr>
          <p:nvPr>
            <p:ph type="sldNum" sz="quarter" idx="12"/>
          </p:nvPr>
        </p:nvSpPr>
        <p:spPr/>
        <p:txBody>
          <a:bodyPr/>
          <a:lstStyle/>
          <a:p>
            <a:fld id="{B17DCF0C-85DD-47BB-A7E8-5303B0FCEF82}" type="slidenum">
              <a:rPr lang="en-GB" smtClean="0"/>
              <a:t>‹#›</a:t>
            </a:fld>
            <a:endParaRPr lang="en-GB" dirty="0"/>
          </a:p>
        </p:txBody>
      </p:sp>
    </p:spTree>
    <p:extLst>
      <p:ext uri="{BB962C8B-B14F-4D97-AF65-F5344CB8AC3E}">
        <p14:creationId xmlns:p14="http://schemas.microsoft.com/office/powerpoint/2010/main" val="3582921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8EF28-8166-7BB6-1D60-D9FAFD8380D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F970742-293C-64F5-F972-E3270654AFBF}"/>
              </a:ext>
            </a:extLst>
          </p:cNvPr>
          <p:cNvSpPr>
            <a:spLocks noGrp="1"/>
          </p:cNvSpPr>
          <p:nvPr>
            <p:ph type="dt" sz="half" idx="10"/>
          </p:nvPr>
        </p:nvSpPr>
        <p:spPr/>
        <p:txBody>
          <a:bodyPr/>
          <a:lstStyle/>
          <a:p>
            <a:fld id="{BFEF2FEE-4408-422B-936B-A3EB715CB06B}" type="datetimeFigureOut">
              <a:rPr lang="en-GB" smtClean="0"/>
              <a:t>08/11/2023</a:t>
            </a:fld>
            <a:endParaRPr lang="en-GB" dirty="0"/>
          </a:p>
        </p:txBody>
      </p:sp>
      <p:sp>
        <p:nvSpPr>
          <p:cNvPr id="4" name="Footer Placeholder 3">
            <a:extLst>
              <a:ext uri="{FF2B5EF4-FFF2-40B4-BE49-F238E27FC236}">
                <a16:creationId xmlns:a16="http://schemas.microsoft.com/office/drawing/2014/main" id="{315A0083-8CCD-279A-7ED0-61BE3F006633}"/>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4156B691-5F2D-AEA2-2FD9-F636F3ADF09C}"/>
              </a:ext>
            </a:extLst>
          </p:cNvPr>
          <p:cNvSpPr>
            <a:spLocks noGrp="1"/>
          </p:cNvSpPr>
          <p:nvPr>
            <p:ph type="sldNum" sz="quarter" idx="12"/>
          </p:nvPr>
        </p:nvSpPr>
        <p:spPr/>
        <p:txBody>
          <a:bodyPr/>
          <a:lstStyle/>
          <a:p>
            <a:fld id="{B17DCF0C-85DD-47BB-A7E8-5303B0FCEF82}" type="slidenum">
              <a:rPr lang="en-GB" smtClean="0"/>
              <a:t>‹#›</a:t>
            </a:fld>
            <a:endParaRPr lang="en-GB" dirty="0"/>
          </a:p>
        </p:txBody>
      </p:sp>
    </p:spTree>
    <p:extLst>
      <p:ext uri="{BB962C8B-B14F-4D97-AF65-F5344CB8AC3E}">
        <p14:creationId xmlns:p14="http://schemas.microsoft.com/office/powerpoint/2010/main" val="26976039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3F6B3A-742F-2F8A-7FB7-D87C8C504421}"/>
              </a:ext>
            </a:extLst>
          </p:cNvPr>
          <p:cNvSpPr>
            <a:spLocks noGrp="1"/>
          </p:cNvSpPr>
          <p:nvPr>
            <p:ph type="dt" sz="half" idx="10"/>
          </p:nvPr>
        </p:nvSpPr>
        <p:spPr/>
        <p:txBody>
          <a:bodyPr/>
          <a:lstStyle/>
          <a:p>
            <a:fld id="{BFEF2FEE-4408-422B-936B-A3EB715CB06B}" type="datetimeFigureOut">
              <a:rPr lang="en-GB" smtClean="0"/>
              <a:t>08/11/2023</a:t>
            </a:fld>
            <a:endParaRPr lang="en-GB" dirty="0"/>
          </a:p>
        </p:txBody>
      </p:sp>
      <p:sp>
        <p:nvSpPr>
          <p:cNvPr id="3" name="Footer Placeholder 2">
            <a:extLst>
              <a:ext uri="{FF2B5EF4-FFF2-40B4-BE49-F238E27FC236}">
                <a16:creationId xmlns:a16="http://schemas.microsoft.com/office/drawing/2014/main" id="{F11808C6-FF35-D62C-CCF7-00A34CCE7AC7}"/>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74912E17-EECB-1F7F-A0CD-ECEF2838A9E2}"/>
              </a:ext>
            </a:extLst>
          </p:cNvPr>
          <p:cNvSpPr>
            <a:spLocks noGrp="1"/>
          </p:cNvSpPr>
          <p:nvPr>
            <p:ph type="sldNum" sz="quarter" idx="12"/>
          </p:nvPr>
        </p:nvSpPr>
        <p:spPr/>
        <p:txBody>
          <a:bodyPr/>
          <a:lstStyle/>
          <a:p>
            <a:fld id="{B17DCF0C-85DD-47BB-A7E8-5303B0FCEF82}" type="slidenum">
              <a:rPr lang="en-GB" smtClean="0"/>
              <a:t>‹#›</a:t>
            </a:fld>
            <a:endParaRPr lang="en-GB" dirty="0"/>
          </a:p>
        </p:txBody>
      </p:sp>
    </p:spTree>
    <p:extLst>
      <p:ext uri="{BB962C8B-B14F-4D97-AF65-F5344CB8AC3E}">
        <p14:creationId xmlns:p14="http://schemas.microsoft.com/office/powerpoint/2010/main" val="16062689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B4D35-3B1A-F839-F5EB-34636E4B70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C7B0C59-9135-AA60-2913-574DE7C3AF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81F824-1255-3F1E-307F-2326D33FA6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F49043-9AE1-039D-4AE9-1DF9746AD24E}"/>
              </a:ext>
            </a:extLst>
          </p:cNvPr>
          <p:cNvSpPr>
            <a:spLocks noGrp="1"/>
          </p:cNvSpPr>
          <p:nvPr>
            <p:ph type="dt" sz="half" idx="10"/>
          </p:nvPr>
        </p:nvSpPr>
        <p:spPr/>
        <p:txBody>
          <a:bodyPr/>
          <a:lstStyle/>
          <a:p>
            <a:fld id="{BFEF2FEE-4408-422B-936B-A3EB715CB06B}" type="datetimeFigureOut">
              <a:rPr lang="en-GB" smtClean="0"/>
              <a:t>08/11/2023</a:t>
            </a:fld>
            <a:endParaRPr lang="en-GB" dirty="0"/>
          </a:p>
        </p:txBody>
      </p:sp>
      <p:sp>
        <p:nvSpPr>
          <p:cNvPr id="6" name="Footer Placeholder 5">
            <a:extLst>
              <a:ext uri="{FF2B5EF4-FFF2-40B4-BE49-F238E27FC236}">
                <a16:creationId xmlns:a16="http://schemas.microsoft.com/office/drawing/2014/main" id="{877E5FF4-E375-6A13-45A1-BBC6C90A277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0D6305D-40E2-735D-6B0A-92C4A58B8ED4}"/>
              </a:ext>
            </a:extLst>
          </p:cNvPr>
          <p:cNvSpPr>
            <a:spLocks noGrp="1"/>
          </p:cNvSpPr>
          <p:nvPr>
            <p:ph type="sldNum" sz="quarter" idx="12"/>
          </p:nvPr>
        </p:nvSpPr>
        <p:spPr/>
        <p:txBody>
          <a:bodyPr/>
          <a:lstStyle/>
          <a:p>
            <a:fld id="{B17DCF0C-85DD-47BB-A7E8-5303B0FCEF82}" type="slidenum">
              <a:rPr lang="en-GB" smtClean="0"/>
              <a:t>‹#›</a:t>
            </a:fld>
            <a:endParaRPr lang="en-GB" dirty="0"/>
          </a:p>
        </p:txBody>
      </p:sp>
    </p:spTree>
    <p:extLst>
      <p:ext uri="{BB962C8B-B14F-4D97-AF65-F5344CB8AC3E}">
        <p14:creationId xmlns:p14="http://schemas.microsoft.com/office/powerpoint/2010/main" val="3748310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46CAE5F-5BFC-41FE-8A64-A21F9E87B1EA}"/>
              </a:ext>
            </a:extLst>
          </p:cNvPr>
          <p:cNvPicPr/>
          <p:nvPr userDrawn="1"/>
        </p:nvPicPr>
        <p:blipFill rotWithShape="1">
          <a:blip r:embed="rId2">
            <a:clrChange>
              <a:clrFrom>
                <a:srgbClr val="FFFEF4"/>
              </a:clrFrom>
              <a:clrTo>
                <a:srgbClr val="FFFEF4">
                  <a:alpha val="0"/>
                </a:srgbClr>
              </a:clrTo>
            </a:clrChange>
            <a:alphaModFix amt="67000"/>
            <a:extLst>
              <a:ext uri="{BEBA8EAE-BF5A-486C-A8C5-ECC9F3942E4B}">
                <a14:imgProps xmlns:a14="http://schemas.microsoft.com/office/drawing/2010/main">
                  <a14:imgLayer r:embed="rId3">
                    <a14:imgEffect>
                      <a14:colorTemperature colorTemp="7396"/>
                    </a14:imgEffect>
                    <a14:imgEffect>
                      <a14:saturation sat="306000"/>
                    </a14:imgEffect>
                  </a14:imgLayer>
                </a14:imgProps>
              </a:ext>
            </a:extLst>
          </a:blip>
          <a:srcRect l="2370" t="15283" r="8955" b="7957"/>
          <a:stretch/>
        </p:blipFill>
        <p:spPr bwMode="auto">
          <a:xfrm>
            <a:off x="9582150" y="5464810"/>
            <a:ext cx="2533650" cy="1233170"/>
          </a:xfrm>
          <a:prstGeom prst="rect">
            <a:avLst/>
          </a:prstGeom>
          <a:ln>
            <a:noFill/>
          </a:ln>
          <a:effectLst>
            <a:softEdge rad="127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450698808"/>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8660A-2B77-F615-61AE-9D68F01B2D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D58A3B9-3BC8-9863-AC85-18C52CD467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6415F8C8-AEAF-61C2-F0F4-8367419CBF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8DECBF-1449-956E-9C7F-F0EB54270BBC}"/>
              </a:ext>
            </a:extLst>
          </p:cNvPr>
          <p:cNvSpPr>
            <a:spLocks noGrp="1"/>
          </p:cNvSpPr>
          <p:nvPr>
            <p:ph type="dt" sz="half" idx="10"/>
          </p:nvPr>
        </p:nvSpPr>
        <p:spPr/>
        <p:txBody>
          <a:bodyPr/>
          <a:lstStyle/>
          <a:p>
            <a:fld id="{BFEF2FEE-4408-422B-936B-A3EB715CB06B}" type="datetimeFigureOut">
              <a:rPr lang="en-GB" smtClean="0"/>
              <a:t>08/11/2023</a:t>
            </a:fld>
            <a:endParaRPr lang="en-GB" dirty="0"/>
          </a:p>
        </p:txBody>
      </p:sp>
      <p:sp>
        <p:nvSpPr>
          <p:cNvPr id="6" name="Footer Placeholder 5">
            <a:extLst>
              <a:ext uri="{FF2B5EF4-FFF2-40B4-BE49-F238E27FC236}">
                <a16:creationId xmlns:a16="http://schemas.microsoft.com/office/drawing/2014/main" id="{62F5407A-D4AF-412B-5EA1-62F5674BDEC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493BE70-ADB2-6A3F-97BD-B75BFEF87874}"/>
              </a:ext>
            </a:extLst>
          </p:cNvPr>
          <p:cNvSpPr>
            <a:spLocks noGrp="1"/>
          </p:cNvSpPr>
          <p:nvPr>
            <p:ph type="sldNum" sz="quarter" idx="12"/>
          </p:nvPr>
        </p:nvSpPr>
        <p:spPr/>
        <p:txBody>
          <a:bodyPr/>
          <a:lstStyle/>
          <a:p>
            <a:fld id="{B17DCF0C-85DD-47BB-A7E8-5303B0FCEF82}" type="slidenum">
              <a:rPr lang="en-GB" smtClean="0"/>
              <a:t>‹#›</a:t>
            </a:fld>
            <a:endParaRPr lang="en-GB" dirty="0"/>
          </a:p>
        </p:txBody>
      </p:sp>
    </p:spTree>
    <p:extLst>
      <p:ext uri="{BB962C8B-B14F-4D97-AF65-F5344CB8AC3E}">
        <p14:creationId xmlns:p14="http://schemas.microsoft.com/office/powerpoint/2010/main" val="31749927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8B6A4-EB61-461B-AD02-F77A1B6EA34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D828404-DCA1-DB13-E94F-97C888FE9C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E8F0FF-6304-F93D-0C2A-7FE9B2436295}"/>
              </a:ext>
            </a:extLst>
          </p:cNvPr>
          <p:cNvSpPr>
            <a:spLocks noGrp="1"/>
          </p:cNvSpPr>
          <p:nvPr>
            <p:ph type="dt" sz="half" idx="10"/>
          </p:nvPr>
        </p:nvSpPr>
        <p:spPr/>
        <p:txBody>
          <a:bodyPr/>
          <a:lstStyle/>
          <a:p>
            <a:fld id="{BFEF2FEE-4408-422B-936B-A3EB715CB06B}" type="datetimeFigureOut">
              <a:rPr lang="en-GB" smtClean="0"/>
              <a:t>08/11/2023</a:t>
            </a:fld>
            <a:endParaRPr lang="en-GB" dirty="0"/>
          </a:p>
        </p:txBody>
      </p:sp>
      <p:sp>
        <p:nvSpPr>
          <p:cNvPr id="5" name="Footer Placeholder 4">
            <a:extLst>
              <a:ext uri="{FF2B5EF4-FFF2-40B4-BE49-F238E27FC236}">
                <a16:creationId xmlns:a16="http://schemas.microsoft.com/office/drawing/2014/main" id="{B98FC558-81EC-EA30-4F94-6B521588108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2F9D471-8C4C-C99C-488D-F09C12CB53D0}"/>
              </a:ext>
            </a:extLst>
          </p:cNvPr>
          <p:cNvSpPr>
            <a:spLocks noGrp="1"/>
          </p:cNvSpPr>
          <p:nvPr>
            <p:ph type="sldNum" sz="quarter" idx="12"/>
          </p:nvPr>
        </p:nvSpPr>
        <p:spPr/>
        <p:txBody>
          <a:bodyPr/>
          <a:lstStyle/>
          <a:p>
            <a:fld id="{B17DCF0C-85DD-47BB-A7E8-5303B0FCEF82}" type="slidenum">
              <a:rPr lang="en-GB" smtClean="0"/>
              <a:t>‹#›</a:t>
            </a:fld>
            <a:endParaRPr lang="en-GB" dirty="0"/>
          </a:p>
        </p:txBody>
      </p:sp>
    </p:spTree>
    <p:extLst>
      <p:ext uri="{BB962C8B-B14F-4D97-AF65-F5344CB8AC3E}">
        <p14:creationId xmlns:p14="http://schemas.microsoft.com/office/powerpoint/2010/main" val="30267724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86AC16-1B94-B1DD-80AA-046688CF61B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92E992C-478A-34A7-50ED-508434D988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5344B2E-7C54-A7C8-8359-4573B3DCCE61}"/>
              </a:ext>
            </a:extLst>
          </p:cNvPr>
          <p:cNvSpPr>
            <a:spLocks noGrp="1"/>
          </p:cNvSpPr>
          <p:nvPr>
            <p:ph type="dt" sz="half" idx="10"/>
          </p:nvPr>
        </p:nvSpPr>
        <p:spPr/>
        <p:txBody>
          <a:bodyPr/>
          <a:lstStyle/>
          <a:p>
            <a:fld id="{BFEF2FEE-4408-422B-936B-A3EB715CB06B}" type="datetimeFigureOut">
              <a:rPr lang="en-GB" smtClean="0"/>
              <a:t>08/11/2023</a:t>
            </a:fld>
            <a:endParaRPr lang="en-GB" dirty="0"/>
          </a:p>
        </p:txBody>
      </p:sp>
      <p:sp>
        <p:nvSpPr>
          <p:cNvPr id="5" name="Footer Placeholder 4">
            <a:extLst>
              <a:ext uri="{FF2B5EF4-FFF2-40B4-BE49-F238E27FC236}">
                <a16:creationId xmlns:a16="http://schemas.microsoft.com/office/drawing/2014/main" id="{95A1BE00-B1E5-3A1A-4080-397F842835C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2C63072-B812-C127-BD86-9C550FF2E725}"/>
              </a:ext>
            </a:extLst>
          </p:cNvPr>
          <p:cNvSpPr>
            <a:spLocks noGrp="1"/>
          </p:cNvSpPr>
          <p:nvPr>
            <p:ph type="sldNum" sz="quarter" idx="12"/>
          </p:nvPr>
        </p:nvSpPr>
        <p:spPr/>
        <p:txBody>
          <a:bodyPr/>
          <a:lstStyle/>
          <a:p>
            <a:fld id="{B17DCF0C-85DD-47BB-A7E8-5303B0FCEF82}" type="slidenum">
              <a:rPr lang="en-GB" smtClean="0"/>
              <a:t>‹#›</a:t>
            </a:fld>
            <a:endParaRPr lang="en-GB" dirty="0"/>
          </a:p>
        </p:txBody>
      </p:sp>
    </p:spTree>
    <p:extLst>
      <p:ext uri="{BB962C8B-B14F-4D97-AF65-F5344CB8AC3E}">
        <p14:creationId xmlns:p14="http://schemas.microsoft.com/office/powerpoint/2010/main" val="2874267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397B5-6994-4CF2-A736-1F80FE588D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16A66C7-1103-490E-8B6A-DE250999F8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FEFE04-D94B-4ECC-A895-93E31FB6FC8C}"/>
              </a:ext>
            </a:extLst>
          </p:cNvPr>
          <p:cNvSpPr>
            <a:spLocks noGrp="1"/>
          </p:cNvSpPr>
          <p:nvPr>
            <p:ph type="dt" sz="half" idx="10"/>
          </p:nvPr>
        </p:nvSpPr>
        <p:spPr/>
        <p:txBody>
          <a:bodyPr/>
          <a:lstStyle/>
          <a:p>
            <a:fld id="{F61122C4-4228-4FAA-8825-B8CBD3CEDBCA}" type="datetimeFigureOut">
              <a:rPr lang="en-GB" smtClean="0"/>
              <a:t>08/11/2023</a:t>
            </a:fld>
            <a:endParaRPr lang="en-GB" dirty="0"/>
          </a:p>
        </p:txBody>
      </p:sp>
      <p:sp>
        <p:nvSpPr>
          <p:cNvPr id="5" name="Footer Placeholder 4">
            <a:extLst>
              <a:ext uri="{FF2B5EF4-FFF2-40B4-BE49-F238E27FC236}">
                <a16:creationId xmlns:a16="http://schemas.microsoft.com/office/drawing/2014/main" id="{4C90932A-7EBF-44A0-A935-4718204F6C1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D8894BA-E163-493B-8AF1-85A7CF8B6C36}"/>
              </a:ext>
            </a:extLst>
          </p:cNvPr>
          <p:cNvSpPr>
            <a:spLocks noGrp="1"/>
          </p:cNvSpPr>
          <p:nvPr>
            <p:ph type="sldNum" sz="quarter" idx="12"/>
          </p:nvPr>
        </p:nvSpPr>
        <p:spPr/>
        <p:txBody>
          <a:bodyPr/>
          <a:lstStyle/>
          <a:p>
            <a:fld id="{90C0C180-BEE2-424B-9BA3-4819B715483C}" type="slidenum">
              <a:rPr lang="en-GB" smtClean="0"/>
              <a:t>‹#›</a:t>
            </a:fld>
            <a:endParaRPr lang="en-GB" dirty="0"/>
          </a:p>
        </p:txBody>
      </p:sp>
    </p:spTree>
    <p:extLst>
      <p:ext uri="{BB962C8B-B14F-4D97-AF65-F5344CB8AC3E}">
        <p14:creationId xmlns:p14="http://schemas.microsoft.com/office/powerpoint/2010/main" val="556602285"/>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B28D4-BC3F-4776-BE20-0B209EA2B8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6AEE0BA-09CA-4D1E-A1EC-CC8C2E8873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B7CB4F3-6FA0-4DA5-8C46-F113A053A34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BBE9E4D-B400-4621-A53B-29497F1CBDF0}"/>
              </a:ext>
            </a:extLst>
          </p:cNvPr>
          <p:cNvSpPr>
            <a:spLocks noGrp="1"/>
          </p:cNvSpPr>
          <p:nvPr>
            <p:ph type="dt" sz="half" idx="10"/>
          </p:nvPr>
        </p:nvSpPr>
        <p:spPr/>
        <p:txBody>
          <a:bodyPr/>
          <a:lstStyle/>
          <a:p>
            <a:fld id="{F61122C4-4228-4FAA-8825-B8CBD3CEDBCA}" type="datetimeFigureOut">
              <a:rPr lang="en-GB" smtClean="0"/>
              <a:t>08/11/2023</a:t>
            </a:fld>
            <a:endParaRPr lang="en-GB" dirty="0"/>
          </a:p>
        </p:txBody>
      </p:sp>
      <p:sp>
        <p:nvSpPr>
          <p:cNvPr id="6" name="Footer Placeholder 5">
            <a:extLst>
              <a:ext uri="{FF2B5EF4-FFF2-40B4-BE49-F238E27FC236}">
                <a16:creationId xmlns:a16="http://schemas.microsoft.com/office/drawing/2014/main" id="{D8C23D94-A6F2-4AC7-9222-300DBA4F9D4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0254C24-F77A-4411-9DBA-A4718A44A233}"/>
              </a:ext>
            </a:extLst>
          </p:cNvPr>
          <p:cNvSpPr>
            <a:spLocks noGrp="1"/>
          </p:cNvSpPr>
          <p:nvPr>
            <p:ph type="sldNum" sz="quarter" idx="12"/>
          </p:nvPr>
        </p:nvSpPr>
        <p:spPr/>
        <p:txBody>
          <a:bodyPr/>
          <a:lstStyle/>
          <a:p>
            <a:fld id="{90C0C180-BEE2-424B-9BA3-4819B715483C}" type="slidenum">
              <a:rPr lang="en-GB" smtClean="0"/>
              <a:t>‹#›</a:t>
            </a:fld>
            <a:endParaRPr lang="en-GB" dirty="0"/>
          </a:p>
        </p:txBody>
      </p:sp>
    </p:spTree>
    <p:extLst>
      <p:ext uri="{BB962C8B-B14F-4D97-AF65-F5344CB8AC3E}">
        <p14:creationId xmlns:p14="http://schemas.microsoft.com/office/powerpoint/2010/main" val="2371879651"/>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5B761-F583-4B52-928C-F3AB27CD9F4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CB1B1C5-00CF-4F9D-B51F-23172244B8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2FA751-9C6E-4D9C-8935-FF5C848996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094F99B-C9F0-46BD-83F4-DAEF95C645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47DBD4-3D39-404E-9331-CA358472E8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BFE064B-A412-4E62-A10A-C78D75FBCE56}"/>
              </a:ext>
            </a:extLst>
          </p:cNvPr>
          <p:cNvSpPr>
            <a:spLocks noGrp="1"/>
          </p:cNvSpPr>
          <p:nvPr>
            <p:ph type="dt" sz="half" idx="10"/>
          </p:nvPr>
        </p:nvSpPr>
        <p:spPr/>
        <p:txBody>
          <a:bodyPr/>
          <a:lstStyle/>
          <a:p>
            <a:fld id="{F61122C4-4228-4FAA-8825-B8CBD3CEDBCA}" type="datetimeFigureOut">
              <a:rPr lang="en-GB" smtClean="0"/>
              <a:t>08/11/2023</a:t>
            </a:fld>
            <a:endParaRPr lang="en-GB" dirty="0"/>
          </a:p>
        </p:txBody>
      </p:sp>
      <p:sp>
        <p:nvSpPr>
          <p:cNvPr id="8" name="Footer Placeholder 7">
            <a:extLst>
              <a:ext uri="{FF2B5EF4-FFF2-40B4-BE49-F238E27FC236}">
                <a16:creationId xmlns:a16="http://schemas.microsoft.com/office/drawing/2014/main" id="{A73DB637-2511-403C-8878-5D353B477A2F}"/>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3A6F82E7-B0CE-4A25-B1E7-15765897FC25}"/>
              </a:ext>
            </a:extLst>
          </p:cNvPr>
          <p:cNvSpPr>
            <a:spLocks noGrp="1"/>
          </p:cNvSpPr>
          <p:nvPr>
            <p:ph type="sldNum" sz="quarter" idx="12"/>
          </p:nvPr>
        </p:nvSpPr>
        <p:spPr/>
        <p:txBody>
          <a:bodyPr/>
          <a:lstStyle/>
          <a:p>
            <a:fld id="{90C0C180-BEE2-424B-9BA3-4819B715483C}" type="slidenum">
              <a:rPr lang="en-GB" smtClean="0"/>
              <a:t>‹#›</a:t>
            </a:fld>
            <a:endParaRPr lang="en-GB" dirty="0"/>
          </a:p>
        </p:txBody>
      </p:sp>
    </p:spTree>
    <p:extLst>
      <p:ext uri="{BB962C8B-B14F-4D97-AF65-F5344CB8AC3E}">
        <p14:creationId xmlns:p14="http://schemas.microsoft.com/office/powerpoint/2010/main" val="1754918440"/>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0DAE2-86EE-444C-9F5F-EB3B39CB74C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99688BE-467D-4276-9EF6-A0C6038A1E92}"/>
              </a:ext>
            </a:extLst>
          </p:cNvPr>
          <p:cNvSpPr>
            <a:spLocks noGrp="1"/>
          </p:cNvSpPr>
          <p:nvPr>
            <p:ph type="dt" sz="half" idx="10"/>
          </p:nvPr>
        </p:nvSpPr>
        <p:spPr/>
        <p:txBody>
          <a:bodyPr/>
          <a:lstStyle/>
          <a:p>
            <a:fld id="{F61122C4-4228-4FAA-8825-B8CBD3CEDBCA}" type="datetimeFigureOut">
              <a:rPr lang="en-GB" smtClean="0"/>
              <a:t>08/11/2023</a:t>
            </a:fld>
            <a:endParaRPr lang="en-GB" dirty="0"/>
          </a:p>
        </p:txBody>
      </p:sp>
      <p:sp>
        <p:nvSpPr>
          <p:cNvPr id="4" name="Footer Placeholder 3">
            <a:extLst>
              <a:ext uri="{FF2B5EF4-FFF2-40B4-BE49-F238E27FC236}">
                <a16:creationId xmlns:a16="http://schemas.microsoft.com/office/drawing/2014/main" id="{7A9FC536-2F00-4F52-8D08-03E5716550A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8C53A51E-BFDB-4849-9D3E-6F95E469916F}"/>
              </a:ext>
            </a:extLst>
          </p:cNvPr>
          <p:cNvSpPr>
            <a:spLocks noGrp="1"/>
          </p:cNvSpPr>
          <p:nvPr>
            <p:ph type="sldNum" sz="quarter" idx="12"/>
          </p:nvPr>
        </p:nvSpPr>
        <p:spPr/>
        <p:txBody>
          <a:bodyPr/>
          <a:lstStyle/>
          <a:p>
            <a:fld id="{90C0C180-BEE2-424B-9BA3-4819B715483C}" type="slidenum">
              <a:rPr lang="en-GB" smtClean="0"/>
              <a:t>‹#›</a:t>
            </a:fld>
            <a:endParaRPr lang="en-GB" dirty="0"/>
          </a:p>
        </p:txBody>
      </p:sp>
    </p:spTree>
    <p:extLst>
      <p:ext uri="{BB962C8B-B14F-4D97-AF65-F5344CB8AC3E}">
        <p14:creationId xmlns:p14="http://schemas.microsoft.com/office/powerpoint/2010/main" val="1171822084"/>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4446B2-AA84-415F-B53E-BAEB06486153}"/>
              </a:ext>
            </a:extLst>
          </p:cNvPr>
          <p:cNvSpPr>
            <a:spLocks noGrp="1"/>
          </p:cNvSpPr>
          <p:nvPr>
            <p:ph type="dt" sz="half" idx="10"/>
          </p:nvPr>
        </p:nvSpPr>
        <p:spPr/>
        <p:txBody>
          <a:bodyPr/>
          <a:lstStyle/>
          <a:p>
            <a:fld id="{F61122C4-4228-4FAA-8825-B8CBD3CEDBCA}" type="datetimeFigureOut">
              <a:rPr lang="en-GB" smtClean="0"/>
              <a:t>08/11/2023</a:t>
            </a:fld>
            <a:endParaRPr lang="en-GB" dirty="0"/>
          </a:p>
        </p:txBody>
      </p:sp>
      <p:sp>
        <p:nvSpPr>
          <p:cNvPr id="3" name="Footer Placeholder 2">
            <a:extLst>
              <a:ext uri="{FF2B5EF4-FFF2-40B4-BE49-F238E27FC236}">
                <a16:creationId xmlns:a16="http://schemas.microsoft.com/office/drawing/2014/main" id="{8D2A3908-A13B-48CF-BD3E-52241CCFECAA}"/>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39C509A4-8FBF-4679-8EFA-41A3F2F7DDA8}"/>
              </a:ext>
            </a:extLst>
          </p:cNvPr>
          <p:cNvSpPr>
            <a:spLocks noGrp="1"/>
          </p:cNvSpPr>
          <p:nvPr>
            <p:ph type="sldNum" sz="quarter" idx="12"/>
          </p:nvPr>
        </p:nvSpPr>
        <p:spPr/>
        <p:txBody>
          <a:bodyPr/>
          <a:lstStyle/>
          <a:p>
            <a:fld id="{90C0C180-BEE2-424B-9BA3-4819B715483C}" type="slidenum">
              <a:rPr lang="en-GB" smtClean="0"/>
              <a:t>‹#›</a:t>
            </a:fld>
            <a:endParaRPr lang="en-GB" dirty="0"/>
          </a:p>
        </p:txBody>
      </p:sp>
    </p:spTree>
    <p:extLst>
      <p:ext uri="{BB962C8B-B14F-4D97-AF65-F5344CB8AC3E}">
        <p14:creationId xmlns:p14="http://schemas.microsoft.com/office/powerpoint/2010/main" val="2628832942"/>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46CB9-F37E-4B19-8181-24CD80A4AB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90647DA-A049-41D1-BF4D-4C099F266C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387E7D-F9D0-4E8F-8480-D3A82B03DD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864ADF-D917-4C13-A8F7-EE0FCFEE4685}"/>
              </a:ext>
            </a:extLst>
          </p:cNvPr>
          <p:cNvSpPr>
            <a:spLocks noGrp="1"/>
          </p:cNvSpPr>
          <p:nvPr>
            <p:ph type="dt" sz="half" idx="10"/>
          </p:nvPr>
        </p:nvSpPr>
        <p:spPr/>
        <p:txBody>
          <a:bodyPr/>
          <a:lstStyle/>
          <a:p>
            <a:fld id="{F61122C4-4228-4FAA-8825-B8CBD3CEDBCA}" type="datetimeFigureOut">
              <a:rPr lang="en-GB" smtClean="0"/>
              <a:t>08/11/2023</a:t>
            </a:fld>
            <a:endParaRPr lang="en-GB" dirty="0"/>
          </a:p>
        </p:txBody>
      </p:sp>
      <p:sp>
        <p:nvSpPr>
          <p:cNvPr id="6" name="Footer Placeholder 5">
            <a:extLst>
              <a:ext uri="{FF2B5EF4-FFF2-40B4-BE49-F238E27FC236}">
                <a16:creationId xmlns:a16="http://schemas.microsoft.com/office/drawing/2014/main" id="{B91F2E40-1D36-4131-B05B-25CC9580EAB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F25F868-A07B-4D87-8866-ADA8AF3B4253}"/>
              </a:ext>
            </a:extLst>
          </p:cNvPr>
          <p:cNvSpPr>
            <a:spLocks noGrp="1"/>
          </p:cNvSpPr>
          <p:nvPr>
            <p:ph type="sldNum" sz="quarter" idx="12"/>
          </p:nvPr>
        </p:nvSpPr>
        <p:spPr/>
        <p:txBody>
          <a:bodyPr/>
          <a:lstStyle/>
          <a:p>
            <a:fld id="{90C0C180-BEE2-424B-9BA3-4819B715483C}" type="slidenum">
              <a:rPr lang="en-GB" smtClean="0"/>
              <a:t>‹#›</a:t>
            </a:fld>
            <a:endParaRPr lang="en-GB" dirty="0"/>
          </a:p>
        </p:txBody>
      </p:sp>
    </p:spTree>
    <p:extLst>
      <p:ext uri="{BB962C8B-B14F-4D97-AF65-F5344CB8AC3E}">
        <p14:creationId xmlns:p14="http://schemas.microsoft.com/office/powerpoint/2010/main" val="64761220"/>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75378-84A2-49F7-B3B7-3F7B0BDB9C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DA65FE8-FC44-417A-AD8A-D558ECC1E5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605D660D-7440-4071-9F27-04630D81E0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4E8FA8-BD36-4620-A507-A23727B3E858}"/>
              </a:ext>
            </a:extLst>
          </p:cNvPr>
          <p:cNvSpPr>
            <a:spLocks noGrp="1"/>
          </p:cNvSpPr>
          <p:nvPr>
            <p:ph type="dt" sz="half" idx="10"/>
          </p:nvPr>
        </p:nvSpPr>
        <p:spPr/>
        <p:txBody>
          <a:bodyPr/>
          <a:lstStyle/>
          <a:p>
            <a:fld id="{F61122C4-4228-4FAA-8825-B8CBD3CEDBCA}" type="datetimeFigureOut">
              <a:rPr lang="en-GB" smtClean="0"/>
              <a:t>08/11/2023</a:t>
            </a:fld>
            <a:endParaRPr lang="en-GB" dirty="0"/>
          </a:p>
        </p:txBody>
      </p:sp>
      <p:sp>
        <p:nvSpPr>
          <p:cNvPr id="6" name="Footer Placeholder 5">
            <a:extLst>
              <a:ext uri="{FF2B5EF4-FFF2-40B4-BE49-F238E27FC236}">
                <a16:creationId xmlns:a16="http://schemas.microsoft.com/office/drawing/2014/main" id="{116BFAB9-3619-439E-9962-9291546096F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2167AF0-7C59-4102-AD70-389186878E66}"/>
              </a:ext>
            </a:extLst>
          </p:cNvPr>
          <p:cNvSpPr>
            <a:spLocks noGrp="1"/>
          </p:cNvSpPr>
          <p:nvPr>
            <p:ph type="sldNum" sz="quarter" idx="12"/>
          </p:nvPr>
        </p:nvSpPr>
        <p:spPr/>
        <p:txBody>
          <a:bodyPr/>
          <a:lstStyle/>
          <a:p>
            <a:fld id="{90C0C180-BEE2-424B-9BA3-4819B715483C}" type="slidenum">
              <a:rPr lang="en-GB" smtClean="0"/>
              <a:t>‹#›</a:t>
            </a:fld>
            <a:endParaRPr lang="en-GB" dirty="0"/>
          </a:p>
        </p:txBody>
      </p:sp>
    </p:spTree>
    <p:extLst>
      <p:ext uri="{BB962C8B-B14F-4D97-AF65-F5344CB8AC3E}">
        <p14:creationId xmlns:p14="http://schemas.microsoft.com/office/powerpoint/2010/main" val="1337022719"/>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EDBFA"/>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0D89CB-16F4-4F6F-9983-9A0C65E193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FE6DF14-5295-492D-9E5E-D4BB8F52F6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C68664-93BC-4AC7-BD9F-EB0D779A17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1122C4-4228-4FAA-8825-B8CBD3CEDBCA}" type="datetimeFigureOut">
              <a:rPr lang="en-GB" smtClean="0"/>
              <a:t>08/11/2023</a:t>
            </a:fld>
            <a:endParaRPr lang="en-GB" dirty="0"/>
          </a:p>
        </p:txBody>
      </p:sp>
      <p:sp>
        <p:nvSpPr>
          <p:cNvPr id="5" name="Footer Placeholder 4">
            <a:extLst>
              <a:ext uri="{FF2B5EF4-FFF2-40B4-BE49-F238E27FC236}">
                <a16:creationId xmlns:a16="http://schemas.microsoft.com/office/drawing/2014/main" id="{151AC60B-AB1B-48C7-9D92-F62970DE9A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A4F5FB0-C06D-4204-AD87-D2B5EAE619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C0C180-BEE2-424B-9BA3-4819B715483C}" type="slidenum">
              <a:rPr lang="en-GB" smtClean="0"/>
              <a:t>‹#›</a:t>
            </a:fld>
            <a:endParaRPr lang="en-GB" dirty="0"/>
          </a:p>
        </p:txBody>
      </p:sp>
    </p:spTree>
    <p:extLst>
      <p:ext uri="{BB962C8B-B14F-4D97-AF65-F5344CB8AC3E}">
        <p14:creationId xmlns:p14="http://schemas.microsoft.com/office/powerpoint/2010/main" val="505946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CEDBFA"/>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241876-6E33-1393-F339-B66D0FDFF7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5397CB3-B537-E53E-6E3F-E9B35997A5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C08D6E-CB29-218A-1D6D-DEDC54B8A2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EF2FEE-4408-422B-936B-A3EB715CB06B}" type="datetimeFigureOut">
              <a:rPr lang="en-GB" smtClean="0"/>
              <a:t>08/11/2023</a:t>
            </a:fld>
            <a:endParaRPr lang="en-GB" dirty="0"/>
          </a:p>
        </p:txBody>
      </p:sp>
      <p:sp>
        <p:nvSpPr>
          <p:cNvPr id="5" name="Footer Placeholder 4">
            <a:extLst>
              <a:ext uri="{FF2B5EF4-FFF2-40B4-BE49-F238E27FC236}">
                <a16:creationId xmlns:a16="http://schemas.microsoft.com/office/drawing/2014/main" id="{326BC7E5-02D2-C923-FD1C-F4B8D09484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9A417CC3-9CFC-7D84-D9A5-D2F3CBF3A9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7DCF0C-85DD-47BB-A7E8-5303B0FCEF82}" type="slidenum">
              <a:rPr lang="en-GB" smtClean="0"/>
              <a:t>‹#›</a:t>
            </a:fld>
            <a:endParaRPr lang="en-GB" dirty="0"/>
          </a:p>
        </p:txBody>
      </p:sp>
    </p:spTree>
    <p:extLst>
      <p:ext uri="{BB962C8B-B14F-4D97-AF65-F5344CB8AC3E}">
        <p14:creationId xmlns:p14="http://schemas.microsoft.com/office/powerpoint/2010/main" val="2854266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SSP%20chronology%20template%20-%20Swindon%20Safeguarding%20Partnership" TargetMode="External"/><Relationship Id="rId3" Type="http://schemas.openxmlformats.org/officeDocument/2006/relationships/image" Target="../media/image5.jpg"/><Relationship Id="rId7" Type="http://schemas.openxmlformats.org/officeDocument/2006/relationships/hyperlink" Target="SSP%20chronology%20guidance%20-%20Swindon%20Safeguarding%20Partnership"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hyperlink" Target="https://safeguardingpartnership.swindon.gov.uk/downloads/file/673/right_help_at_right_time" TargetMode="External"/><Relationship Id="rId5" Type="http://schemas.openxmlformats.org/officeDocument/2006/relationships/hyperlink" Target="https://safeguardingpartnership.swindon.gov.uk/downloads/file/691/neglect_screening_tool" TargetMode="External"/><Relationship Id="rId4" Type="http://schemas.openxmlformats.org/officeDocument/2006/relationships/hyperlink" Target="https://safeguardingpartnership.swindon.gov.uk/download/downloads/id/690/ssp_neglect_framework_and_practice_guidance.pdf" TargetMode="External"/><Relationship Id="rId9" Type="http://schemas.openxmlformats.org/officeDocument/2006/relationships/hyperlink" Target="https://safeguardingpartnership.swindon.gov.uk/info/15/for_professionals/34/referral_guidelines_and_mash_contact_informatio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hyperlink" Target="https://safeguardingpartnership.swindon.gov.uk/info/15/for_professionals/45/neglect_and_gcp2"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6.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6.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6.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6.pn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6.pn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id:image001.jpg@01D68203.2E651EA0">
            <a:extLst>
              <a:ext uri="{FF2B5EF4-FFF2-40B4-BE49-F238E27FC236}">
                <a16:creationId xmlns:a16="http://schemas.microsoft.com/office/drawing/2014/main" id="{FFE0D300-AE84-2306-B95E-094ECBDEBAE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69501" y="0"/>
            <a:ext cx="2222500" cy="1358900"/>
          </a:xfrm>
          <a:prstGeom prst="rect">
            <a:avLst/>
          </a:prstGeom>
          <a:noFill/>
          <a:ln>
            <a:noFill/>
          </a:ln>
        </p:spPr>
      </p:pic>
      <p:sp>
        <p:nvSpPr>
          <p:cNvPr id="2" name="Title 1"/>
          <p:cNvSpPr>
            <a:spLocks noGrp="1"/>
          </p:cNvSpPr>
          <p:nvPr>
            <p:ph type="ctrTitle"/>
          </p:nvPr>
        </p:nvSpPr>
        <p:spPr>
          <a:xfrm>
            <a:off x="1930400" y="749299"/>
            <a:ext cx="8483600" cy="830263"/>
          </a:xfrm>
        </p:spPr>
        <p:txBody>
          <a:bodyPr>
            <a:noAutofit/>
          </a:bodyPr>
          <a:lstStyle/>
          <a:p>
            <a:r>
              <a:rPr lang="en-GB" b="1" dirty="0" smtClean="0">
                <a:latin typeface="Arial" panose="020B0604020202020204" pitchFamily="34" charset="0"/>
                <a:cs typeface="Arial" panose="020B0604020202020204" pitchFamily="34" charset="0"/>
              </a:rPr>
              <a:t>Child Neglect </a:t>
            </a:r>
            <a:endParaRPr lang="en-GB"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612900" y="2281238"/>
            <a:ext cx="9144000" cy="1655762"/>
          </a:xfrm>
        </p:spPr>
        <p:txBody>
          <a:bodyPr>
            <a:noAutofit/>
          </a:bodyPr>
          <a:lstStyle/>
          <a:p>
            <a:pPr>
              <a:lnSpc>
                <a:spcPct val="100000"/>
              </a:lnSpc>
              <a:spcBef>
                <a:spcPts val="200"/>
              </a:spcBef>
              <a:spcAft>
                <a:spcPts val="200"/>
              </a:spcAft>
            </a:pPr>
            <a:r>
              <a:rPr lang="en-GB" sz="2800" dirty="0" smtClean="0">
                <a:latin typeface="Arial" panose="020B0604020202020204" pitchFamily="34" charset="0"/>
                <a:cs typeface="Arial" panose="020B0604020202020204" pitchFamily="34" charset="0"/>
              </a:rPr>
              <a:t>This narrated presentation </a:t>
            </a:r>
            <a:r>
              <a:rPr lang="en-GB" sz="2800" dirty="0">
                <a:latin typeface="Arial" panose="020B0604020202020204" pitchFamily="34" charset="0"/>
                <a:cs typeface="Arial" panose="020B0604020202020204" pitchFamily="34" charset="0"/>
              </a:rPr>
              <a:t>on child neglect has been developed by Wirral Safeguarding Children Partnership and is used with their permission</a:t>
            </a:r>
            <a:r>
              <a:rPr lang="en-GB" sz="2800" dirty="0" smtClean="0">
                <a:latin typeface="Arial" panose="020B0604020202020204" pitchFamily="34" charset="0"/>
                <a:cs typeface="Arial" panose="020B0604020202020204" pitchFamily="34" charset="0"/>
              </a:rPr>
              <a:t>.</a:t>
            </a:r>
          </a:p>
          <a:p>
            <a:pPr>
              <a:lnSpc>
                <a:spcPct val="100000"/>
              </a:lnSpc>
              <a:spcBef>
                <a:spcPts val="200"/>
              </a:spcBef>
              <a:spcAft>
                <a:spcPts val="200"/>
              </a:spcAft>
            </a:pPr>
            <a:endParaRPr lang="en-GB" sz="2800" dirty="0" smtClean="0">
              <a:latin typeface="Arial" panose="020B0604020202020204" pitchFamily="34" charset="0"/>
              <a:cs typeface="Arial" panose="020B0604020202020204" pitchFamily="34" charset="0"/>
            </a:endParaRPr>
          </a:p>
          <a:p>
            <a:pPr>
              <a:lnSpc>
                <a:spcPct val="100000"/>
              </a:lnSpc>
              <a:spcBef>
                <a:spcPts val="200"/>
              </a:spcBef>
              <a:spcAft>
                <a:spcPts val="200"/>
              </a:spcAft>
            </a:pPr>
            <a:r>
              <a:rPr lang="en-GB" sz="2800" dirty="0" smtClean="0">
                <a:latin typeface="Arial" panose="020B0604020202020204" pitchFamily="34" charset="0"/>
                <a:cs typeface="Arial" panose="020B0604020202020204" pitchFamily="34" charset="0"/>
              </a:rPr>
              <a:t>Some of the slides have been updated to reflect local practice and resources available in Swindon.</a:t>
            </a:r>
          </a:p>
          <a:p>
            <a:pPr>
              <a:lnSpc>
                <a:spcPct val="100000"/>
              </a:lnSpc>
              <a:spcBef>
                <a:spcPts val="200"/>
              </a:spcBef>
              <a:spcAft>
                <a:spcPts val="200"/>
              </a:spcAft>
            </a:pPr>
            <a:endParaRPr lang="en-GB" sz="2800" dirty="0" smtClean="0">
              <a:latin typeface="Arial" panose="020B0604020202020204" pitchFamily="34" charset="0"/>
              <a:cs typeface="Arial" panose="020B0604020202020204" pitchFamily="34" charset="0"/>
            </a:endParaRPr>
          </a:p>
          <a:p>
            <a:pPr>
              <a:lnSpc>
                <a:spcPct val="100000"/>
              </a:lnSpc>
              <a:spcBef>
                <a:spcPts val="200"/>
              </a:spcBef>
              <a:spcAft>
                <a:spcPts val="200"/>
              </a:spcAft>
            </a:pPr>
            <a:r>
              <a:rPr lang="en-GB" sz="2800" dirty="0" smtClean="0">
                <a:latin typeface="Arial" panose="020B0604020202020204" pitchFamily="34" charset="0"/>
                <a:cs typeface="Arial" panose="020B0604020202020204" pitchFamily="34" charset="0"/>
              </a:rPr>
              <a:t>For best results please view in slideshow and use arrows to navigate. Slides 2-8 have narration.</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77402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A04491-D034-4795-BFB2-F5EA2FCF1605}"/>
              </a:ext>
            </a:extLst>
          </p:cNvPr>
          <p:cNvSpPr/>
          <p:nvPr/>
        </p:nvSpPr>
        <p:spPr>
          <a:xfrm>
            <a:off x="863510" y="526534"/>
            <a:ext cx="8769324" cy="707886"/>
          </a:xfrm>
          <a:prstGeom prst="rect">
            <a:avLst/>
          </a:prstGeom>
        </p:spPr>
        <p:txBody>
          <a:bodyPr wrap="none">
            <a:spAutoFit/>
          </a:bodyPr>
          <a:lstStyle/>
          <a:p>
            <a:r>
              <a:rPr lang="en-GB"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Case study </a:t>
            </a:r>
            <a:r>
              <a:rPr lang="en-GB" sz="4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1:  </a:t>
            </a:r>
            <a:r>
              <a:rPr lang="en-GB"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Jamie aged </a:t>
            </a:r>
            <a:r>
              <a:rPr lang="en-GB" sz="4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11 years</a:t>
            </a:r>
            <a:endParaRPr lang="en-GB"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37536099-9057-400E-A315-4AA15ACEB133}"/>
              </a:ext>
            </a:extLst>
          </p:cNvPr>
          <p:cNvSpPr/>
          <p:nvPr/>
        </p:nvSpPr>
        <p:spPr>
          <a:xfrm>
            <a:off x="863510" y="1822509"/>
            <a:ext cx="10515690" cy="2708434"/>
          </a:xfrm>
          <a:prstGeom prst="rect">
            <a:avLst/>
          </a:prstGeom>
        </p:spPr>
        <p:txBody>
          <a:bodyPr wrap="square">
            <a:spAutoFit/>
          </a:bodyPr>
          <a:lstStyle/>
          <a:p>
            <a:pPr>
              <a:spcBef>
                <a:spcPts val="200"/>
              </a:spcBef>
              <a:spcAft>
                <a:spcPts val="200"/>
              </a:spcAft>
            </a:pPr>
            <a:r>
              <a:rPr lang="en-GB" sz="3200" b="1" dirty="0"/>
              <a:t>What kind of neglect is Jamie suffering?</a:t>
            </a:r>
          </a:p>
          <a:p>
            <a:pPr>
              <a:spcBef>
                <a:spcPts val="200"/>
              </a:spcBef>
              <a:spcAft>
                <a:spcPts val="200"/>
              </a:spcAft>
            </a:pPr>
            <a:endParaRPr lang="en-GB" sz="3200" dirty="0"/>
          </a:p>
          <a:p>
            <a:pPr>
              <a:spcBef>
                <a:spcPts val="200"/>
              </a:spcBef>
              <a:spcAft>
                <a:spcPts val="200"/>
              </a:spcAft>
            </a:pPr>
            <a:endParaRPr lang="en-GB" sz="3200" dirty="0"/>
          </a:p>
          <a:p>
            <a:pPr>
              <a:spcBef>
                <a:spcPts val="200"/>
              </a:spcBef>
              <a:spcAft>
                <a:spcPts val="200"/>
              </a:spcAft>
            </a:pPr>
            <a:r>
              <a:rPr lang="en-GB" sz="3200" dirty="0"/>
              <a:t>Safety and developmental need (also some suggestion of lack of hygiene and clean clothes)</a:t>
            </a:r>
          </a:p>
        </p:txBody>
      </p:sp>
    </p:spTree>
    <p:extLst>
      <p:ext uri="{BB962C8B-B14F-4D97-AF65-F5344CB8AC3E}">
        <p14:creationId xmlns:p14="http://schemas.microsoft.com/office/powerpoint/2010/main" val="2596453308"/>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A6EF87-649E-4B05-9860-CE6DEF3F6610}"/>
              </a:ext>
            </a:extLst>
          </p:cNvPr>
          <p:cNvSpPr txBox="1"/>
          <p:nvPr/>
        </p:nvSpPr>
        <p:spPr>
          <a:xfrm>
            <a:off x="847725" y="470497"/>
            <a:ext cx="9324975" cy="707886"/>
          </a:xfrm>
          <a:prstGeom prst="rect">
            <a:avLst/>
          </a:prstGeom>
          <a:noFill/>
        </p:spPr>
        <p:txBody>
          <a:bodyPr wrap="square" rtlCol="0">
            <a:spAutoFit/>
          </a:bodyPr>
          <a:lstStyle/>
          <a:p>
            <a:r>
              <a:rPr lang="en-GB"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Case study </a:t>
            </a:r>
            <a:r>
              <a:rPr lang="en-GB" sz="4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2:  </a:t>
            </a:r>
            <a:r>
              <a:rPr lang="en-GB"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Sam </a:t>
            </a:r>
            <a:r>
              <a:rPr lang="en-GB" sz="4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18 months</a:t>
            </a:r>
            <a:endParaRPr lang="en-GB"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0EDA42D-650D-4FA8-B23F-776B3FD98CD0}"/>
              </a:ext>
            </a:extLst>
          </p:cNvPr>
          <p:cNvSpPr txBox="1"/>
          <p:nvPr/>
        </p:nvSpPr>
        <p:spPr>
          <a:xfrm>
            <a:off x="873124" y="1890181"/>
            <a:ext cx="9959975" cy="4119076"/>
          </a:xfrm>
          <a:prstGeom prst="rect">
            <a:avLst/>
          </a:prstGeom>
          <a:noFill/>
        </p:spPr>
        <p:txBody>
          <a:bodyPr wrap="square" rtlCol="0">
            <a:spAutoFit/>
          </a:bodyPr>
          <a:lstStyle/>
          <a:p>
            <a:pPr>
              <a:spcBef>
                <a:spcPts val="200"/>
              </a:spcBef>
              <a:spcAft>
                <a:spcPts val="200"/>
              </a:spcAft>
            </a:pPr>
            <a:r>
              <a:rPr lang="en-GB" sz="2800" dirty="0">
                <a:latin typeface="Arial" panose="020B0604020202020204" pitchFamily="34" charset="0"/>
                <a:cs typeface="Arial" panose="020B0604020202020204" pitchFamily="34" charset="0"/>
              </a:rPr>
              <a:t>I live with mummy and my big sister. I like going to nursery and I have lots of friends. When I come home I play with my toys and I have yummy tea. I am nice and warm and I have a bright room. Sometimes I wish mummy would cuddle me. Mummy is always very busy and sometimes she can be a bit shouty. It makes me feel lonely but I don’t really cry anymore cause when mummy shouts I get scared!</a:t>
            </a:r>
          </a:p>
          <a:p>
            <a:endParaRPr lang="en-GB" sz="2800" dirty="0"/>
          </a:p>
          <a:p>
            <a:endParaRPr lang="en-GB" dirty="0"/>
          </a:p>
          <a:p>
            <a:endParaRPr lang="en-GB" dirty="0"/>
          </a:p>
        </p:txBody>
      </p:sp>
    </p:spTree>
    <p:extLst>
      <p:ext uri="{BB962C8B-B14F-4D97-AF65-F5344CB8AC3E}">
        <p14:creationId xmlns:p14="http://schemas.microsoft.com/office/powerpoint/2010/main" val="2439719687"/>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iterate type="wd">
                                    <p:tmPct val="1200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0D40C1-A35E-4052-B6AA-C4A4FE849117}"/>
              </a:ext>
            </a:extLst>
          </p:cNvPr>
          <p:cNvSpPr/>
          <p:nvPr/>
        </p:nvSpPr>
        <p:spPr>
          <a:xfrm>
            <a:off x="701340" y="386834"/>
            <a:ext cx="8185254" cy="769441"/>
          </a:xfrm>
          <a:prstGeom prst="rect">
            <a:avLst/>
          </a:prstGeom>
        </p:spPr>
        <p:txBody>
          <a:bodyPr wrap="none">
            <a:spAutoFit/>
          </a:bodyPr>
          <a:lstStyle/>
          <a:p>
            <a:r>
              <a:rPr lang="en-GB" sz="4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Case study </a:t>
            </a:r>
            <a:r>
              <a:rPr lang="en-GB" sz="4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2: Sam 18 months</a:t>
            </a:r>
            <a:endParaRPr lang="en-GB" sz="4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10172454-85D8-4857-BC51-DE26443C5BB5}"/>
              </a:ext>
            </a:extLst>
          </p:cNvPr>
          <p:cNvSpPr/>
          <p:nvPr/>
        </p:nvSpPr>
        <p:spPr>
          <a:xfrm>
            <a:off x="701340" y="1676400"/>
            <a:ext cx="10398460" cy="3170099"/>
          </a:xfrm>
          <a:prstGeom prst="rect">
            <a:avLst/>
          </a:prstGeom>
        </p:spPr>
        <p:txBody>
          <a:bodyPr wrap="square">
            <a:spAutoFit/>
          </a:bodyPr>
          <a:lstStyle/>
          <a:p>
            <a:r>
              <a:rPr lang="en-GB" sz="4000" b="1" dirty="0">
                <a:latin typeface="Arial" panose="020B0604020202020204" pitchFamily="34" charset="0"/>
                <a:cs typeface="Arial" panose="020B0604020202020204" pitchFamily="34" charset="0"/>
              </a:rPr>
              <a:t>What kind of neglect is Sam suffering from?</a:t>
            </a:r>
          </a:p>
          <a:p>
            <a:endParaRPr lang="en-GB" sz="4000" dirty="0">
              <a:latin typeface="Arial" panose="020B0604020202020204" pitchFamily="34" charset="0"/>
              <a:cs typeface="Arial" panose="020B0604020202020204" pitchFamily="34" charset="0"/>
            </a:endParaRPr>
          </a:p>
          <a:p>
            <a:r>
              <a:rPr lang="en-GB" sz="4000" dirty="0">
                <a:latin typeface="Arial" panose="020B0604020202020204" pitchFamily="34" charset="0"/>
                <a:cs typeface="Arial" panose="020B0604020202020204" pitchFamily="34" charset="0"/>
              </a:rPr>
              <a:t>Emotional as his basic and developmental needs seem to be being met</a:t>
            </a:r>
            <a:r>
              <a:rPr lang="en-GB" sz="4000" dirty="0"/>
              <a:t>. </a:t>
            </a:r>
          </a:p>
        </p:txBody>
      </p:sp>
    </p:spTree>
    <p:extLst>
      <p:ext uri="{BB962C8B-B14F-4D97-AF65-F5344CB8AC3E}">
        <p14:creationId xmlns:p14="http://schemas.microsoft.com/office/powerpoint/2010/main" val="84292884"/>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id:image001.jpg@01D68203.2E651EA0">
            <a:extLst>
              <a:ext uri="{FF2B5EF4-FFF2-40B4-BE49-F238E27FC236}">
                <a16:creationId xmlns:a16="http://schemas.microsoft.com/office/drawing/2014/main" id="{FFE0D300-AE84-2306-B95E-094ECBDEBAE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274300" y="0"/>
            <a:ext cx="1917700" cy="1371600"/>
          </a:xfrm>
          <a:prstGeom prst="rect">
            <a:avLst/>
          </a:prstGeom>
          <a:noFill/>
          <a:ln>
            <a:noFill/>
          </a:ln>
        </p:spPr>
      </p:pic>
      <p:sp>
        <p:nvSpPr>
          <p:cNvPr id="2" name="Title 1"/>
          <p:cNvSpPr>
            <a:spLocks noGrp="1"/>
          </p:cNvSpPr>
          <p:nvPr>
            <p:ph type="title"/>
          </p:nvPr>
        </p:nvSpPr>
        <p:spPr>
          <a:xfrm>
            <a:off x="876300" y="149225"/>
            <a:ext cx="10515600" cy="1325563"/>
          </a:xfrm>
        </p:spPr>
        <p:txBody>
          <a:bodyPr>
            <a:noAutofit/>
          </a:bodyPr>
          <a:lstStyle/>
          <a:p>
            <a:r>
              <a:rPr lang="en-GB" sz="3600" b="1" dirty="0" smtClean="0">
                <a:latin typeface="Arial" panose="020B0604020202020204" pitchFamily="34" charset="0"/>
                <a:cs typeface="Arial" panose="020B0604020202020204" pitchFamily="34" charset="0"/>
              </a:rPr>
              <a:t>What to do if you have concerns</a:t>
            </a:r>
            <a:endParaRPr lang="en-GB" sz="3600" b="1" dirty="0">
              <a:latin typeface="Arial" panose="020B0604020202020204" pitchFamily="34" charset="0"/>
              <a:cs typeface="Arial" panose="020B0604020202020204" pitchFamily="34" charset="0"/>
            </a:endParaRPr>
          </a:p>
        </p:txBody>
      </p:sp>
      <p:sp>
        <p:nvSpPr>
          <p:cNvPr id="3" name="Subtitle 2"/>
          <p:cNvSpPr>
            <a:spLocks noGrp="1"/>
          </p:cNvSpPr>
          <p:nvPr>
            <p:ph idx="1"/>
          </p:nvPr>
        </p:nvSpPr>
        <p:spPr>
          <a:xfrm>
            <a:off x="838200" y="1346200"/>
            <a:ext cx="10833100" cy="4940300"/>
          </a:xfrm>
        </p:spPr>
        <p:txBody>
          <a:bodyPr>
            <a:noAutofit/>
          </a:bodyPr>
          <a:lstStyle/>
          <a:p>
            <a:pPr lvl="0">
              <a:lnSpc>
                <a:spcPct val="100000"/>
              </a:lnSpc>
              <a:spcBef>
                <a:spcPts val="200"/>
              </a:spcBef>
              <a:spcAft>
                <a:spcPts val="200"/>
              </a:spcAft>
              <a:buFont typeface="Wingdings" panose="05000000000000000000" pitchFamily="2" charset="2"/>
              <a:buChar char="ü"/>
            </a:pPr>
            <a:r>
              <a:rPr lang="en-GB" sz="2000" dirty="0">
                <a:latin typeface="Arial" panose="020B0604020202020204" pitchFamily="34" charset="0"/>
                <a:cs typeface="Arial" panose="020B0604020202020204" pitchFamily="34" charset="0"/>
              </a:rPr>
              <a:t>Discuss your concerns with the:</a:t>
            </a:r>
          </a:p>
          <a:p>
            <a:pPr lvl="1">
              <a:lnSpc>
                <a:spcPct val="100000"/>
              </a:lnSpc>
              <a:spcBef>
                <a:spcPts val="200"/>
              </a:spcBef>
              <a:spcAft>
                <a:spcPts val="200"/>
              </a:spcAft>
              <a:buFont typeface="Wingdings" panose="05000000000000000000" pitchFamily="2" charset="2"/>
              <a:buChar char="ü"/>
            </a:pPr>
            <a:r>
              <a:rPr lang="en-GB" sz="2000" dirty="0">
                <a:latin typeface="Arial" panose="020B0604020202020204" pitchFamily="34" charset="0"/>
                <a:cs typeface="Arial" panose="020B0604020202020204" pitchFamily="34" charset="0"/>
              </a:rPr>
              <a:t>child, parent / carer and family members as appropriate</a:t>
            </a:r>
          </a:p>
          <a:p>
            <a:pPr lvl="1">
              <a:lnSpc>
                <a:spcPct val="100000"/>
              </a:lnSpc>
              <a:spcBef>
                <a:spcPts val="200"/>
              </a:spcBef>
              <a:spcAft>
                <a:spcPts val="200"/>
              </a:spcAft>
              <a:buFont typeface="Wingdings" panose="05000000000000000000" pitchFamily="2" charset="2"/>
              <a:buChar char="ü"/>
            </a:pPr>
            <a:r>
              <a:rPr lang="en-GB" sz="2000" dirty="0">
                <a:latin typeface="Arial" panose="020B0604020202020204" pitchFamily="34" charset="0"/>
                <a:cs typeface="Arial" panose="020B0604020202020204" pitchFamily="34" charset="0"/>
              </a:rPr>
              <a:t>your colleagues, line manager/safeguarding lead and partner agencies </a:t>
            </a:r>
          </a:p>
          <a:p>
            <a:pPr lvl="0">
              <a:lnSpc>
                <a:spcPct val="100000"/>
              </a:lnSpc>
              <a:spcBef>
                <a:spcPts val="200"/>
              </a:spcBef>
              <a:spcAft>
                <a:spcPts val="200"/>
              </a:spcAft>
              <a:buFont typeface="Wingdings" panose="05000000000000000000" pitchFamily="2" charset="2"/>
              <a:buChar char="ü"/>
            </a:pPr>
            <a:r>
              <a:rPr lang="en-GB" sz="2000" dirty="0" smtClean="0">
                <a:latin typeface="Arial" panose="020B0604020202020204" pitchFamily="34" charset="0"/>
                <a:cs typeface="Arial" panose="020B0604020202020204" pitchFamily="34" charset="0"/>
              </a:rPr>
              <a:t>Use </a:t>
            </a:r>
            <a:r>
              <a:rPr lang="en-GB" sz="2000" dirty="0">
                <a:latin typeface="Arial" panose="020B0604020202020204" pitchFamily="34" charset="0"/>
                <a:cs typeface="Arial" panose="020B0604020202020204" pitchFamily="34" charset="0"/>
              </a:rPr>
              <a:t>the </a:t>
            </a:r>
            <a:r>
              <a:rPr lang="en-GB" sz="2000" u="sng" dirty="0">
                <a:latin typeface="Arial" panose="020B0604020202020204" pitchFamily="34" charset="0"/>
                <a:cs typeface="Arial" panose="020B0604020202020204" pitchFamily="34" charset="0"/>
                <a:hlinkClick r:id="rId4"/>
              </a:rPr>
              <a:t>SSP Neglect Framework and Practice Guidance </a:t>
            </a:r>
            <a:r>
              <a:rPr lang="en-GB" sz="2000" dirty="0">
                <a:latin typeface="Arial" panose="020B0604020202020204" pitchFamily="34" charset="0"/>
                <a:cs typeface="Arial" panose="020B0604020202020204" pitchFamily="34" charset="0"/>
              </a:rPr>
              <a:t> to make an early proactive assessment of the impact on the child. </a:t>
            </a:r>
          </a:p>
          <a:p>
            <a:pPr lvl="0">
              <a:lnSpc>
                <a:spcPct val="100000"/>
              </a:lnSpc>
              <a:spcBef>
                <a:spcPts val="200"/>
              </a:spcBef>
              <a:spcAft>
                <a:spcPts val="200"/>
              </a:spcAft>
              <a:buFont typeface="Wingdings" panose="05000000000000000000" pitchFamily="2" charset="2"/>
              <a:buChar char="ü"/>
            </a:pPr>
            <a:r>
              <a:rPr lang="en-GB" sz="2000" dirty="0" smtClean="0">
                <a:latin typeface="Arial" panose="020B0604020202020204" pitchFamily="34" charset="0"/>
                <a:cs typeface="Arial" panose="020B0604020202020204" pitchFamily="34" charset="0"/>
              </a:rPr>
              <a:t>Use </a:t>
            </a:r>
            <a:r>
              <a:rPr lang="en-GB" sz="2000" dirty="0">
                <a:latin typeface="Arial" panose="020B0604020202020204" pitchFamily="34" charset="0"/>
                <a:cs typeface="Arial" panose="020B0604020202020204" pitchFamily="34" charset="0"/>
              </a:rPr>
              <a:t>the </a:t>
            </a:r>
            <a:r>
              <a:rPr lang="en-GB" sz="2000" u="sng" dirty="0">
                <a:latin typeface="Arial" panose="020B0604020202020204" pitchFamily="34" charset="0"/>
                <a:cs typeface="Arial" panose="020B0604020202020204" pitchFamily="34" charset="0"/>
                <a:hlinkClick r:id="rId5"/>
              </a:rPr>
              <a:t>Neglect Screening Tool</a:t>
            </a:r>
            <a:r>
              <a:rPr lang="en-GB" sz="2000" dirty="0">
                <a:latin typeface="Arial" panose="020B0604020202020204" pitchFamily="34" charset="0"/>
                <a:cs typeface="Arial" panose="020B0604020202020204" pitchFamily="34" charset="0"/>
              </a:rPr>
              <a:t>  to help articulate your concerns or when working with </a:t>
            </a:r>
            <a:r>
              <a:rPr lang="en-GB" sz="2000" dirty="0" smtClean="0">
                <a:latin typeface="Arial" panose="020B0604020202020204" pitchFamily="34" charset="0"/>
                <a:cs typeface="Arial" panose="020B0604020202020204" pitchFamily="34" charset="0"/>
              </a:rPr>
              <a:t>parents/carers </a:t>
            </a:r>
            <a:r>
              <a:rPr lang="en-GB" sz="2000" dirty="0">
                <a:latin typeface="Arial" panose="020B0604020202020204" pitchFamily="34" charset="0"/>
                <a:cs typeface="Arial" panose="020B0604020202020204" pitchFamily="34" charset="0"/>
              </a:rPr>
              <a:t>to identify the strengths or areas requiring improvement. </a:t>
            </a:r>
            <a:endParaRPr lang="en-GB" sz="2000" dirty="0" smtClean="0">
              <a:latin typeface="Arial" panose="020B0604020202020204" pitchFamily="34" charset="0"/>
              <a:cs typeface="Arial" panose="020B0604020202020204" pitchFamily="34" charset="0"/>
            </a:endParaRPr>
          </a:p>
          <a:p>
            <a:pPr lvl="0">
              <a:lnSpc>
                <a:spcPct val="100000"/>
              </a:lnSpc>
              <a:spcBef>
                <a:spcPts val="200"/>
              </a:spcBef>
              <a:spcAft>
                <a:spcPts val="200"/>
              </a:spcAft>
              <a:buFont typeface="Wingdings" panose="05000000000000000000" pitchFamily="2" charset="2"/>
              <a:buChar char="ü"/>
            </a:pPr>
            <a:r>
              <a:rPr lang="en-GB" sz="2000" dirty="0" smtClean="0">
                <a:latin typeface="Arial" panose="020B0604020202020204" pitchFamily="34" charset="0"/>
                <a:cs typeface="Arial" panose="020B0604020202020204" pitchFamily="34" charset="0"/>
              </a:rPr>
              <a:t>The </a:t>
            </a:r>
            <a:r>
              <a:rPr lang="en-GB" sz="2000" dirty="0">
                <a:latin typeface="Arial" panose="020B0604020202020204" pitchFamily="34" charset="0"/>
                <a:cs typeface="Arial" panose="020B0604020202020204" pitchFamily="34" charset="0"/>
                <a:hlinkClick r:id="rId6"/>
              </a:rPr>
              <a:t>Multi-Agency Threshold Guidance The Right Help at The Right Time </a:t>
            </a:r>
            <a:r>
              <a:rPr lang="en-GB" sz="2000" dirty="0" smtClean="0">
                <a:latin typeface="Arial" panose="020B0604020202020204" pitchFamily="34" charset="0"/>
                <a:cs typeface="Arial" panose="020B0604020202020204" pitchFamily="34" charset="0"/>
              </a:rPr>
              <a:t>will </a:t>
            </a:r>
            <a:r>
              <a:rPr lang="en-GB" sz="2000" dirty="0">
                <a:latin typeface="Arial" panose="020B0604020202020204" pitchFamily="34" charset="0"/>
                <a:cs typeface="Arial" panose="020B0604020202020204" pitchFamily="34" charset="0"/>
              </a:rPr>
              <a:t>also assist in assessing the levels of need and identifying the most appropriate support</a:t>
            </a:r>
            <a:r>
              <a:rPr lang="en-GB" sz="2000" dirty="0" smtClean="0">
                <a:latin typeface="Arial" panose="020B0604020202020204" pitchFamily="34" charset="0"/>
                <a:cs typeface="Arial" panose="020B0604020202020204" pitchFamily="34" charset="0"/>
              </a:rPr>
              <a:t>.</a:t>
            </a:r>
          </a:p>
          <a:p>
            <a:pPr lvl="0">
              <a:lnSpc>
                <a:spcPct val="100000"/>
              </a:lnSpc>
              <a:spcBef>
                <a:spcPts val="200"/>
              </a:spcBef>
              <a:spcAft>
                <a:spcPts val="200"/>
              </a:spcAft>
              <a:buFont typeface="Wingdings" panose="05000000000000000000" pitchFamily="2" charset="2"/>
              <a:buChar char="ü"/>
            </a:pPr>
            <a:r>
              <a:rPr lang="en-GB" sz="2000" dirty="0" smtClean="0">
                <a:latin typeface="Arial" panose="020B0604020202020204" pitchFamily="34" charset="0"/>
                <a:cs typeface="Arial" panose="020B0604020202020204" pitchFamily="34" charset="0"/>
              </a:rPr>
              <a:t>Consider using a chronology – see </a:t>
            </a:r>
            <a:r>
              <a:rPr lang="en-GB" sz="2000" dirty="0" smtClean="0">
                <a:latin typeface="Arial" panose="020B0604020202020204" pitchFamily="34" charset="0"/>
                <a:cs typeface="Arial" panose="020B0604020202020204" pitchFamily="34" charset="0"/>
                <a:hlinkClick r:id="rId7" action="ppaction://hlinkfile"/>
              </a:rPr>
              <a:t>SSP Chronology Guidance</a:t>
            </a:r>
            <a:r>
              <a:rPr lang="en-GB" sz="2000" dirty="0" smtClean="0">
                <a:latin typeface="Arial" panose="020B0604020202020204" pitchFamily="34" charset="0"/>
                <a:cs typeface="Arial" panose="020B0604020202020204" pitchFamily="34" charset="0"/>
              </a:rPr>
              <a:t> and </a:t>
            </a:r>
            <a:r>
              <a:rPr lang="en-GB" sz="2000" dirty="0" smtClean="0">
                <a:latin typeface="Arial" panose="020B0604020202020204" pitchFamily="34" charset="0"/>
                <a:cs typeface="Arial" panose="020B0604020202020204" pitchFamily="34" charset="0"/>
                <a:hlinkClick r:id="rId8" action="ppaction://hlinkfile"/>
              </a:rPr>
              <a:t>template</a:t>
            </a:r>
            <a:r>
              <a:rPr lang="en-GB" sz="2000" dirty="0" smtClean="0">
                <a:latin typeface="Arial" panose="020B0604020202020204" pitchFamily="34" charset="0"/>
                <a:cs typeface="Arial" panose="020B0604020202020204" pitchFamily="34" charset="0"/>
              </a:rPr>
              <a:t> </a:t>
            </a:r>
          </a:p>
          <a:p>
            <a:pPr lvl="0">
              <a:lnSpc>
                <a:spcPct val="100000"/>
              </a:lnSpc>
              <a:spcBef>
                <a:spcPts val="200"/>
              </a:spcBef>
              <a:spcAft>
                <a:spcPts val="200"/>
              </a:spcAft>
              <a:buFont typeface="Wingdings" panose="05000000000000000000" pitchFamily="2" charset="2"/>
              <a:buChar char="ü"/>
            </a:pPr>
            <a:r>
              <a:rPr lang="en-GB" sz="2000" dirty="0" smtClean="0">
                <a:latin typeface="Arial" panose="020B0604020202020204" pitchFamily="34" charset="0"/>
                <a:cs typeface="Arial" panose="020B0604020202020204" pitchFamily="34" charset="0"/>
              </a:rPr>
              <a:t>If you need to make a referral to MASH further information can be found on webpage </a:t>
            </a:r>
            <a:r>
              <a:rPr lang="en-GB" sz="2000" dirty="0">
                <a:latin typeface="Arial" panose="020B0604020202020204" pitchFamily="34" charset="0"/>
                <a:cs typeface="Arial" panose="020B0604020202020204" pitchFamily="34" charset="0"/>
                <a:hlinkClick r:id="rId9"/>
              </a:rPr>
              <a:t>Referral guidelines and MASH contact information - Swindon Safeguarding </a:t>
            </a:r>
            <a:r>
              <a:rPr lang="en-GB" sz="2000" dirty="0" smtClean="0">
                <a:latin typeface="Arial" panose="020B0604020202020204" pitchFamily="34" charset="0"/>
                <a:cs typeface="Arial" panose="020B0604020202020204" pitchFamily="34" charset="0"/>
                <a:hlinkClick r:id="rId9"/>
              </a:rPr>
              <a:t>Partnership</a:t>
            </a:r>
            <a:r>
              <a:rPr lang="en-GB" sz="2000" dirty="0" smtClean="0">
                <a:solidFill>
                  <a:srgbClr val="FF0000"/>
                </a:solidFill>
                <a:latin typeface="Arial" panose="020B0604020202020204" pitchFamily="34" charset="0"/>
                <a:cs typeface="Arial" panose="020B0604020202020204" pitchFamily="34" charset="0"/>
              </a:rPr>
              <a:t>  </a:t>
            </a:r>
            <a:endParaRPr lang="en-GB" sz="2000" dirty="0">
              <a:solidFill>
                <a:srgbClr val="FF0000"/>
              </a:solidFill>
              <a:latin typeface="Arial" panose="020B0604020202020204" pitchFamily="34" charset="0"/>
              <a:cs typeface="Arial" panose="020B0604020202020204" pitchFamily="34" charset="0"/>
            </a:endParaRPr>
          </a:p>
        </p:txBody>
      </p:sp>
      <p:sp>
        <p:nvSpPr>
          <p:cNvPr id="6" name="TextBox 5"/>
          <p:cNvSpPr txBox="1"/>
          <p:nvPr/>
        </p:nvSpPr>
        <p:spPr>
          <a:xfrm>
            <a:off x="781432" y="5925851"/>
            <a:ext cx="10731500" cy="830997"/>
          </a:xfrm>
          <a:prstGeom prst="rect">
            <a:avLst/>
          </a:prstGeom>
          <a:noFill/>
        </p:spPr>
        <p:txBody>
          <a:bodyPr wrap="square" rtlCol="0">
            <a:spAutoFit/>
          </a:bodyPr>
          <a:lstStyle/>
          <a:p>
            <a:pPr algn="ctr">
              <a:spcBef>
                <a:spcPts val="200"/>
              </a:spcBef>
              <a:spcAft>
                <a:spcPts val="200"/>
              </a:spcAft>
            </a:pPr>
            <a:r>
              <a:rPr lang="en-GB" sz="2400" b="1" dirty="0">
                <a:latin typeface="Arial" panose="020B0604020202020204" pitchFamily="34" charset="0"/>
                <a:cs typeface="Arial" panose="020B0604020202020204" pitchFamily="34" charset="0"/>
              </a:rPr>
              <a:t>Remember the impact of neglect can be reversed but we need to respond and react. </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928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id:image001.jpg@01D68203.2E651EA0">
            <a:extLst>
              <a:ext uri="{FF2B5EF4-FFF2-40B4-BE49-F238E27FC236}">
                <a16:creationId xmlns:a16="http://schemas.microsoft.com/office/drawing/2014/main" id="{FFE0D300-AE84-2306-B95E-094ECBDEBAE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728200" y="244202"/>
            <a:ext cx="2318539" cy="1609998"/>
          </a:xfrm>
          <a:prstGeom prst="rect">
            <a:avLst/>
          </a:prstGeom>
          <a:noFill/>
          <a:ln>
            <a:noFill/>
          </a:ln>
        </p:spPr>
      </p:pic>
      <p:sp>
        <p:nvSpPr>
          <p:cNvPr id="2" name="Title 1"/>
          <p:cNvSpPr>
            <a:spLocks noGrp="1"/>
          </p:cNvSpPr>
          <p:nvPr>
            <p:ph type="title"/>
          </p:nvPr>
        </p:nvSpPr>
        <p:spPr/>
        <p:txBody>
          <a:bodyPr>
            <a:noAutofit/>
          </a:bodyPr>
          <a:lstStyle/>
          <a:p>
            <a:r>
              <a:rPr lang="en-GB" b="1" dirty="0" smtClean="0">
                <a:latin typeface="Arial" panose="020B0604020202020204" pitchFamily="34" charset="0"/>
                <a:cs typeface="Arial" panose="020B0604020202020204" pitchFamily="34" charset="0"/>
              </a:rPr>
              <a:t>Further information and support</a:t>
            </a:r>
            <a:endParaRPr lang="en-GB" b="1" dirty="0">
              <a:latin typeface="Arial" panose="020B0604020202020204" pitchFamily="34" charset="0"/>
              <a:cs typeface="Arial" panose="020B0604020202020204" pitchFamily="34" charset="0"/>
            </a:endParaRPr>
          </a:p>
        </p:txBody>
      </p:sp>
      <p:sp>
        <p:nvSpPr>
          <p:cNvPr id="3" name="Subtitle 2"/>
          <p:cNvSpPr>
            <a:spLocks noGrp="1"/>
          </p:cNvSpPr>
          <p:nvPr>
            <p:ph idx="1"/>
          </p:nvPr>
        </p:nvSpPr>
        <p:spPr/>
        <p:txBody>
          <a:bodyPr>
            <a:noAutofit/>
          </a:bodyPr>
          <a:lstStyle/>
          <a:p>
            <a:pPr marL="0" indent="0">
              <a:lnSpc>
                <a:spcPct val="100000"/>
              </a:lnSpc>
              <a:spcBef>
                <a:spcPts val="200"/>
              </a:spcBef>
              <a:spcAft>
                <a:spcPts val="200"/>
              </a:spcAft>
              <a:buNone/>
            </a:pPr>
            <a:r>
              <a:rPr lang="en-GB" dirty="0" smtClean="0">
                <a:latin typeface="Arial" panose="020B0604020202020204" pitchFamily="34" charset="0"/>
                <a:cs typeface="Arial" panose="020B0604020202020204" pitchFamily="34" charset="0"/>
              </a:rPr>
              <a:t>We have a dedicated webpage on child neglect which includes information and useful resources to assist you to identify, assess and respond to neglect.</a:t>
            </a:r>
          </a:p>
          <a:p>
            <a:pPr marL="0" indent="0">
              <a:lnSpc>
                <a:spcPct val="100000"/>
              </a:lnSpc>
              <a:spcBef>
                <a:spcPts val="200"/>
              </a:spcBef>
              <a:spcAft>
                <a:spcPts val="200"/>
              </a:spcAft>
              <a:buNone/>
            </a:pPr>
            <a:endParaRPr lang="en-GB" sz="2800" dirty="0" smtClean="0">
              <a:latin typeface="Arial" panose="020B0604020202020204" pitchFamily="34" charset="0"/>
              <a:cs typeface="Arial" panose="020B0604020202020204" pitchFamily="34" charset="0"/>
            </a:endParaRPr>
          </a:p>
          <a:p>
            <a:pPr marL="0" indent="0">
              <a:lnSpc>
                <a:spcPct val="100000"/>
              </a:lnSpc>
              <a:spcBef>
                <a:spcPts val="200"/>
              </a:spcBef>
              <a:spcAft>
                <a:spcPts val="200"/>
              </a:spcAft>
              <a:buNone/>
            </a:pPr>
            <a:r>
              <a:rPr lang="en-GB" dirty="0" smtClean="0">
                <a:latin typeface="Arial" panose="020B0604020202020204" pitchFamily="34" charset="0"/>
                <a:cs typeface="Arial" panose="020B0604020202020204" pitchFamily="34" charset="0"/>
              </a:rPr>
              <a:t>Click on this link </a:t>
            </a:r>
            <a:r>
              <a:rPr lang="en-GB" dirty="0" smtClean="0">
                <a:latin typeface="Arial" panose="020B0604020202020204" pitchFamily="34" charset="0"/>
                <a:cs typeface="Arial" panose="020B0604020202020204" pitchFamily="34" charset="0"/>
                <a:hlinkClick r:id="rId4"/>
              </a:rPr>
              <a:t>SSP Neglect webpage </a:t>
            </a:r>
            <a:r>
              <a:rPr lang="en-GB" dirty="0" smtClean="0">
                <a:latin typeface="Arial" panose="020B0604020202020204" pitchFamily="34" charset="0"/>
                <a:cs typeface="Arial" panose="020B0604020202020204" pitchFamily="34" charset="0"/>
              </a:rPr>
              <a:t> or you can use the QR code below.</a:t>
            </a:r>
            <a:endParaRPr lang="en-GB" sz="28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5"/>
          <a:stretch>
            <a:fillRect/>
          </a:stretch>
        </p:blipFill>
        <p:spPr>
          <a:xfrm>
            <a:off x="4274544" y="4352736"/>
            <a:ext cx="2134690" cy="1968134"/>
          </a:xfrm>
          <a:prstGeom prst="rect">
            <a:avLst/>
          </a:prstGeom>
        </p:spPr>
      </p:pic>
    </p:spTree>
    <p:extLst>
      <p:ext uri="{BB962C8B-B14F-4D97-AF65-F5344CB8AC3E}">
        <p14:creationId xmlns:p14="http://schemas.microsoft.com/office/powerpoint/2010/main" val="18507746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99ADA0-13D5-4F7C-8F86-35E16662EBB9}"/>
              </a:ext>
            </a:extLst>
          </p:cNvPr>
          <p:cNvSpPr txBox="1"/>
          <p:nvPr/>
        </p:nvSpPr>
        <p:spPr>
          <a:xfrm>
            <a:off x="0" y="580480"/>
            <a:ext cx="3886200" cy="646331"/>
          </a:xfrm>
          <a:prstGeom prst="rect">
            <a:avLst/>
          </a:prstGeom>
          <a:noFill/>
        </p:spPr>
        <p:txBody>
          <a:bodyPr wrap="square" rtlCol="0">
            <a:spAutoFit/>
          </a:bodyPr>
          <a:lstStyle/>
          <a:p>
            <a:pPr algn="ctr"/>
            <a:r>
              <a:rPr lang="en-GB" sz="3600" b="1" dirty="0">
                <a:latin typeface="Arial" panose="020B0604020202020204" pitchFamily="34" charset="0"/>
                <a:cs typeface="Arial" panose="020B0604020202020204" pitchFamily="34" charset="0"/>
              </a:rPr>
              <a:t>Objectives</a:t>
            </a:r>
            <a:endParaRPr lang="en-GB" sz="4400" b="1"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95F4E2E-D2CB-4D80-8DFB-15C1D32597C8}"/>
              </a:ext>
            </a:extLst>
          </p:cNvPr>
          <p:cNvSpPr txBox="1"/>
          <p:nvPr/>
        </p:nvSpPr>
        <p:spPr>
          <a:xfrm>
            <a:off x="720725" y="1768663"/>
            <a:ext cx="10515600" cy="3570208"/>
          </a:xfrm>
          <a:prstGeom prst="rect">
            <a:avLst/>
          </a:prstGeom>
          <a:noFill/>
        </p:spPr>
        <p:txBody>
          <a:bodyPr wrap="square" rtlCol="0">
            <a:spAutoFit/>
          </a:bodyPr>
          <a:lstStyle/>
          <a:p>
            <a:pPr>
              <a:spcBef>
                <a:spcPts val="200"/>
              </a:spcBef>
              <a:spcAft>
                <a:spcPts val="200"/>
              </a:spcAft>
            </a:pPr>
            <a:r>
              <a:rPr lang="en-GB" sz="3600" dirty="0">
                <a:latin typeface="Arial" panose="020B0604020202020204" pitchFamily="34" charset="0"/>
                <a:cs typeface="Arial" panose="020B0604020202020204" pitchFamily="34" charset="0"/>
              </a:rPr>
              <a:t>For learners to:</a:t>
            </a:r>
          </a:p>
          <a:p>
            <a:pPr marL="457200" indent="-457200">
              <a:spcBef>
                <a:spcPts val="200"/>
              </a:spcBef>
              <a:spcAft>
                <a:spcPts val="200"/>
              </a:spcAft>
              <a:buFont typeface="Wingdings" panose="05000000000000000000" pitchFamily="2" charset="2"/>
              <a:buChar char="Ø"/>
            </a:pPr>
            <a:r>
              <a:rPr lang="en-GB" sz="3600" dirty="0" smtClean="0">
                <a:latin typeface="Arial" panose="020B0604020202020204" pitchFamily="34" charset="0"/>
                <a:cs typeface="Arial" panose="020B0604020202020204" pitchFamily="34" charset="0"/>
              </a:rPr>
              <a:t>Have </a:t>
            </a:r>
            <a:r>
              <a:rPr lang="en-GB" sz="3600" dirty="0">
                <a:latin typeface="Arial" panose="020B0604020202020204" pitchFamily="34" charset="0"/>
                <a:cs typeface="Arial" panose="020B0604020202020204" pitchFamily="34" charset="0"/>
              </a:rPr>
              <a:t>an increased knowledge of what is meant by ‘neglect’ and how to recognise it</a:t>
            </a:r>
          </a:p>
          <a:p>
            <a:pPr marL="457200" indent="-457200">
              <a:spcBef>
                <a:spcPts val="200"/>
              </a:spcBef>
              <a:spcAft>
                <a:spcPts val="200"/>
              </a:spcAft>
              <a:buFont typeface="Wingdings" panose="05000000000000000000" pitchFamily="2" charset="2"/>
              <a:buChar char="Ø"/>
            </a:pPr>
            <a:r>
              <a:rPr lang="en-GB" sz="3600" dirty="0" smtClean="0">
                <a:latin typeface="Arial" panose="020B0604020202020204" pitchFamily="34" charset="0"/>
                <a:cs typeface="Arial" panose="020B0604020202020204" pitchFamily="34" charset="0"/>
              </a:rPr>
              <a:t>To </a:t>
            </a:r>
            <a:r>
              <a:rPr lang="en-GB" sz="3600" dirty="0">
                <a:latin typeface="Arial" panose="020B0604020202020204" pitchFamily="34" charset="0"/>
                <a:cs typeface="Arial" panose="020B0604020202020204" pitchFamily="34" charset="0"/>
              </a:rPr>
              <a:t>understand the longer term impact of neglect</a:t>
            </a:r>
          </a:p>
          <a:p>
            <a:pPr marL="457200" indent="-457200">
              <a:spcBef>
                <a:spcPts val="200"/>
              </a:spcBef>
              <a:spcAft>
                <a:spcPts val="200"/>
              </a:spcAft>
              <a:buFont typeface="Wingdings" panose="05000000000000000000" pitchFamily="2" charset="2"/>
              <a:buChar char="Ø"/>
            </a:pPr>
            <a:r>
              <a:rPr lang="en-GB" sz="3600" dirty="0" smtClean="0">
                <a:latin typeface="Arial" panose="020B0604020202020204" pitchFamily="34" charset="0"/>
                <a:cs typeface="Arial" panose="020B0604020202020204" pitchFamily="34" charset="0"/>
              </a:rPr>
              <a:t>To </a:t>
            </a:r>
            <a:r>
              <a:rPr lang="en-GB" sz="3600" dirty="0">
                <a:latin typeface="Arial" panose="020B0604020202020204" pitchFamily="34" charset="0"/>
                <a:cs typeface="Arial" panose="020B0604020202020204" pitchFamily="34" charset="0"/>
              </a:rPr>
              <a:t>have more confidence in how to report concerns. </a:t>
            </a:r>
          </a:p>
        </p:txBody>
      </p:sp>
      <p:pic>
        <p:nvPicPr>
          <p:cNvPr id="4" name="Recorded Sound">
            <a:hlinkClick r:id="" action="ppaction://media"/>
            <a:extLst>
              <a:ext uri="{FF2B5EF4-FFF2-40B4-BE49-F238E27FC236}">
                <a16:creationId xmlns:a16="http://schemas.microsoft.com/office/drawing/2014/main" id="{D59E24A1-38B9-4122-9F95-B47F2A234A1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52145" y="5446940"/>
            <a:ext cx="406400" cy="406400"/>
          </a:xfrm>
          <a:prstGeom prst="rect">
            <a:avLst/>
          </a:prstGeom>
        </p:spPr>
      </p:pic>
    </p:spTree>
    <p:extLst>
      <p:ext uri="{BB962C8B-B14F-4D97-AF65-F5344CB8AC3E}">
        <p14:creationId xmlns:p14="http://schemas.microsoft.com/office/powerpoint/2010/main" val="1650375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721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15627-76DD-4EFB-8281-AB7428CA6A4E}"/>
              </a:ext>
            </a:extLst>
          </p:cNvPr>
          <p:cNvSpPr>
            <a:spLocks noGrp="1"/>
          </p:cNvSpPr>
          <p:nvPr>
            <p:ph type="title" idx="4294967295"/>
          </p:nvPr>
        </p:nvSpPr>
        <p:spPr>
          <a:xfrm>
            <a:off x="685800" y="317500"/>
            <a:ext cx="10515600" cy="1325563"/>
          </a:xfrm>
        </p:spPr>
        <p:txBody>
          <a:bodyPr>
            <a:normAutofit/>
          </a:bodyPr>
          <a:lstStyle/>
          <a:p>
            <a:r>
              <a:rPr lang="en-GB" sz="3600" b="1" dirty="0">
                <a:latin typeface="Arial" panose="020B0604020202020204" pitchFamily="34" charset="0"/>
                <a:cs typeface="Arial" panose="020B0604020202020204" pitchFamily="34" charset="0"/>
              </a:rPr>
              <a:t>What is neglect</a:t>
            </a:r>
            <a:r>
              <a:rPr lang="en-GB" sz="3600" b="1" dirty="0" smtClean="0">
                <a:latin typeface="Arial" panose="020B0604020202020204" pitchFamily="34" charset="0"/>
                <a:cs typeface="Arial" panose="020B0604020202020204" pitchFamily="34" charset="0"/>
              </a:rPr>
              <a:t>?</a:t>
            </a:r>
            <a:endParaRPr lang="en-GB" sz="3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D887C60-C123-4CFE-91F6-058BD69E4BCC}"/>
              </a:ext>
            </a:extLst>
          </p:cNvPr>
          <p:cNvSpPr>
            <a:spLocks noGrp="1"/>
          </p:cNvSpPr>
          <p:nvPr>
            <p:ph idx="4294967295"/>
          </p:nvPr>
        </p:nvSpPr>
        <p:spPr>
          <a:xfrm>
            <a:off x="685800" y="1643063"/>
            <a:ext cx="10299700" cy="4351338"/>
          </a:xfrm>
        </p:spPr>
        <p:txBody>
          <a:bodyPr>
            <a:normAutofit/>
          </a:bodyPr>
          <a:lstStyle/>
          <a:p>
            <a:pPr marL="0" indent="0">
              <a:lnSpc>
                <a:spcPct val="100000"/>
              </a:lnSpc>
              <a:spcBef>
                <a:spcPts val="300"/>
              </a:spcBef>
              <a:spcAft>
                <a:spcPts val="300"/>
              </a:spcAft>
              <a:buNone/>
            </a:pPr>
            <a:r>
              <a:rPr lang="en-GB" sz="3200" dirty="0">
                <a:latin typeface="Arial" panose="020B0604020202020204" pitchFamily="34" charset="0"/>
                <a:cs typeface="Arial" panose="020B0604020202020204" pitchFamily="34" charset="0"/>
              </a:rPr>
              <a:t>When we hear a child has been neglected, what image springs to mind</a:t>
            </a:r>
            <a:r>
              <a:rPr lang="en-GB" sz="3200" dirty="0" smtClean="0">
                <a:latin typeface="Arial" panose="020B0604020202020204" pitchFamily="34" charset="0"/>
                <a:cs typeface="Arial" panose="020B0604020202020204" pitchFamily="34" charset="0"/>
              </a:rPr>
              <a:t>?</a:t>
            </a:r>
            <a:endParaRPr lang="en-GB" sz="3200" dirty="0">
              <a:latin typeface="Arial" panose="020B0604020202020204" pitchFamily="34" charset="0"/>
              <a:cs typeface="Arial" panose="020B0604020202020204" pitchFamily="34" charset="0"/>
            </a:endParaRPr>
          </a:p>
          <a:p>
            <a:pPr>
              <a:lnSpc>
                <a:spcPct val="100000"/>
              </a:lnSpc>
              <a:spcBef>
                <a:spcPts val="300"/>
              </a:spcBef>
              <a:spcAft>
                <a:spcPts val="300"/>
              </a:spcAft>
            </a:pPr>
            <a:endParaRPr lang="en-GB" sz="3200" dirty="0" smtClean="0">
              <a:latin typeface="Arial" panose="020B0604020202020204" pitchFamily="34" charset="0"/>
              <a:cs typeface="Arial" panose="020B0604020202020204" pitchFamily="34" charset="0"/>
            </a:endParaRPr>
          </a:p>
          <a:p>
            <a:pPr>
              <a:lnSpc>
                <a:spcPct val="100000"/>
              </a:lnSpc>
              <a:spcBef>
                <a:spcPts val="300"/>
              </a:spcBef>
              <a:spcAft>
                <a:spcPts val="300"/>
              </a:spcAft>
              <a:buFont typeface="Wingdings" panose="05000000000000000000" pitchFamily="2" charset="2"/>
              <a:buChar char="Ø"/>
            </a:pPr>
            <a:r>
              <a:rPr lang="en-GB" sz="3200" dirty="0" smtClean="0">
                <a:latin typeface="Arial" panose="020B0604020202020204" pitchFamily="34" charset="0"/>
                <a:cs typeface="Arial" panose="020B0604020202020204" pitchFamily="34" charset="0"/>
              </a:rPr>
              <a:t>Is </a:t>
            </a:r>
            <a:r>
              <a:rPr lang="en-GB" sz="3200" dirty="0">
                <a:latin typeface="Arial" panose="020B0604020202020204" pitchFamily="34" charset="0"/>
                <a:cs typeface="Arial" panose="020B0604020202020204" pitchFamily="34" charset="0"/>
              </a:rPr>
              <a:t>it the child who is dirty and unkempt?</a:t>
            </a:r>
          </a:p>
          <a:p>
            <a:pPr>
              <a:lnSpc>
                <a:spcPct val="100000"/>
              </a:lnSpc>
              <a:spcBef>
                <a:spcPts val="300"/>
              </a:spcBef>
              <a:spcAft>
                <a:spcPts val="300"/>
              </a:spcAft>
              <a:buFont typeface="Wingdings" panose="05000000000000000000" pitchFamily="2" charset="2"/>
              <a:buChar char="Ø"/>
            </a:pPr>
            <a:r>
              <a:rPr lang="en-GB" sz="3200" dirty="0" smtClean="0">
                <a:latin typeface="Arial" panose="020B0604020202020204" pitchFamily="34" charset="0"/>
                <a:cs typeface="Arial" panose="020B0604020202020204" pitchFamily="34" charset="0"/>
              </a:rPr>
              <a:t>The </a:t>
            </a:r>
            <a:r>
              <a:rPr lang="en-GB" sz="3200" dirty="0">
                <a:latin typeface="Arial" panose="020B0604020202020204" pitchFamily="34" charset="0"/>
                <a:cs typeface="Arial" panose="020B0604020202020204" pitchFamily="34" charset="0"/>
              </a:rPr>
              <a:t>child who is hungry and scavenging for food?</a:t>
            </a:r>
          </a:p>
          <a:p>
            <a:pPr>
              <a:lnSpc>
                <a:spcPct val="100000"/>
              </a:lnSpc>
              <a:spcBef>
                <a:spcPts val="300"/>
              </a:spcBef>
              <a:spcAft>
                <a:spcPts val="300"/>
              </a:spcAft>
              <a:buFont typeface="Wingdings" panose="05000000000000000000" pitchFamily="2" charset="2"/>
              <a:buChar char="Ø"/>
            </a:pPr>
            <a:r>
              <a:rPr lang="en-GB" sz="3200" dirty="0" smtClean="0">
                <a:latin typeface="Arial" panose="020B0604020202020204" pitchFamily="34" charset="0"/>
                <a:cs typeface="Arial" panose="020B0604020202020204" pitchFamily="34" charset="0"/>
              </a:rPr>
              <a:t>The </a:t>
            </a:r>
            <a:r>
              <a:rPr lang="en-GB" sz="3200" dirty="0">
                <a:latin typeface="Arial" panose="020B0604020202020204" pitchFamily="34" charset="0"/>
                <a:cs typeface="Arial" panose="020B0604020202020204" pitchFamily="34" charset="0"/>
              </a:rPr>
              <a:t>child locked in the house and living in squalor?</a:t>
            </a:r>
          </a:p>
        </p:txBody>
      </p:sp>
      <p:pic>
        <p:nvPicPr>
          <p:cNvPr id="4" name="Recorded Sound">
            <a:hlinkClick r:id="" action="ppaction://media"/>
            <a:extLst>
              <a:ext uri="{FF2B5EF4-FFF2-40B4-BE49-F238E27FC236}">
                <a16:creationId xmlns:a16="http://schemas.microsoft.com/office/drawing/2014/main" id="{D9FE2DFE-1B00-45E7-8CEE-01049357302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2960" y="5425441"/>
            <a:ext cx="406400" cy="406400"/>
          </a:xfrm>
          <a:prstGeom prst="rect">
            <a:avLst/>
          </a:prstGeom>
        </p:spPr>
      </p:pic>
    </p:spTree>
    <p:extLst>
      <p:ext uri="{BB962C8B-B14F-4D97-AF65-F5344CB8AC3E}">
        <p14:creationId xmlns:p14="http://schemas.microsoft.com/office/powerpoint/2010/main" val="255549248"/>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35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6839E8-7E4D-4109-B96B-30F087B81FF7}"/>
              </a:ext>
            </a:extLst>
          </p:cNvPr>
          <p:cNvSpPr txBox="1"/>
          <p:nvPr/>
        </p:nvSpPr>
        <p:spPr>
          <a:xfrm>
            <a:off x="685799" y="1652454"/>
            <a:ext cx="9436101" cy="4401205"/>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Working Together 2018 identifies neglect as: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‘The persistent failure to meet a child’s basic physical and/or psychological needs, likely to result in the serious impairment of the child’s health or development. Neglect may occur during pregnancy as a result of maternal substance abuse. </a:t>
            </a:r>
          </a:p>
          <a:p>
            <a:r>
              <a:rPr lang="en-GB" sz="2000" dirty="0">
                <a:latin typeface="Arial" panose="020B0604020202020204" pitchFamily="34" charset="0"/>
                <a:cs typeface="Arial" panose="020B0604020202020204" pitchFamily="34" charset="0"/>
              </a:rPr>
              <a:t>Once a child is born, neglect may involve a parent or carer failing to:</a:t>
            </a:r>
          </a:p>
          <a:p>
            <a:pPr marL="342900" indent="-342900">
              <a:buFont typeface="Wingdings" panose="05000000000000000000" pitchFamily="2" charset="2"/>
              <a:buChar char="Ø"/>
            </a:pPr>
            <a:r>
              <a:rPr lang="en-GB" sz="2000" dirty="0">
                <a:latin typeface="Arial" panose="020B0604020202020204" pitchFamily="34" charset="0"/>
                <a:cs typeface="Arial" panose="020B0604020202020204" pitchFamily="34" charset="0"/>
              </a:rPr>
              <a:t>provide adequate food, clothing and shelter (including exclusion from home or abandonment) </a:t>
            </a:r>
          </a:p>
          <a:p>
            <a:pPr marL="342900" indent="-342900">
              <a:buFont typeface="Wingdings" panose="05000000000000000000" pitchFamily="2" charset="2"/>
              <a:buChar char="Ø"/>
            </a:pPr>
            <a:r>
              <a:rPr lang="en-GB" sz="2000" dirty="0">
                <a:latin typeface="Arial" panose="020B0604020202020204" pitchFamily="34" charset="0"/>
                <a:cs typeface="Arial" panose="020B0604020202020204" pitchFamily="34" charset="0"/>
              </a:rPr>
              <a:t>protect a child from physical and emotional harm or danger </a:t>
            </a:r>
          </a:p>
          <a:p>
            <a:pPr marL="342900" indent="-342900">
              <a:buFont typeface="Wingdings" panose="05000000000000000000" pitchFamily="2" charset="2"/>
              <a:buChar char="Ø"/>
            </a:pPr>
            <a:r>
              <a:rPr lang="en-GB" sz="2000" dirty="0">
                <a:latin typeface="Arial" panose="020B0604020202020204" pitchFamily="34" charset="0"/>
                <a:cs typeface="Arial" panose="020B0604020202020204" pitchFamily="34" charset="0"/>
              </a:rPr>
              <a:t>ensure adequate supervision (including the use of inadequate caregivers) </a:t>
            </a:r>
          </a:p>
          <a:p>
            <a:pPr marL="342900" indent="-342900">
              <a:buFont typeface="Wingdings" panose="05000000000000000000" pitchFamily="2" charset="2"/>
              <a:buChar char="Ø"/>
            </a:pPr>
            <a:r>
              <a:rPr lang="en-GB" sz="2000" dirty="0">
                <a:latin typeface="Arial" panose="020B0604020202020204" pitchFamily="34" charset="0"/>
                <a:cs typeface="Arial" panose="020B0604020202020204" pitchFamily="34" charset="0"/>
              </a:rPr>
              <a:t>ensure access to appropriate medical care or treatment </a:t>
            </a:r>
          </a:p>
          <a:p>
            <a:pPr marL="342900" indent="-342900">
              <a:buAutoNum type="alphaLcPeriod"/>
            </a:pP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It may also include neglect of, or unresponsiveness to, a child’s basic emotional needs.</a:t>
            </a:r>
          </a:p>
        </p:txBody>
      </p:sp>
      <p:sp>
        <p:nvSpPr>
          <p:cNvPr id="3" name="TextBox 2">
            <a:extLst>
              <a:ext uri="{FF2B5EF4-FFF2-40B4-BE49-F238E27FC236}">
                <a16:creationId xmlns:a16="http://schemas.microsoft.com/office/drawing/2014/main" id="{4878098E-5F59-434D-8972-170F9D0DA0C3}"/>
              </a:ext>
            </a:extLst>
          </p:cNvPr>
          <p:cNvSpPr txBox="1"/>
          <p:nvPr/>
        </p:nvSpPr>
        <p:spPr>
          <a:xfrm>
            <a:off x="638175" y="608060"/>
            <a:ext cx="8763000" cy="707886"/>
          </a:xfrm>
          <a:prstGeom prst="rect">
            <a:avLst/>
          </a:prstGeom>
          <a:noFill/>
        </p:spPr>
        <p:txBody>
          <a:bodyPr wrap="square" rtlCol="0">
            <a:spAutoFit/>
          </a:bodyPr>
          <a:lstStyle/>
          <a:p>
            <a:r>
              <a:rPr lang="en-GB" sz="4000" b="1" dirty="0">
                <a:latin typeface="Arial" panose="020B0604020202020204" pitchFamily="34" charset="0"/>
                <a:cs typeface="Arial" panose="020B0604020202020204" pitchFamily="34" charset="0"/>
              </a:rPr>
              <a:t>What is neglect</a:t>
            </a:r>
            <a:r>
              <a:rPr lang="en-GB" sz="4000" b="1" dirty="0" smtClean="0">
                <a:latin typeface="Arial" panose="020B0604020202020204" pitchFamily="34" charset="0"/>
                <a:cs typeface="Arial" panose="020B0604020202020204" pitchFamily="34" charset="0"/>
              </a:rPr>
              <a:t>?</a:t>
            </a:r>
            <a:endParaRPr lang="en-GB" sz="4000" b="1" dirty="0">
              <a:latin typeface="Arial" panose="020B0604020202020204" pitchFamily="34" charset="0"/>
              <a:cs typeface="Arial" panose="020B0604020202020204" pitchFamily="34" charset="0"/>
            </a:endParaRPr>
          </a:p>
        </p:txBody>
      </p:sp>
      <p:pic>
        <p:nvPicPr>
          <p:cNvPr id="5" name="Picture 4" descr="A screenshot of a cell phone&#10;&#10;Description automatically generated">
            <a:extLst>
              <a:ext uri="{FF2B5EF4-FFF2-40B4-BE49-F238E27FC236}">
                <a16:creationId xmlns:a16="http://schemas.microsoft.com/office/drawing/2014/main" id="{F5F47D20-D987-4906-A8B2-4EDFA9BB6D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3126" y="265670"/>
            <a:ext cx="1771745" cy="2498615"/>
          </a:xfrm>
          <a:prstGeom prst="rect">
            <a:avLst/>
          </a:prstGeom>
        </p:spPr>
      </p:pic>
      <p:pic>
        <p:nvPicPr>
          <p:cNvPr id="4" name="Recorded Sound">
            <a:hlinkClick r:id="" action="ppaction://media"/>
            <a:extLst>
              <a:ext uri="{FF2B5EF4-FFF2-40B4-BE49-F238E27FC236}">
                <a16:creationId xmlns:a16="http://schemas.microsoft.com/office/drawing/2014/main" id="{90458E5A-86E3-426A-A5F6-23C3CE80A69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flipV="1">
            <a:off x="-1772460" y="5359399"/>
            <a:ext cx="1399080" cy="615587"/>
          </a:xfrm>
          <a:prstGeom prst="rect">
            <a:avLst/>
          </a:prstGeom>
        </p:spPr>
      </p:pic>
    </p:spTree>
    <p:extLst>
      <p:ext uri="{BB962C8B-B14F-4D97-AF65-F5344CB8AC3E}">
        <p14:creationId xmlns:p14="http://schemas.microsoft.com/office/powerpoint/2010/main" val="1432259188"/>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895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BF600C-EB6E-4041-837B-750883795FE2}"/>
              </a:ext>
            </a:extLst>
          </p:cNvPr>
          <p:cNvSpPr/>
          <p:nvPr/>
        </p:nvSpPr>
        <p:spPr>
          <a:xfrm>
            <a:off x="742950" y="749151"/>
            <a:ext cx="4259499" cy="707886"/>
          </a:xfrm>
          <a:prstGeom prst="rect">
            <a:avLst/>
          </a:prstGeom>
        </p:spPr>
        <p:txBody>
          <a:bodyPr wrap="none">
            <a:spAutoFit/>
          </a:bodyPr>
          <a:lstStyle/>
          <a:p>
            <a:r>
              <a:rPr lang="en-GB"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is neglect</a:t>
            </a:r>
            <a:r>
              <a:rPr lang="en-GB" sz="4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GB"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4F9EAB5-4151-4A24-80D4-5BD843E2835E}"/>
              </a:ext>
            </a:extLst>
          </p:cNvPr>
          <p:cNvSpPr txBox="1"/>
          <p:nvPr/>
        </p:nvSpPr>
        <p:spPr>
          <a:xfrm>
            <a:off x="742950" y="1981021"/>
            <a:ext cx="7131050" cy="3108543"/>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It is true that neglect will often be reflected in a child’s living conditions and provision of basic needs, and this is often the neglect first recognised by professionals. However, equally as important is the emotional warmth, the safety and the developmental needs of the child.</a:t>
            </a:r>
          </a:p>
        </p:txBody>
      </p:sp>
      <p:pic>
        <p:nvPicPr>
          <p:cNvPr id="4" name="Picture 2" descr="Image result for hierarchy of needs">
            <a:extLst>
              <a:ext uri="{FF2B5EF4-FFF2-40B4-BE49-F238E27FC236}">
                <a16:creationId xmlns:a16="http://schemas.microsoft.com/office/drawing/2014/main" id="{D482B9AC-1DAC-4211-ABA4-F2D4C866E18F}"/>
              </a:ext>
            </a:extLst>
          </p:cNvPr>
          <p:cNvPicPr>
            <a:picLocks noChangeAspect="1" noChangeArrowheads="1"/>
          </p:cNvPicPr>
          <p:nvPr/>
        </p:nvPicPr>
        <p:blipFill>
          <a:blip r:embed="rId4">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7818864" y="1248172"/>
            <a:ext cx="4373136" cy="3599656"/>
          </a:xfrm>
          <a:prstGeom prst="rect">
            <a:avLst/>
          </a:prstGeom>
          <a:noFill/>
          <a:extLst>
            <a:ext uri="{909E8E84-426E-40DD-AFC4-6F175D3DCCD1}">
              <a14:hiddenFill xmlns:a14="http://schemas.microsoft.com/office/drawing/2010/main">
                <a:solidFill>
                  <a:srgbClr val="FFFFFF"/>
                </a:solidFill>
              </a14:hiddenFill>
            </a:ext>
          </a:extLst>
        </p:spPr>
      </p:pic>
      <p:pic>
        <p:nvPicPr>
          <p:cNvPr id="5" name="Recorded Sound">
            <a:hlinkClick r:id="" action="ppaction://media"/>
            <a:extLst>
              <a:ext uri="{FF2B5EF4-FFF2-40B4-BE49-F238E27FC236}">
                <a16:creationId xmlns:a16="http://schemas.microsoft.com/office/drawing/2014/main" id="{E5997E6C-0384-44E0-9161-082CD96F182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0689" y="5520451"/>
            <a:ext cx="406400" cy="406400"/>
          </a:xfrm>
          <a:prstGeom prst="rect">
            <a:avLst/>
          </a:prstGeom>
        </p:spPr>
      </p:pic>
    </p:spTree>
    <p:extLst>
      <p:ext uri="{BB962C8B-B14F-4D97-AF65-F5344CB8AC3E}">
        <p14:creationId xmlns:p14="http://schemas.microsoft.com/office/powerpoint/2010/main" val="4181475185"/>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39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A6CF4D-A867-4135-BB42-3CFD78E63217}"/>
              </a:ext>
            </a:extLst>
          </p:cNvPr>
          <p:cNvSpPr/>
          <p:nvPr/>
        </p:nvSpPr>
        <p:spPr>
          <a:xfrm>
            <a:off x="869950" y="1487170"/>
            <a:ext cx="10356850" cy="4514056"/>
          </a:xfrm>
          <a:prstGeom prst="rect">
            <a:avLst/>
          </a:prstGeom>
        </p:spPr>
        <p:txBody>
          <a:bodyPr wrap="square">
            <a:spAutoFit/>
          </a:bodyPr>
          <a:lstStyle/>
          <a:p>
            <a:pPr>
              <a:spcBef>
                <a:spcPts val="200"/>
              </a:spcBef>
              <a:spcAft>
                <a:spcPts val="200"/>
              </a:spcAft>
            </a:pPr>
            <a:r>
              <a:rPr lang="en-US" sz="2400" dirty="0">
                <a:latin typeface="Arial" panose="020B0604020202020204" pitchFamily="34" charset="0"/>
                <a:cs typeface="Arial" panose="020B0604020202020204" pitchFamily="34" charset="0"/>
              </a:rPr>
              <a:t>Statistics from the NSPCC state:</a:t>
            </a:r>
          </a:p>
          <a:p>
            <a:pPr marL="342900" indent="-342900">
              <a:spcBef>
                <a:spcPts val="200"/>
              </a:spcBef>
              <a:spcAft>
                <a:spcPts val="200"/>
              </a:spcAft>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1 </a:t>
            </a:r>
            <a:r>
              <a:rPr lang="en-US" sz="2400" dirty="0">
                <a:latin typeface="Arial" panose="020B0604020202020204" pitchFamily="34" charset="0"/>
                <a:cs typeface="Arial" panose="020B0604020202020204" pitchFamily="34" charset="0"/>
              </a:rPr>
              <a:t>in 10 children have experienced neglect</a:t>
            </a:r>
          </a:p>
          <a:p>
            <a:pPr marL="342900" indent="-342900">
              <a:spcBef>
                <a:spcPts val="200"/>
              </a:spcBef>
              <a:spcAft>
                <a:spcPts val="200"/>
              </a:spcAft>
              <a:buFont typeface="Wingdings" panose="05000000000000000000" pitchFamily="2" charset="2"/>
              <a:buChar char="Ø"/>
            </a:pPr>
            <a:r>
              <a:rPr lang="en-US" sz="2400" dirty="0">
                <a:latin typeface="Arial" panose="020B0604020202020204" pitchFamily="34" charset="0"/>
                <a:cs typeface="Arial" panose="020B0604020202020204" pitchFamily="34" charset="0"/>
              </a:rPr>
              <a:t>Over 26,000 children were identified as needing protection from neglect in 2016</a:t>
            </a:r>
          </a:p>
          <a:p>
            <a:pPr marL="342900" indent="-342900">
              <a:spcBef>
                <a:spcPts val="200"/>
              </a:spcBef>
              <a:spcAft>
                <a:spcPts val="200"/>
              </a:spcAft>
              <a:buFont typeface="Wingdings" panose="05000000000000000000" pitchFamily="2" charset="2"/>
              <a:buChar char="Ø"/>
            </a:pPr>
            <a:r>
              <a:rPr lang="en-US" sz="2400" dirty="0">
                <a:latin typeface="Arial" panose="020B0604020202020204" pitchFamily="34" charset="0"/>
                <a:cs typeface="Arial" panose="020B0604020202020204" pitchFamily="34" charset="0"/>
              </a:rPr>
              <a:t>Neglect is the most common reason for taking child protection action</a:t>
            </a:r>
          </a:p>
          <a:p>
            <a:pPr marL="342900" indent="-342900">
              <a:spcBef>
                <a:spcPts val="200"/>
              </a:spcBef>
              <a:spcAft>
                <a:spcPts val="200"/>
              </a:spcAft>
              <a:buFont typeface="Wingdings" panose="05000000000000000000" pitchFamily="2" charset="2"/>
              <a:buChar char="Ø"/>
            </a:pPr>
            <a:r>
              <a:rPr lang="en-US" sz="2400" dirty="0">
                <a:latin typeface="Arial" panose="020B0604020202020204" pitchFamily="34" charset="0"/>
                <a:cs typeface="Arial" panose="020B0604020202020204" pitchFamily="34" charset="0"/>
              </a:rPr>
              <a:t>33% of contacts to the NSPCC’s helpline were concerns about neglect</a:t>
            </a:r>
          </a:p>
          <a:p>
            <a:pPr marL="342900" indent="-342900">
              <a:spcBef>
                <a:spcPts val="200"/>
              </a:spcBef>
              <a:spcAft>
                <a:spcPts val="200"/>
              </a:spcAft>
              <a:buFont typeface="Wingdings" panose="05000000000000000000" pitchFamily="2" charset="2"/>
              <a:buChar char="Ø"/>
            </a:pPr>
            <a:r>
              <a:rPr lang="en-GB" sz="2400" dirty="0">
                <a:latin typeface="Arial" panose="020B0604020202020204" pitchFamily="34" charset="0"/>
                <a:cs typeface="Arial" panose="020B0604020202020204" pitchFamily="34" charset="0"/>
              </a:rPr>
              <a:t>25% of referrals to the NSPCC’s helpline for neglect were from neighbours/ community</a:t>
            </a:r>
            <a:endParaRPr lang="en-US" sz="2400" dirty="0">
              <a:latin typeface="Arial" panose="020B0604020202020204" pitchFamily="34" charset="0"/>
              <a:cs typeface="Arial" panose="020B0604020202020204" pitchFamily="34" charset="0"/>
            </a:endParaRPr>
          </a:p>
          <a:p>
            <a:pPr marL="342900" indent="-342900">
              <a:spcBef>
                <a:spcPts val="200"/>
              </a:spcBef>
              <a:spcAft>
                <a:spcPts val="200"/>
              </a:spcAft>
              <a:buFont typeface="Wingdings" panose="05000000000000000000" pitchFamily="2" charset="2"/>
              <a:buChar char="Ø"/>
            </a:pPr>
            <a:r>
              <a:rPr lang="en-US" sz="2400" dirty="0">
                <a:latin typeface="Arial" panose="020B0604020202020204" pitchFamily="34" charset="0"/>
                <a:cs typeface="Arial" panose="020B0604020202020204" pitchFamily="34" charset="0"/>
              </a:rPr>
              <a:t>42% of the concerns that the NSPCC’s helpline referred to police or children’s services related to neglect</a:t>
            </a:r>
          </a:p>
          <a:p>
            <a:pPr marL="342900" indent="-342900">
              <a:spcBef>
                <a:spcPts val="200"/>
              </a:spcBef>
              <a:spcAft>
                <a:spcPts val="200"/>
              </a:spcAft>
              <a:buFont typeface="Wingdings" panose="05000000000000000000" pitchFamily="2" charset="2"/>
              <a:buChar char="Ø"/>
            </a:pPr>
            <a:r>
              <a:rPr lang="en-US" sz="2400" dirty="0">
                <a:latin typeface="Arial" panose="020B0604020202020204" pitchFamily="34" charset="0"/>
                <a:cs typeface="Arial" panose="020B0604020202020204" pitchFamily="34" charset="0"/>
              </a:rPr>
              <a:t>Neglect is a factor in 60% of serious case reviews</a:t>
            </a:r>
          </a:p>
        </p:txBody>
      </p:sp>
      <p:sp>
        <p:nvSpPr>
          <p:cNvPr id="3" name="TextBox 2">
            <a:extLst>
              <a:ext uri="{FF2B5EF4-FFF2-40B4-BE49-F238E27FC236}">
                <a16:creationId xmlns:a16="http://schemas.microsoft.com/office/drawing/2014/main" id="{35710E8C-9872-466D-98F0-E021DD07C324}"/>
              </a:ext>
            </a:extLst>
          </p:cNvPr>
          <p:cNvSpPr txBox="1"/>
          <p:nvPr/>
        </p:nvSpPr>
        <p:spPr>
          <a:xfrm>
            <a:off x="709612" y="542925"/>
            <a:ext cx="10999788" cy="646331"/>
          </a:xfrm>
          <a:prstGeom prst="rect">
            <a:avLst/>
          </a:prstGeom>
          <a:noFill/>
        </p:spPr>
        <p:txBody>
          <a:bodyPr wrap="square" rtlCol="0">
            <a:spAutoFit/>
          </a:bodyPr>
          <a:lstStyle/>
          <a:p>
            <a:r>
              <a:rPr lang="en-GB"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Why is it important that we recognise neglect?</a:t>
            </a:r>
          </a:p>
        </p:txBody>
      </p:sp>
      <p:pic>
        <p:nvPicPr>
          <p:cNvPr id="5" name="Recorded Sound">
            <a:hlinkClick r:id="" action="ppaction://media"/>
            <a:extLst>
              <a:ext uri="{FF2B5EF4-FFF2-40B4-BE49-F238E27FC236}">
                <a16:creationId xmlns:a16="http://schemas.microsoft.com/office/drawing/2014/main" id="{E6D723CC-E547-4423-ADC4-E238D2DE1D8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50873" y="5749865"/>
            <a:ext cx="406400" cy="406400"/>
          </a:xfrm>
          <a:prstGeom prst="rect">
            <a:avLst/>
          </a:prstGeom>
        </p:spPr>
      </p:pic>
    </p:spTree>
    <p:extLst>
      <p:ext uri="{BB962C8B-B14F-4D97-AF65-F5344CB8AC3E}">
        <p14:creationId xmlns:p14="http://schemas.microsoft.com/office/powerpoint/2010/main" val="192664575"/>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17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CBAA73-4B7A-409D-A66A-952AB37A8CC1}"/>
              </a:ext>
            </a:extLst>
          </p:cNvPr>
          <p:cNvSpPr/>
          <p:nvPr/>
        </p:nvSpPr>
        <p:spPr>
          <a:xfrm>
            <a:off x="571500" y="2970923"/>
            <a:ext cx="7048500" cy="3570208"/>
          </a:xfrm>
          <a:prstGeom prst="rect">
            <a:avLst/>
          </a:prstGeom>
        </p:spPr>
        <p:txBody>
          <a:bodyPr wrap="square">
            <a:spAutoFit/>
          </a:bodyPr>
          <a:lstStyle/>
          <a:p>
            <a:pPr>
              <a:spcBef>
                <a:spcPts val="200"/>
              </a:spcBef>
              <a:spcAft>
                <a:spcPts val="200"/>
              </a:spcAft>
              <a:defRPr/>
            </a:pPr>
            <a:r>
              <a:rPr lang="en-GB" sz="2400" b="1" dirty="0">
                <a:latin typeface="Arial" panose="020B0604020202020204" pitchFamily="34" charset="0"/>
                <a:ea typeface="NSPCC" charset="0"/>
                <a:cs typeface="Arial" panose="020B0604020202020204" pitchFamily="34" charset="0"/>
              </a:rPr>
              <a:t>“Neglect is an insidious form of maltreatment. It starves the developing mind of stimulation. It denies the child information and interest about the self and others.” </a:t>
            </a:r>
            <a:r>
              <a:rPr lang="en-GB" sz="2400" i="1" dirty="0">
                <a:latin typeface="Arial" panose="020B0604020202020204" pitchFamily="34" charset="0"/>
                <a:ea typeface="NSPCC" charset="0"/>
                <a:cs typeface="Arial" panose="020B0604020202020204" pitchFamily="34" charset="0"/>
              </a:rPr>
              <a:t>Professor David Howe</a:t>
            </a:r>
            <a:endParaRPr lang="en-GB" sz="2400" i="1" dirty="0">
              <a:solidFill>
                <a:srgbClr val="002060"/>
              </a:solidFill>
              <a:latin typeface="Arial" panose="020B0604020202020204" pitchFamily="34" charset="0"/>
              <a:ea typeface="NSPCC" charset="0"/>
              <a:cs typeface="Arial" panose="020B0604020202020204" pitchFamily="34" charset="0"/>
            </a:endParaRPr>
          </a:p>
          <a:p>
            <a:pPr>
              <a:spcBef>
                <a:spcPts val="200"/>
              </a:spcBef>
              <a:spcAft>
                <a:spcPts val="200"/>
              </a:spcAft>
            </a:pPr>
            <a:endParaRPr lang="en-GB" altLang="en-US" sz="2400" dirty="0">
              <a:solidFill>
                <a:srgbClr val="002060"/>
              </a:solidFill>
              <a:latin typeface="Arial" panose="020B0604020202020204" pitchFamily="34" charset="0"/>
              <a:ea typeface="NSPCC" charset="0"/>
              <a:cs typeface="Arial" panose="020B0604020202020204" pitchFamily="34" charset="0"/>
            </a:endParaRPr>
          </a:p>
          <a:p>
            <a:pPr>
              <a:spcBef>
                <a:spcPts val="200"/>
              </a:spcBef>
              <a:spcAft>
                <a:spcPts val="200"/>
              </a:spcAft>
            </a:pPr>
            <a:r>
              <a:rPr lang="en-GB" altLang="en-US" sz="2400" b="1" dirty="0">
                <a:latin typeface="Arial" panose="020B0604020202020204" pitchFamily="34" charset="0"/>
                <a:ea typeface="NSPCC" charset="0"/>
                <a:cs typeface="Arial" panose="020B0604020202020204" pitchFamily="34" charset="0"/>
              </a:rPr>
              <a:t>“Neglect slowly and persistently eats away at children’s spirits until they have little will to connect with others or explore the world.” </a:t>
            </a:r>
          </a:p>
          <a:p>
            <a:pPr>
              <a:spcBef>
                <a:spcPts val="200"/>
              </a:spcBef>
              <a:spcAft>
                <a:spcPts val="200"/>
              </a:spcAft>
            </a:pPr>
            <a:r>
              <a:rPr lang="en-GB" altLang="en-US" sz="2400" dirty="0">
                <a:latin typeface="Arial" panose="020B0604020202020204" pitchFamily="34" charset="0"/>
                <a:ea typeface="NSPCC" charset="0"/>
                <a:cs typeface="Arial" panose="020B0604020202020204" pitchFamily="34" charset="0"/>
              </a:rPr>
              <a:t>Erikson and </a:t>
            </a:r>
            <a:r>
              <a:rPr lang="en-GB" altLang="en-US" sz="2400" dirty="0" err="1">
                <a:latin typeface="Arial" panose="020B0604020202020204" pitchFamily="34" charset="0"/>
                <a:ea typeface="NSPCC" charset="0"/>
                <a:cs typeface="Arial" panose="020B0604020202020204" pitchFamily="34" charset="0"/>
              </a:rPr>
              <a:t>Egelan</a:t>
            </a:r>
            <a:r>
              <a:rPr lang="en-GB" altLang="en-US" sz="2400" dirty="0">
                <a:latin typeface="Arial" panose="020B0604020202020204" pitchFamily="34" charset="0"/>
                <a:ea typeface="NSPCC" charset="0"/>
                <a:cs typeface="Arial" panose="020B0604020202020204" pitchFamily="34" charset="0"/>
              </a:rPr>
              <a:t>, </a:t>
            </a:r>
            <a:r>
              <a:rPr lang="en-GB" sz="2400" dirty="0">
                <a:latin typeface="Arial" panose="020B0604020202020204" pitchFamily="34" charset="0"/>
                <a:ea typeface="NSPCC" charset="0"/>
                <a:cs typeface="Arial" panose="020B0604020202020204" pitchFamily="34" charset="0"/>
              </a:rPr>
              <a:t>Howe D (2005) </a:t>
            </a:r>
            <a:endParaRPr lang="en-GB" sz="24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AB6CDD26-0317-4F59-9E87-4D23C7F82C5F}"/>
              </a:ext>
            </a:extLst>
          </p:cNvPr>
          <p:cNvSpPr/>
          <p:nvPr/>
        </p:nvSpPr>
        <p:spPr>
          <a:xfrm>
            <a:off x="581024" y="1261563"/>
            <a:ext cx="6746875" cy="1569660"/>
          </a:xfrm>
          <a:prstGeom prst="rect">
            <a:avLst/>
          </a:prstGeom>
        </p:spPr>
        <p:txBody>
          <a:bodyPr wrap="square">
            <a:spAutoFit/>
          </a:bodyPr>
          <a:lstStyle/>
          <a:p>
            <a:pPr>
              <a:spcBef>
                <a:spcPts val="200"/>
              </a:spcBef>
              <a:spcAft>
                <a:spcPts val="200"/>
              </a:spcAft>
            </a:pPr>
            <a:r>
              <a:rPr lang="en-GB" altLang="en-US" sz="2400" dirty="0">
                <a:latin typeface="Arial" panose="020B0604020202020204" pitchFamily="34" charset="0"/>
                <a:ea typeface="NSPCC" charset="0"/>
                <a:cs typeface="Arial" panose="020B0604020202020204" pitchFamily="34" charset="0"/>
              </a:rPr>
              <a:t>Neglect is often long term corrosive and can lead to major issues later on in life. The picture to the right shows the impact of neglect on the brain of a 3 year old child. </a:t>
            </a:r>
            <a:endParaRPr lang="en-GB"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053F6D4-F90E-49CD-BFB7-49901E09DD5E}"/>
              </a:ext>
            </a:extLst>
          </p:cNvPr>
          <p:cNvSpPr txBox="1"/>
          <p:nvPr/>
        </p:nvSpPr>
        <p:spPr>
          <a:xfrm>
            <a:off x="474662" y="326588"/>
            <a:ext cx="10887075" cy="646331"/>
          </a:xfrm>
          <a:prstGeom prst="rect">
            <a:avLst/>
          </a:prstGeom>
          <a:noFill/>
        </p:spPr>
        <p:txBody>
          <a:bodyPr wrap="square" rtlCol="0">
            <a:spAutoFit/>
          </a:bodyPr>
          <a:lstStyle/>
          <a:p>
            <a:r>
              <a:rPr lang="en-GB"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Why is it important that we recognise neglect?</a:t>
            </a:r>
          </a:p>
        </p:txBody>
      </p:sp>
      <p:pic>
        <p:nvPicPr>
          <p:cNvPr id="7" name="Picture 6" descr="A picture containing animal, sitting, photo, white&#10;&#10;Description automatically generated">
            <a:extLst>
              <a:ext uri="{FF2B5EF4-FFF2-40B4-BE49-F238E27FC236}">
                <a16:creationId xmlns:a16="http://schemas.microsoft.com/office/drawing/2014/main" id="{E67073F7-0783-4449-88E5-C0C6383C2C0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860050" y="1464762"/>
            <a:ext cx="4273825" cy="2929437"/>
          </a:xfrm>
          <a:prstGeom prst="rect">
            <a:avLst/>
          </a:prstGeom>
        </p:spPr>
      </p:pic>
      <p:pic>
        <p:nvPicPr>
          <p:cNvPr id="6" name="Recorded Sound">
            <a:hlinkClick r:id="" action="ppaction://media"/>
            <a:extLst>
              <a:ext uri="{FF2B5EF4-FFF2-40B4-BE49-F238E27FC236}">
                <a16:creationId xmlns:a16="http://schemas.microsoft.com/office/drawing/2014/main" id="{F0167D3F-59F9-441D-A59B-FA8E931BA3A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30248" y="4724049"/>
            <a:ext cx="406400" cy="406400"/>
          </a:xfrm>
          <a:prstGeom prst="rect">
            <a:avLst/>
          </a:prstGeom>
        </p:spPr>
      </p:pic>
    </p:spTree>
    <p:extLst>
      <p:ext uri="{BB962C8B-B14F-4D97-AF65-F5344CB8AC3E}">
        <p14:creationId xmlns:p14="http://schemas.microsoft.com/office/powerpoint/2010/main" val="3791738451"/>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16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646E9F-F850-467D-A685-97E40BB59198}"/>
              </a:ext>
            </a:extLst>
          </p:cNvPr>
          <p:cNvSpPr/>
          <p:nvPr/>
        </p:nvSpPr>
        <p:spPr>
          <a:xfrm>
            <a:off x="866775" y="2276297"/>
            <a:ext cx="8115300" cy="4837222"/>
          </a:xfrm>
          <a:prstGeom prst="rect">
            <a:avLst/>
          </a:prstGeom>
        </p:spPr>
        <p:txBody>
          <a:bodyPr wrap="square">
            <a:spAutoFit/>
          </a:bodyPr>
          <a:lstStyle/>
          <a:p>
            <a:pPr marL="342900" lvl="0" indent="-342900">
              <a:spcBef>
                <a:spcPts val="200"/>
              </a:spcBef>
              <a:spcAft>
                <a:spcPts val="200"/>
              </a:spcAft>
              <a:buFont typeface="Wingdings" panose="05000000000000000000" pitchFamily="2" charset="2"/>
              <a:buChar char="Ø"/>
              <a:defRPr/>
            </a:pPr>
            <a:r>
              <a:rPr lang="en-GB" sz="2000" dirty="0">
                <a:solidFill>
                  <a:srgbClr val="000000"/>
                </a:solidFill>
                <a:latin typeface="Arial" panose="020B0604020202020204" pitchFamily="34" charset="0"/>
                <a:cs typeface="Arial" panose="020B0604020202020204" pitchFamily="34" charset="0"/>
              </a:rPr>
              <a:t>Death </a:t>
            </a:r>
          </a:p>
          <a:p>
            <a:pPr marL="342900" lvl="0" indent="-342900">
              <a:spcBef>
                <a:spcPts val="200"/>
              </a:spcBef>
              <a:spcAft>
                <a:spcPts val="200"/>
              </a:spcAft>
              <a:buFont typeface="Wingdings" panose="05000000000000000000" pitchFamily="2" charset="2"/>
              <a:buChar char="Ø"/>
              <a:defRPr/>
            </a:pPr>
            <a:r>
              <a:rPr lang="en-GB" sz="2000" dirty="0">
                <a:solidFill>
                  <a:srgbClr val="000000"/>
                </a:solidFill>
                <a:latin typeface="Arial" panose="020B0604020202020204" pitchFamily="34" charset="0"/>
                <a:cs typeface="Arial" panose="020B0604020202020204" pitchFamily="34" charset="0"/>
              </a:rPr>
              <a:t>Delayed development </a:t>
            </a:r>
          </a:p>
          <a:p>
            <a:pPr marL="342900" lvl="0" indent="-342900">
              <a:spcBef>
                <a:spcPts val="200"/>
              </a:spcBef>
              <a:spcAft>
                <a:spcPts val="200"/>
              </a:spcAft>
              <a:buFont typeface="Wingdings" panose="05000000000000000000" pitchFamily="2" charset="2"/>
              <a:buChar char="Ø"/>
              <a:defRPr/>
            </a:pPr>
            <a:r>
              <a:rPr lang="en-GB" sz="2000" dirty="0">
                <a:solidFill>
                  <a:srgbClr val="000000"/>
                </a:solidFill>
                <a:latin typeface="Arial" panose="020B0604020202020204" pitchFamily="34" charset="0"/>
                <a:cs typeface="Arial" panose="020B0604020202020204" pitchFamily="34" charset="0"/>
              </a:rPr>
              <a:t>Emotional difficulties - anger, anxiety, sadness or low self-esteem</a:t>
            </a:r>
          </a:p>
          <a:p>
            <a:pPr marL="342900" lvl="0" indent="-342900">
              <a:spcBef>
                <a:spcPts val="200"/>
              </a:spcBef>
              <a:spcAft>
                <a:spcPts val="200"/>
              </a:spcAft>
              <a:buFont typeface="Wingdings" panose="05000000000000000000" pitchFamily="2" charset="2"/>
              <a:buChar char="Ø"/>
              <a:defRPr/>
            </a:pPr>
            <a:r>
              <a:rPr lang="en-GB" sz="2000" dirty="0">
                <a:solidFill>
                  <a:srgbClr val="000000"/>
                </a:solidFill>
                <a:latin typeface="Arial" panose="020B0604020202020204" pitchFamily="34" charset="0"/>
                <a:cs typeface="Arial" panose="020B0604020202020204" pitchFamily="34" charset="0"/>
              </a:rPr>
              <a:t>Mental health problems such as depression, eating disorders, (PTSD), suicidal thoughts, self harm</a:t>
            </a:r>
          </a:p>
          <a:p>
            <a:pPr marL="342900" lvl="0" indent="-342900">
              <a:spcBef>
                <a:spcPts val="200"/>
              </a:spcBef>
              <a:spcAft>
                <a:spcPts val="200"/>
              </a:spcAft>
              <a:buFont typeface="Wingdings" panose="05000000000000000000" pitchFamily="2" charset="2"/>
              <a:buChar char="Ø"/>
              <a:defRPr/>
            </a:pPr>
            <a:r>
              <a:rPr lang="en-GB" sz="2000" dirty="0">
                <a:solidFill>
                  <a:srgbClr val="000000"/>
                </a:solidFill>
                <a:latin typeface="Arial" panose="020B0604020202020204" pitchFamily="34" charset="0"/>
                <a:cs typeface="Arial" panose="020B0604020202020204" pitchFamily="34" charset="0"/>
              </a:rPr>
              <a:t>Problems with drugs or alcohol</a:t>
            </a:r>
          </a:p>
          <a:p>
            <a:pPr marL="342900" lvl="0" indent="-342900">
              <a:spcBef>
                <a:spcPts val="200"/>
              </a:spcBef>
              <a:spcAft>
                <a:spcPts val="200"/>
              </a:spcAft>
              <a:buFont typeface="Wingdings" panose="05000000000000000000" pitchFamily="2" charset="2"/>
              <a:buChar char="Ø"/>
              <a:defRPr/>
            </a:pPr>
            <a:r>
              <a:rPr lang="en-GB" sz="2000" dirty="0">
                <a:solidFill>
                  <a:srgbClr val="000000"/>
                </a:solidFill>
                <a:latin typeface="Arial" panose="020B0604020202020204" pitchFamily="34" charset="0"/>
                <a:cs typeface="Arial" panose="020B0604020202020204" pitchFamily="34" charset="0"/>
              </a:rPr>
              <a:t>Poor physical health </a:t>
            </a:r>
          </a:p>
          <a:p>
            <a:pPr marL="342900" lvl="0" indent="-342900">
              <a:spcBef>
                <a:spcPts val="200"/>
              </a:spcBef>
              <a:spcAft>
                <a:spcPts val="200"/>
              </a:spcAft>
              <a:buFont typeface="Wingdings" panose="05000000000000000000" pitchFamily="2" charset="2"/>
              <a:buChar char="Ø"/>
              <a:defRPr/>
            </a:pPr>
            <a:r>
              <a:rPr lang="en-GB" sz="2000" dirty="0">
                <a:solidFill>
                  <a:srgbClr val="000000"/>
                </a:solidFill>
                <a:latin typeface="Arial" panose="020B0604020202020204" pitchFamily="34" charset="0"/>
                <a:cs typeface="Arial" panose="020B0604020202020204" pitchFamily="34" charset="0"/>
              </a:rPr>
              <a:t>Struggles with relationships</a:t>
            </a:r>
          </a:p>
          <a:p>
            <a:pPr marL="342900" lvl="0" indent="-342900">
              <a:spcBef>
                <a:spcPts val="200"/>
              </a:spcBef>
              <a:spcAft>
                <a:spcPts val="200"/>
              </a:spcAft>
              <a:buFont typeface="Wingdings" panose="05000000000000000000" pitchFamily="2" charset="2"/>
              <a:buChar char="Ø"/>
              <a:defRPr/>
            </a:pPr>
            <a:r>
              <a:rPr lang="en-GB" sz="2000" dirty="0">
                <a:solidFill>
                  <a:srgbClr val="000000"/>
                </a:solidFill>
                <a:latin typeface="Arial" panose="020B0604020202020204" pitchFamily="34" charset="0"/>
                <a:cs typeface="Arial" panose="020B0604020202020204" pitchFamily="34" charset="0"/>
              </a:rPr>
              <a:t>Difficulties with learning, lower educational attainment, difficulties in communicating</a:t>
            </a:r>
          </a:p>
          <a:p>
            <a:pPr marL="342900" lvl="0" indent="-342900">
              <a:spcBef>
                <a:spcPts val="200"/>
              </a:spcBef>
              <a:spcAft>
                <a:spcPts val="200"/>
              </a:spcAft>
              <a:buFont typeface="Wingdings" panose="05000000000000000000" pitchFamily="2" charset="2"/>
              <a:buChar char="Ø"/>
              <a:defRPr/>
            </a:pPr>
            <a:r>
              <a:rPr lang="en-GB" sz="2000" dirty="0">
                <a:solidFill>
                  <a:srgbClr val="000000"/>
                </a:solidFill>
                <a:latin typeface="Arial" panose="020B0604020202020204" pitchFamily="34" charset="0"/>
                <a:cs typeface="Arial" panose="020B0604020202020204" pitchFamily="34" charset="0"/>
              </a:rPr>
              <a:t>Behavioural problems including anti-social behaviour, criminal behaviour</a:t>
            </a:r>
          </a:p>
          <a:p>
            <a:pPr marL="342900" lvl="0" indent="-342900">
              <a:buFont typeface="Wingdings" panose="05000000000000000000" pitchFamily="2" charset="2"/>
              <a:buChar char="Ø"/>
              <a:defRPr/>
            </a:pPr>
            <a:endParaRPr lang="en-GB" sz="2000" dirty="0">
              <a:solidFill>
                <a:srgbClr val="000000"/>
              </a:solidFill>
            </a:endParaRPr>
          </a:p>
          <a:p>
            <a:pPr marL="342900" lvl="0" indent="-342900">
              <a:buFont typeface="Wingdings" panose="05000000000000000000" pitchFamily="2" charset="2"/>
              <a:buChar char="Ø"/>
              <a:defRPr/>
            </a:pPr>
            <a:endParaRPr lang="en-GB" sz="2000" dirty="0">
              <a:solidFill>
                <a:srgbClr val="000000"/>
              </a:solidFill>
            </a:endParaRPr>
          </a:p>
        </p:txBody>
      </p:sp>
      <p:sp>
        <p:nvSpPr>
          <p:cNvPr id="3" name="Rectangle 2">
            <a:extLst>
              <a:ext uri="{FF2B5EF4-FFF2-40B4-BE49-F238E27FC236}">
                <a16:creationId xmlns:a16="http://schemas.microsoft.com/office/drawing/2014/main" id="{1DAB5D04-6462-4107-9C5C-C9B6A3AB476F}"/>
              </a:ext>
            </a:extLst>
          </p:cNvPr>
          <p:cNvSpPr/>
          <p:nvPr/>
        </p:nvSpPr>
        <p:spPr>
          <a:xfrm>
            <a:off x="866775" y="1339600"/>
            <a:ext cx="10601325" cy="830997"/>
          </a:xfrm>
          <a:prstGeom prst="rect">
            <a:avLst/>
          </a:prstGeom>
        </p:spPr>
        <p:txBody>
          <a:bodyPr wrap="square">
            <a:spAutoFit/>
          </a:bodyPr>
          <a:lstStyle/>
          <a:p>
            <a:r>
              <a:rPr lang="en-GB" sz="2400" b="1" dirty="0">
                <a:latin typeface="Arial" panose="020B0604020202020204" pitchFamily="34" charset="0"/>
                <a:ea typeface="NSPCC" charset="0"/>
                <a:cs typeface="Arial" panose="020B0604020202020204" pitchFamily="34" charset="0"/>
              </a:rPr>
              <a:t>Chronic neglect is associated with a wider range of damage than active abuse. Longer term outcomes can include:</a:t>
            </a:r>
            <a:endParaRPr lang="en-GB"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C9CCCA3-98F0-4086-8BC6-5EFA028CD0D3}"/>
              </a:ext>
            </a:extLst>
          </p:cNvPr>
          <p:cNvSpPr txBox="1"/>
          <p:nvPr/>
        </p:nvSpPr>
        <p:spPr>
          <a:xfrm>
            <a:off x="723899" y="339386"/>
            <a:ext cx="10887075" cy="646331"/>
          </a:xfrm>
          <a:prstGeom prst="rect">
            <a:avLst/>
          </a:prstGeom>
          <a:noFill/>
        </p:spPr>
        <p:txBody>
          <a:bodyPr wrap="square" rtlCol="0">
            <a:spAutoFit/>
          </a:bodyPr>
          <a:lstStyle/>
          <a:p>
            <a:r>
              <a:rPr lang="en-GB"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Why is it important that we recognise neglect?</a:t>
            </a:r>
          </a:p>
        </p:txBody>
      </p:sp>
      <p:sp>
        <p:nvSpPr>
          <p:cNvPr id="5" name="object 9">
            <a:extLst>
              <a:ext uri="{FF2B5EF4-FFF2-40B4-BE49-F238E27FC236}">
                <a16:creationId xmlns:a16="http://schemas.microsoft.com/office/drawing/2014/main" id="{C381C909-E882-4A10-A7EC-F4125153AA05}"/>
              </a:ext>
            </a:extLst>
          </p:cNvPr>
          <p:cNvSpPr/>
          <p:nvPr/>
        </p:nvSpPr>
        <p:spPr>
          <a:xfrm>
            <a:off x="9058274" y="2000250"/>
            <a:ext cx="2718953" cy="1962150"/>
          </a:xfrm>
          <a:prstGeom prst="rect">
            <a:avLst/>
          </a:prstGeom>
          <a:blipFill>
            <a:blip r:embed="rId4" cstate="print">
              <a:alphaModFix/>
              <a:duotone>
                <a:prstClr val="black"/>
                <a:schemeClr val="tx2">
                  <a:tint val="45000"/>
                  <a:satMod val="400000"/>
                </a:schemeClr>
              </a:duotone>
            </a:blip>
            <a:stretch>
              <a:fillRect/>
            </a:stretch>
          </a:blipFill>
          <a:ln>
            <a:solidFill>
              <a:schemeClr val="accent2"/>
            </a:solidFill>
          </a:ln>
        </p:spPr>
        <p:txBody>
          <a:bodyPr wrap="square" lIns="0" tIns="0" rIns="0" bIns="0" rtlCol="0">
            <a:noAutofit/>
          </a:bodyPr>
          <a:lstStyle/>
          <a:p>
            <a:endParaRPr>
              <a:solidFill>
                <a:srgbClr val="000000"/>
              </a:solidFill>
            </a:endParaRPr>
          </a:p>
        </p:txBody>
      </p:sp>
      <p:pic>
        <p:nvPicPr>
          <p:cNvPr id="7" name="Recorded Sound">
            <a:hlinkClick r:id="" action="ppaction://media"/>
            <a:extLst>
              <a:ext uri="{FF2B5EF4-FFF2-40B4-BE49-F238E27FC236}">
                <a16:creationId xmlns:a16="http://schemas.microsoft.com/office/drawing/2014/main" id="{B80FDDC6-21D4-4542-853C-186256C8292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82700" y="4673005"/>
            <a:ext cx="406400" cy="406400"/>
          </a:xfrm>
          <a:prstGeom prst="rect">
            <a:avLst/>
          </a:prstGeom>
        </p:spPr>
      </p:pic>
    </p:spTree>
    <p:extLst>
      <p:ext uri="{BB962C8B-B14F-4D97-AF65-F5344CB8AC3E}">
        <p14:creationId xmlns:p14="http://schemas.microsoft.com/office/powerpoint/2010/main" val="3184606835"/>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26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EFAA11-FFA4-498F-A7AD-E0F28B4FE655}"/>
              </a:ext>
            </a:extLst>
          </p:cNvPr>
          <p:cNvSpPr txBox="1"/>
          <p:nvPr/>
        </p:nvSpPr>
        <p:spPr>
          <a:xfrm>
            <a:off x="828675" y="545663"/>
            <a:ext cx="8924925" cy="707886"/>
          </a:xfrm>
          <a:prstGeom prst="rect">
            <a:avLst/>
          </a:prstGeom>
          <a:noFill/>
        </p:spPr>
        <p:txBody>
          <a:bodyPr wrap="square" rtlCol="0">
            <a:spAutoFit/>
          </a:bodyPr>
          <a:lstStyle/>
          <a:p>
            <a:r>
              <a:rPr lang="en-GB"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Case study </a:t>
            </a:r>
            <a:r>
              <a:rPr lang="en-GB" sz="4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1:  </a:t>
            </a:r>
            <a:r>
              <a:rPr lang="en-GB"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Jamie aged </a:t>
            </a:r>
            <a:r>
              <a:rPr lang="en-GB" sz="4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11 years</a:t>
            </a:r>
            <a:endParaRPr lang="en-GB"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A41DC85-5A93-4837-B96F-55546CA1AF64}"/>
              </a:ext>
            </a:extLst>
          </p:cNvPr>
          <p:cNvSpPr txBox="1"/>
          <p:nvPr/>
        </p:nvSpPr>
        <p:spPr>
          <a:xfrm>
            <a:off x="895350" y="1861522"/>
            <a:ext cx="10191750" cy="4211409"/>
          </a:xfrm>
          <a:prstGeom prst="rect">
            <a:avLst/>
          </a:prstGeom>
          <a:noFill/>
        </p:spPr>
        <p:txBody>
          <a:bodyPr wrap="square" rtlCol="0">
            <a:spAutoFit/>
          </a:bodyPr>
          <a:lstStyle/>
          <a:p>
            <a:pPr>
              <a:spcBef>
                <a:spcPts val="200"/>
              </a:spcBef>
              <a:spcAft>
                <a:spcPts val="200"/>
              </a:spcAft>
            </a:pPr>
            <a:r>
              <a:rPr lang="en-GB" sz="2800" dirty="0">
                <a:latin typeface="Arial" panose="020B0604020202020204" pitchFamily="34" charset="0"/>
                <a:cs typeface="Arial" panose="020B0604020202020204" pitchFamily="34" charset="0"/>
              </a:rPr>
              <a:t>My dad says I need to look after myself so I am not a wimp! People used to call me smelly and stuff but they don’t anymore because I stand up for myself. I cant be bothered to go to school and sometimes my dad says I don’t have to. He takes me out in his taxi instead. Sometimes I sneak out at night to go and meet my friends. Mum and dad don’t ever notice. We go and hang out at the park and sometimes we get hold of booze. I sneak back in when it is late and get away with it!</a:t>
            </a:r>
          </a:p>
          <a:p>
            <a:endParaRPr lang="en-GB" sz="2400" dirty="0"/>
          </a:p>
          <a:p>
            <a:endParaRPr lang="en-GB" dirty="0"/>
          </a:p>
        </p:txBody>
      </p:sp>
    </p:spTree>
    <p:extLst>
      <p:ext uri="{BB962C8B-B14F-4D97-AF65-F5344CB8AC3E}">
        <p14:creationId xmlns:p14="http://schemas.microsoft.com/office/powerpoint/2010/main" val="261670160"/>
      </p:ext>
    </p:extLst>
  </p:cSld>
  <p:clrMapOvr>
    <a:masterClrMapping/>
  </p:clrMapOvr>
  <p:transition advClick="0"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iterate type="wd">
                                    <p:tmPct val="12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3795</TotalTime>
  <Words>1124</Words>
  <Application>Microsoft Office PowerPoint</Application>
  <PresentationFormat>Widescreen</PresentationFormat>
  <Paragraphs>91</Paragraphs>
  <Slides>14</Slides>
  <Notes>4</Notes>
  <HiddenSlides>0</HiddenSlides>
  <MMClips>7</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Calibri</vt:lpstr>
      <vt:lpstr>Calibri Light</vt:lpstr>
      <vt:lpstr>NSPCC</vt:lpstr>
      <vt:lpstr>Times New Roman</vt:lpstr>
      <vt:lpstr>Wingdings</vt:lpstr>
      <vt:lpstr>Office Theme</vt:lpstr>
      <vt:lpstr>1_Office Theme</vt:lpstr>
      <vt:lpstr>Child Neglect </vt:lpstr>
      <vt:lpstr>PowerPoint Presentation</vt:lpstr>
      <vt:lpstr>What is neglect?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to do if you have concerns</vt:lpstr>
      <vt:lpstr>Further information and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Baker, Briony</dc:creator>
  <cp:lastModifiedBy>Jackie Barstow</cp:lastModifiedBy>
  <cp:revision>59</cp:revision>
  <dcterms:created xsi:type="dcterms:W3CDTF">2020-03-23T15:25:19Z</dcterms:created>
  <dcterms:modified xsi:type="dcterms:W3CDTF">2023-11-08T16:46:05Z</dcterms:modified>
</cp:coreProperties>
</file>