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7" r:id="rId3"/>
    <p:sldId id="291" r:id="rId4"/>
    <p:sldId id="290" r:id="rId5"/>
    <p:sldId id="301" r:id="rId6"/>
    <p:sldId id="314" r:id="rId7"/>
    <p:sldId id="313" r:id="rId8"/>
    <p:sldId id="288" r:id="rId9"/>
    <p:sldId id="308" r:id="rId10"/>
    <p:sldId id="309" r:id="rId11"/>
    <p:sldId id="310" r:id="rId12"/>
    <p:sldId id="312" r:id="rId13"/>
    <p:sldId id="298" r:id="rId14"/>
    <p:sldId id="29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0765" autoAdjust="0"/>
  </p:normalViewPr>
  <p:slideViewPr>
    <p:cSldViewPr snapToGrid="0">
      <p:cViewPr varScale="1">
        <p:scale>
          <a:sx n="70" d="100"/>
          <a:sy n="70" d="100"/>
        </p:scale>
        <p:origin x="1166" y="4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8B9C84-9247-46AE-93EB-277EDBB34D5A}" type="datetimeFigureOut">
              <a:rPr lang="en-GB" smtClean="0"/>
              <a:t>29/05/2024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6A6AE8-2432-4719-B445-5D42821683A1}" type="slidenum">
              <a:rPr lang="en-GB" smtClean="0"/>
              <a:t>‹#›</a:t>
            </a:fld>
            <a:endParaRPr lang="en-GB"/>
          </a:p>
        </p:txBody>
      </p:sp>
    </p:spTree>
    <p:extLst>
      <p:ext uri="{BB962C8B-B14F-4D97-AF65-F5344CB8AC3E}">
        <p14:creationId xmlns:p14="http://schemas.microsoft.com/office/powerpoint/2010/main" val="4184936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6A6AE8-2432-4719-B445-5D42821683A1}" type="slidenum">
              <a:rPr lang="en-GB" smtClean="0"/>
              <a:t>1</a:t>
            </a:fld>
            <a:endParaRPr lang="en-GB"/>
          </a:p>
        </p:txBody>
      </p:sp>
    </p:spTree>
    <p:extLst>
      <p:ext uri="{BB962C8B-B14F-4D97-AF65-F5344CB8AC3E}">
        <p14:creationId xmlns:p14="http://schemas.microsoft.com/office/powerpoint/2010/main" val="4071031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6A6AE8-2432-4719-B445-5D42821683A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4792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6A6AE8-2432-4719-B445-5D42821683A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2582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Tweak</a:t>
            </a:r>
            <a:r>
              <a:rPr lang="en-GB" baseline="0" dirty="0"/>
              <a:t> links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6A6AE8-2432-4719-B445-5D42821683A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4848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6A6AE8-2432-4719-B445-5D42821683A1}" type="slidenum">
              <a:rPr lang="en-GB" smtClean="0"/>
              <a:t>14</a:t>
            </a:fld>
            <a:endParaRPr lang="en-GB"/>
          </a:p>
        </p:txBody>
      </p:sp>
    </p:spTree>
    <p:extLst>
      <p:ext uri="{BB962C8B-B14F-4D97-AF65-F5344CB8AC3E}">
        <p14:creationId xmlns:p14="http://schemas.microsoft.com/office/powerpoint/2010/main" val="1777928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6A6AE8-2432-4719-B445-5D42821683A1}" type="slidenum">
              <a:rPr lang="en-GB" smtClean="0"/>
              <a:t>2</a:t>
            </a:fld>
            <a:endParaRPr lang="en-GB"/>
          </a:p>
        </p:txBody>
      </p:sp>
    </p:spTree>
    <p:extLst>
      <p:ext uri="{BB962C8B-B14F-4D97-AF65-F5344CB8AC3E}">
        <p14:creationId xmlns:p14="http://schemas.microsoft.com/office/powerpoint/2010/main" val="4221384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6A6AE8-2432-4719-B445-5D42821683A1}" type="slidenum">
              <a:rPr lang="en-GB" smtClean="0"/>
              <a:t>3</a:t>
            </a:fld>
            <a:endParaRPr lang="en-GB"/>
          </a:p>
        </p:txBody>
      </p:sp>
    </p:spTree>
    <p:extLst>
      <p:ext uri="{BB962C8B-B14F-4D97-AF65-F5344CB8AC3E}">
        <p14:creationId xmlns:p14="http://schemas.microsoft.com/office/powerpoint/2010/main" val="4066799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6A6AE8-2432-4719-B445-5D42821683A1}" type="slidenum">
              <a:rPr lang="en-GB" smtClean="0"/>
              <a:t>4</a:t>
            </a:fld>
            <a:endParaRPr lang="en-GB"/>
          </a:p>
        </p:txBody>
      </p:sp>
    </p:spTree>
    <p:extLst>
      <p:ext uri="{BB962C8B-B14F-4D97-AF65-F5344CB8AC3E}">
        <p14:creationId xmlns:p14="http://schemas.microsoft.com/office/powerpoint/2010/main" val="1891283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6A6AE8-2432-4719-B445-5D42821683A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2667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6A6AE8-2432-4719-B445-5D42821683A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1274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6A6AE8-2432-4719-B445-5D42821683A1}" type="slidenum">
              <a:rPr lang="en-GB" smtClean="0"/>
              <a:t>8</a:t>
            </a:fld>
            <a:endParaRPr lang="en-GB"/>
          </a:p>
        </p:txBody>
      </p:sp>
    </p:spTree>
    <p:extLst>
      <p:ext uri="{BB962C8B-B14F-4D97-AF65-F5344CB8AC3E}">
        <p14:creationId xmlns:p14="http://schemas.microsoft.com/office/powerpoint/2010/main" val="3990074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6A6AE8-2432-4719-B445-5D42821683A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361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6A6AE8-2432-4719-B445-5D42821683A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665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B17778F-99A7-4755-AFCE-B839C4C205C0}" type="datetimeFigureOut">
              <a:rPr lang="en-GB" smtClean="0"/>
              <a:t>29/05/2024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D3F37-20B9-4D27-A6B9-275595289694}" type="slidenum">
              <a:rPr lang="en-GB" smtClean="0"/>
              <a:t>‹#›</a:t>
            </a:fld>
            <a:endParaRPr lang="en-GB"/>
          </a:p>
        </p:txBody>
      </p:sp>
    </p:spTree>
    <p:extLst>
      <p:ext uri="{BB962C8B-B14F-4D97-AF65-F5344CB8AC3E}">
        <p14:creationId xmlns:p14="http://schemas.microsoft.com/office/powerpoint/2010/main" val="105283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B17778F-99A7-4755-AFCE-B839C4C205C0}" type="datetimeFigureOut">
              <a:rPr lang="en-GB" smtClean="0"/>
              <a:t>29/05/2024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D3F37-20B9-4D27-A6B9-275595289694}" type="slidenum">
              <a:rPr lang="en-GB" smtClean="0"/>
              <a:t>‹#›</a:t>
            </a:fld>
            <a:endParaRPr lang="en-GB"/>
          </a:p>
        </p:txBody>
      </p:sp>
    </p:spTree>
    <p:extLst>
      <p:ext uri="{BB962C8B-B14F-4D97-AF65-F5344CB8AC3E}">
        <p14:creationId xmlns:p14="http://schemas.microsoft.com/office/powerpoint/2010/main" val="1333501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B17778F-99A7-4755-AFCE-B839C4C205C0}" type="datetimeFigureOut">
              <a:rPr lang="en-GB" smtClean="0"/>
              <a:t>29/05/2024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D3F37-20B9-4D27-A6B9-275595289694}" type="slidenum">
              <a:rPr lang="en-GB" smtClean="0"/>
              <a:t>‹#›</a:t>
            </a:fld>
            <a:endParaRPr lang="en-GB"/>
          </a:p>
        </p:txBody>
      </p:sp>
    </p:spTree>
    <p:extLst>
      <p:ext uri="{BB962C8B-B14F-4D97-AF65-F5344CB8AC3E}">
        <p14:creationId xmlns:p14="http://schemas.microsoft.com/office/powerpoint/2010/main" val="45229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B17778F-99A7-4755-AFCE-B839C4C205C0}" type="datetimeFigureOut">
              <a:rPr lang="en-GB" smtClean="0"/>
              <a:t>29/05/2024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D3F37-20B9-4D27-A6B9-275595289694}" type="slidenum">
              <a:rPr lang="en-GB" smtClean="0"/>
              <a:t>‹#›</a:t>
            </a:fld>
            <a:endParaRPr lang="en-GB"/>
          </a:p>
        </p:txBody>
      </p:sp>
    </p:spTree>
    <p:extLst>
      <p:ext uri="{BB962C8B-B14F-4D97-AF65-F5344CB8AC3E}">
        <p14:creationId xmlns:p14="http://schemas.microsoft.com/office/powerpoint/2010/main" val="2559242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17778F-99A7-4755-AFCE-B839C4C205C0}" type="datetimeFigureOut">
              <a:rPr lang="en-GB" smtClean="0"/>
              <a:t>29/05/2024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ED3F37-20B9-4D27-A6B9-275595289694}" type="slidenum">
              <a:rPr lang="en-GB" smtClean="0"/>
              <a:t>‹#›</a:t>
            </a:fld>
            <a:endParaRPr lang="en-GB"/>
          </a:p>
        </p:txBody>
      </p:sp>
    </p:spTree>
    <p:extLst>
      <p:ext uri="{BB962C8B-B14F-4D97-AF65-F5344CB8AC3E}">
        <p14:creationId xmlns:p14="http://schemas.microsoft.com/office/powerpoint/2010/main" val="1198897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B17778F-99A7-4755-AFCE-B839C4C205C0}" type="datetimeFigureOut">
              <a:rPr lang="en-GB" smtClean="0"/>
              <a:t>29/05/2024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ED3F37-20B9-4D27-A6B9-275595289694}" type="slidenum">
              <a:rPr lang="en-GB" smtClean="0"/>
              <a:t>‹#›</a:t>
            </a:fld>
            <a:endParaRPr lang="en-GB"/>
          </a:p>
        </p:txBody>
      </p:sp>
    </p:spTree>
    <p:extLst>
      <p:ext uri="{BB962C8B-B14F-4D97-AF65-F5344CB8AC3E}">
        <p14:creationId xmlns:p14="http://schemas.microsoft.com/office/powerpoint/2010/main" val="2824197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B17778F-99A7-4755-AFCE-B839C4C205C0}" type="datetimeFigureOut">
              <a:rPr lang="en-GB" smtClean="0"/>
              <a:t>29/05/2024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ED3F37-20B9-4D27-A6B9-275595289694}" type="slidenum">
              <a:rPr lang="en-GB" smtClean="0"/>
              <a:t>‹#›</a:t>
            </a:fld>
            <a:endParaRPr lang="en-GB"/>
          </a:p>
        </p:txBody>
      </p:sp>
    </p:spTree>
    <p:extLst>
      <p:ext uri="{BB962C8B-B14F-4D97-AF65-F5344CB8AC3E}">
        <p14:creationId xmlns:p14="http://schemas.microsoft.com/office/powerpoint/2010/main" val="1274401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B17778F-99A7-4755-AFCE-B839C4C205C0}" type="datetimeFigureOut">
              <a:rPr lang="en-GB" smtClean="0"/>
              <a:t>29/05/2024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ED3F37-20B9-4D27-A6B9-275595289694}" type="slidenum">
              <a:rPr lang="en-GB" smtClean="0"/>
              <a:t>‹#›</a:t>
            </a:fld>
            <a:endParaRPr lang="en-GB"/>
          </a:p>
        </p:txBody>
      </p:sp>
    </p:spTree>
    <p:extLst>
      <p:ext uri="{BB962C8B-B14F-4D97-AF65-F5344CB8AC3E}">
        <p14:creationId xmlns:p14="http://schemas.microsoft.com/office/powerpoint/2010/main" val="245274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17778F-99A7-4755-AFCE-B839C4C205C0}" type="datetimeFigureOut">
              <a:rPr lang="en-GB" smtClean="0"/>
              <a:t>29/05/2024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ED3F37-20B9-4D27-A6B9-275595289694}" type="slidenum">
              <a:rPr lang="en-GB" smtClean="0"/>
              <a:t>‹#›</a:t>
            </a:fld>
            <a:endParaRPr lang="en-GB"/>
          </a:p>
        </p:txBody>
      </p:sp>
    </p:spTree>
    <p:extLst>
      <p:ext uri="{BB962C8B-B14F-4D97-AF65-F5344CB8AC3E}">
        <p14:creationId xmlns:p14="http://schemas.microsoft.com/office/powerpoint/2010/main" val="2116195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17778F-99A7-4755-AFCE-B839C4C205C0}" type="datetimeFigureOut">
              <a:rPr lang="en-GB" smtClean="0"/>
              <a:t>29/05/2024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ED3F37-20B9-4D27-A6B9-275595289694}" type="slidenum">
              <a:rPr lang="en-GB" smtClean="0"/>
              <a:t>‹#›</a:t>
            </a:fld>
            <a:endParaRPr lang="en-GB"/>
          </a:p>
        </p:txBody>
      </p:sp>
    </p:spTree>
    <p:extLst>
      <p:ext uri="{BB962C8B-B14F-4D97-AF65-F5344CB8AC3E}">
        <p14:creationId xmlns:p14="http://schemas.microsoft.com/office/powerpoint/2010/main" val="3532445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17778F-99A7-4755-AFCE-B839C4C205C0}" type="datetimeFigureOut">
              <a:rPr lang="en-GB" smtClean="0"/>
              <a:t>29/05/2024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ED3F37-20B9-4D27-A6B9-275595289694}" type="slidenum">
              <a:rPr lang="en-GB" smtClean="0"/>
              <a:t>‹#›</a:t>
            </a:fld>
            <a:endParaRPr lang="en-GB"/>
          </a:p>
        </p:txBody>
      </p:sp>
    </p:spTree>
    <p:extLst>
      <p:ext uri="{BB962C8B-B14F-4D97-AF65-F5344CB8AC3E}">
        <p14:creationId xmlns:p14="http://schemas.microsoft.com/office/powerpoint/2010/main" val="1952729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7778F-99A7-4755-AFCE-B839C4C205C0}" type="datetimeFigureOut">
              <a:rPr lang="en-GB" smtClean="0"/>
              <a:t>29/05/2024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D3F37-20B9-4D27-A6B9-275595289694}" type="slidenum">
              <a:rPr lang="en-GB" smtClean="0"/>
              <a:t>‹#›</a:t>
            </a:fld>
            <a:endParaRPr lang="en-GB"/>
          </a:p>
        </p:txBody>
      </p:sp>
    </p:spTree>
    <p:extLst>
      <p:ext uri="{BB962C8B-B14F-4D97-AF65-F5344CB8AC3E}">
        <p14:creationId xmlns:p14="http://schemas.microsoft.com/office/powerpoint/2010/main" val="1103602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safeguardingpartnership.swindon.gov.uk/site/index.php"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afeguardingpartnership.swindon.gov.uk/downloads/file/384/swindon_safeguarding_partnership_multi-agency_safeguarding_arrangements_23-24"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www.legislation.gov.uk/ukpga/2014/23/contents/enacted" TargetMode="External"/><Relationship Id="rId4" Type="http://schemas.openxmlformats.org/officeDocument/2006/relationships/hyperlink" Target="https://www.gov.uk/government/publications/working-together-to-safeguard-children--2"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afeguardingpartnership.swindon.gov.uk/downloads/file/384/swindon_safeguarding_partnership_multi-agency_safeguarding_arrangements_23-24"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safeguardingpartnership.swindon.gov.uk/downloads/file/384/swindon_safeguarding_partnership_multi-agency_safeguarding_arrangements_23-24" TargetMode="External"/><Relationship Id="rId7" Type="http://schemas.openxmlformats.org/officeDocument/2006/relationships/hyperlink" Target="https://safeguardingpartnership.swindon.gov.uk/info/12/about/81/business_support_uni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safeguardingpartnership.swindon.gov.uk/info/12/about/66/strategic_plan" TargetMode="External"/><Relationship Id="rId5" Type="http://schemas.openxmlformats.org/officeDocument/2006/relationships/hyperlink" Target="https://safeguardingpartnership.swindon.gov.uk/info/12/about/80/information_sharing_agreement" TargetMode="External"/><Relationship Id="rId4" Type="http://schemas.openxmlformats.org/officeDocument/2006/relationships/hyperlink" Target="https://safeguardingpartnership.swindon.gov.uk/info/12/about/21/annual_report" TargetMode="External"/><Relationship Id="rId9" Type="http://schemas.openxmlformats.org/officeDocument/2006/relationships/image" Target="../media/image8.png"/></Relationships>
</file>

<file path=ppt/slides/_rels/slide14.xml.rels><?xml version="1.0" encoding="UTF-8" standalone="yes"?>
<Relationships xmlns="http://schemas.openxmlformats.org/package/2006/relationships"><Relationship Id="rId8" Type="http://schemas.openxmlformats.org/officeDocument/2006/relationships/hyperlink" Target="https://safeguardingpartnership.swindon.gov.uk/info/15/for_professionals" TargetMode="External"/><Relationship Id="rId13" Type="http://schemas.openxmlformats.org/officeDocument/2006/relationships/hyperlink" Target="https://safeguardingpartnership.swindon.gov.uk/info/14/policies_and_publications/67/children_and_young_people_policies_and_guidance" TargetMode="External"/><Relationship Id="rId3" Type="http://schemas.openxmlformats.org/officeDocument/2006/relationships/hyperlink" Target="https://safeguardingpartnership.swindon.gov.uk/info/14/policies_and_publications/70/7-minute_briefs_and_learning_resources_to_improve_practice" TargetMode="External"/><Relationship Id="rId7" Type="http://schemas.openxmlformats.org/officeDocument/2006/relationships/hyperlink" Target="https://safeguardingpartnership.swindon.gov.uk/events/event/10/safeguarding_theme_april_2024_-_all_age_exploitation" TargetMode="External"/><Relationship Id="rId12" Type="http://schemas.openxmlformats.org/officeDocument/2006/relationships/hyperlink" Target="https://safeguardingpartnership.swindon.gov.uk/info/14/policies_and_publications/108/domestic_homicide_review_dhr"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safeguardingpartnership.swindon.gov.uk/info/14/policies_and_publications/69/newsletters" TargetMode="External"/><Relationship Id="rId11" Type="http://schemas.openxmlformats.org/officeDocument/2006/relationships/hyperlink" Target="https://safeguardingpartnership.swindon.gov.uk/info/18/for_professionals/64/safeguarding_adult_reviews_sars" TargetMode="External"/><Relationship Id="rId5" Type="http://schemas.openxmlformats.org/officeDocument/2006/relationships/hyperlink" Target="https://safeguardingpartnership.swindon.gov.uk/info/8/training/92/video_archive" TargetMode="External"/><Relationship Id="rId15" Type="http://schemas.openxmlformats.org/officeDocument/2006/relationships/image" Target="../media/image6.png"/><Relationship Id="rId10" Type="http://schemas.openxmlformats.org/officeDocument/2006/relationships/hyperlink" Target="https://safeguardingpartnership.swindon.gov.uk/info/15/for_professionals/49/local_child_safeguarding_practice_reviews_and_case_learning_leaflets" TargetMode="External"/><Relationship Id="rId4" Type="http://schemas.openxmlformats.org/officeDocument/2006/relationships/hyperlink" Target="https://safeguardingpartnership.swindon.gov.uk/info/8/training" TargetMode="External"/><Relationship Id="rId9" Type="http://schemas.openxmlformats.org/officeDocument/2006/relationships/hyperlink" Target="https://safeguardingpartnership.swindon.gov.uk/info/18/for_professionals" TargetMode="External"/><Relationship Id="rId14" Type="http://schemas.openxmlformats.org/officeDocument/2006/relationships/hyperlink" Target="https://safeguardingpartnership.swindon.gov.uk/info/14/policies_and_publications/78/adults_policies_and_guidanc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safeguardingpartnership.swindon.gov.uk/downloads/file/384/swindon_safeguarding_partnership_multi-agency_safeguarding_arrangements_23-2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safeguardingpartnership.swindon.gov.uk/downloads/file/1023/ssp_strategic_plan_2021-24" TargetMode="Externa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mailto:safeguardingpartnership@swindon.gov.uk" TargetMode="Externa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85451" y="1436120"/>
            <a:ext cx="9609993" cy="1875295"/>
          </a:xfrm>
        </p:spPr>
        <p:txBody>
          <a:bodyPr>
            <a:noAutofit/>
          </a:bodyPr>
          <a:lstStyle/>
          <a:p>
            <a:pPr>
              <a:lnSpc>
                <a:spcPct val="100000"/>
              </a:lnSpc>
              <a:spcBef>
                <a:spcPts val="300"/>
              </a:spcBef>
              <a:spcAft>
                <a:spcPts val="300"/>
              </a:spcAft>
            </a:pPr>
            <a:r>
              <a:rPr lang="en-GB" sz="4800" b="1" dirty="0">
                <a:solidFill>
                  <a:schemeClr val="accent1"/>
                </a:solidFill>
                <a:latin typeface="Arial" panose="020B0604020202020204" pitchFamily="34" charset="0"/>
                <a:cs typeface="Arial" panose="020B0604020202020204" pitchFamily="34" charset="0"/>
              </a:rPr>
              <a:t>Introduction to </a:t>
            </a:r>
            <a:br>
              <a:rPr lang="en-GB" sz="4800" b="1" dirty="0">
                <a:solidFill>
                  <a:schemeClr val="accent1"/>
                </a:solidFill>
                <a:latin typeface="Arial" panose="020B0604020202020204" pitchFamily="34" charset="0"/>
                <a:cs typeface="Arial" panose="020B0604020202020204" pitchFamily="34" charset="0"/>
              </a:rPr>
            </a:br>
            <a:r>
              <a:rPr lang="en-GB" sz="4800" b="1" dirty="0">
                <a:solidFill>
                  <a:schemeClr val="accent1"/>
                </a:solidFill>
                <a:latin typeface="Arial" panose="020B0604020202020204" pitchFamily="34" charset="0"/>
                <a:cs typeface="Arial" panose="020B0604020202020204" pitchFamily="34" charset="0"/>
              </a:rPr>
              <a:t>Swindon Safeguarding </a:t>
            </a:r>
            <a:br>
              <a:rPr lang="en-GB" sz="4800" b="1" dirty="0">
                <a:solidFill>
                  <a:schemeClr val="accent1"/>
                </a:solidFill>
                <a:latin typeface="Arial" panose="020B0604020202020204" pitchFamily="34" charset="0"/>
                <a:cs typeface="Arial" panose="020B0604020202020204" pitchFamily="34" charset="0"/>
              </a:rPr>
            </a:br>
            <a:r>
              <a:rPr lang="en-GB" sz="4800" b="1" dirty="0">
                <a:solidFill>
                  <a:schemeClr val="accent1"/>
                </a:solidFill>
                <a:latin typeface="Arial" panose="020B0604020202020204" pitchFamily="34" charset="0"/>
                <a:cs typeface="Arial" panose="020B0604020202020204" pitchFamily="34" charset="0"/>
              </a:rPr>
              <a:t>Partnership</a:t>
            </a:r>
          </a:p>
        </p:txBody>
      </p:sp>
      <p:pic>
        <p:nvPicPr>
          <p:cNvPr id="4" name="Picture 3" descr="Swindon Safeguarding Partnership logo"/>
          <p:cNvPicPr/>
          <p:nvPr/>
        </p:nvPicPr>
        <p:blipFill>
          <a:blip r:embed="rId3" cstate="print">
            <a:extLst>
              <a:ext uri="{28A0092B-C50C-407E-A947-70E740481C1C}">
                <a14:useLocalDpi xmlns:a14="http://schemas.microsoft.com/office/drawing/2010/main" val="0"/>
              </a:ext>
            </a:extLst>
          </a:blip>
          <a:stretch>
            <a:fillRect/>
          </a:stretch>
        </p:blipFill>
        <p:spPr>
          <a:xfrm>
            <a:off x="4549718" y="3572110"/>
            <a:ext cx="2881457" cy="1402080"/>
          </a:xfrm>
          <a:prstGeom prst="rect">
            <a:avLst/>
          </a:prstGeom>
        </p:spPr>
      </p:pic>
      <p:pic>
        <p:nvPicPr>
          <p:cNvPr id="5" name="Picture 4">
            <a:extLs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58815" y="5039139"/>
            <a:ext cx="1656106" cy="1656106"/>
          </a:xfrm>
          <a:prstGeom prst="rect">
            <a:avLst/>
          </a:prstGeom>
        </p:spPr>
      </p:pic>
      <p:sp>
        <p:nvSpPr>
          <p:cNvPr id="6" name="TextBox 5"/>
          <p:cNvSpPr txBox="1"/>
          <p:nvPr/>
        </p:nvSpPr>
        <p:spPr>
          <a:xfrm>
            <a:off x="1272208" y="5337312"/>
            <a:ext cx="8080514" cy="1092607"/>
          </a:xfrm>
          <a:prstGeom prst="rect">
            <a:avLst/>
          </a:prstGeom>
          <a:noFill/>
        </p:spPr>
        <p:txBody>
          <a:bodyPr wrap="square" rtlCol="0">
            <a:spAutoFit/>
          </a:bodyPr>
          <a:lstStyle/>
          <a:p>
            <a:pPr>
              <a:spcBef>
                <a:spcPts val="300"/>
              </a:spcBef>
              <a:spcAft>
                <a:spcPts val="300"/>
              </a:spcAft>
            </a:pPr>
            <a:r>
              <a:rPr lang="en-GB" sz="2000" dirty="0">
                <a:latin typeface="Arial" panose="020B0604020202020204" pitchFamily="34" charset="0"/>
                <a:cs typeface="Arial" panose="020B0604020202020204" pitchFamily="34" charset="0"/>
              </a:rPr>
              <a:t>To find out more visit our website: </a:t>
            </a:r>
            <a:r>
              <a:rPr lang="en-GB" sz="2000" dirty="0">
                <a:latin typeface="Arial" panose="020B0604020202020204" pitchFamily="34" charset="0"/>
                <a:cs typeface="Arial" panose="020B0604020202020204" pitchFamily="34" charset="0"/>
                <a:hlinkClick r:id="rId5"/>
              </a:rPr>
              <a:t>Swindon Safeguarding Partnership</a:t>
            </a:r>
            <a:r>
              <a:rPr lang="en-GB" sz="2000" dirty="0">
                <a:latin typeface="Arial" panose="020B0604020202020204" pitchFamily="34" charset="0"/>
                <a:cs typeface="Arial" panose="020B0604020202020204" pitchFamily="34" charset="0"/>
              </a:rPr>
              <a:t> or use the QR code. </a:t>
            </a:r>
          </a:p>
          <a:p>
            <a:pPr>
              <a:spcBef>
                <a:spcPts val="300"/>
              </a:spcBef>
              <a:spcAft>
                <a:spcPts val="300"/>
              </a:spcAft>
            </a:pPr>
            <a:r>
              <a:rPr lang="en-GB" sz="2000" dirty="0">
                <a:latin typeface="Arial" panose="020B0604020202020204" pitchFamily="34" charset="0"/>
                <a:cs typeface="Arial" panose="020B0604020202020204" pitchFamily="34" charset="0"/>
              </a:rPr>
              <a:t>You can also follow us on          </a:t>
            </a:r>
            <a:r>
              <a:rPr lang="en-GB" dirty="0">
                <a:latin typeface="Arial" panose="020B0604020202020204" pitchFamily="34" charset="0"/>
                <a:cs typeface="Arial" panose="020B0604020202020204" pitchFamily="34" charset="0"/>
              </a:rPr>
              <a:t>@SwindonSafegua1</a:t>
            </a:r>
            <a:endParaRPr lang="en-GB" sz="2000" dirty="0">
              <a:latin typeface="Arial" panose="020B0604020202020204" pitchFamily="34" charset="0"/>
              <a:cs typeface="Arial" panose="020B0604020202020204" pitchFamily="34" charset="0"/>
            </a:endParaRPr>
          </a:p>
        </p:txBody>
      </p:sp>
      <p:pic>
        <p:nvPicPr>
          <p:cNvPr id="8" name="Picture 7" descr="cid:image006.png@01DA2C37.8D4FC690"/>
          <p:cNvPicPr/>
          <p:nvPr/>
        </p:nvPicPr>
        <p:blipFill>
          <a:blip r:embed="rId6">
            <a:extLst>
              <a:ext uri="{28A0092B-C50C-407E-A947-70E740481C1C}">
                <a14:useLocalDpi xmlns:a14="http://schemas.microsoft.com/office/drawing/2010/main" val="0"/>
              </a:ext>
            </a:extLst>
          </a:blip>
          <a:srcRect/>
          <a:stretch>
            <a:fillRect/>
          </a:stretch>
        </p:blipFill>
        <p:spPr bwMode="auto">
          <a:xfrm>
            <a:off x="4383157" y="6063556"/>
            <a:ext cx="430284" cy="317366"/>
          </a:xfrm>
          <a:prstGeom prst="rect">
            <a:avLst/>
          </a:prstGeom>
          <a:noFill/>
          <a:ln>
            <a:noFill/>
          </a:ln>
        </p:spPr>
      </p:pic>
    </p:spTree>
    <p:extLst>
      <p:ext uri="{BB962C8B-B14F-4D97-AF65-F5344CB8AC3E}">
        <p14:creationId xmlns:p14="http://schemas.microsoft.com/office/powerpoint/2010/main" val="62316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62519" y="708817"/>
            <a:ext cx="9791699" cy="1325563"/>
          </a:xfrm>
        </p:spPr>
        <p:txBody>
          <a:bodyPr>
            <a:normAutofit fontScale="90000"/>
          </a:bodyPr>
          <a:lstStyle/>
          <a:p>
            <a:pPr>
              <a:lnSpc>
                <a:spcPct val="100000"/>
              </a:lnSpc>
            </a:pPr>
            <a:r>
              <a:rPr lang="en-GB" b="1" dirty="0">
                <a:solidFill>
                  <a:schemeClr val="accent1"/>
                </a:solidFill>
                <a:latin typeface="Arial" panose="020B0604020202020204" pitchFamily="34" charset="0"/>
                <a:cs typeface="Arial" panose="020B0604020202020204" pitchFamily="34" charset="0"/>
              </a:rPr>
              <a:t>Expectations of agency representatives</a:t>
            </a:r>
            <a:endParaRPr lang="en-GB" b="1" dirty="0">
              <a:solidFill>
                <a:schemeClr val="accent1"/>
              </a:solidFill>
            </a:endParaRPr>
          </a:p>
        </p:txBody>
      </p:sp>
      <p:sp>
        <p:nvSpPr>
          <p:cNvPr id="3" name="Content Placeholder 2"/>
          <p:cNvSpPr>
            <a:spLocks noGrp="1"/>
          </p:cNvSpPr>
          <p:nvPr>
            <p:ph idx="1"/>
          </p:nvPr>
        </p:nvSpPr>
        <p:spPr>
          <a:xfrm>
            <a:off x="496211" y="2117967"/>
            <a:ext cx="10515600" cy="4436653"/>
          </a:xfrm>
        </p:spPr>
        <p:txBody>
          <a:bodyPr>
            <a:noAutofit/>
          </a:bodyPr>
          <a:lstStyle/>
          <a:p>
            <a:pPr>
              <a:lnSpc>
                <a:spcPct val="120000"/>
              </a:lnSpc>
              <a:spcBef>
                <a:spcPts val="300"/>
              </a:spcBef>
              <a:spcAft>
                <a:spcPts val="300"/>
              </a:spcAft>
              <a:buFont typeface="Wingdings" panose="05000000000000000000" pitchFamily="2" charset="2"/>
              <a:buChar char="ü"/>
            </a:pPr>
            <a:r>
              <a:rPr lang="en-GB" sz="2200" dirty="0">
                <a:latin typeface="Arial" panose="020B0604020202020204" pitchFamily="34" charset="0"/>
                <a:cs typeface="Arial" panose="020B0604020202020204" pitchFamily="34" charset="0"/>
              </a:rPr>
              <a:t>All agency representatives play a role in supporting the partnership to implement clear policy and procedural arrangements to enable a multi-agency approach to safeguarding. </a:t>
            </a:r>
          </a:p>
          <a:p>
            <a:pPr>
              <a:lnSpc>
                <a:spcPct val="120000"/>
              </a:lnSpc>
              <a:spcBef>
                <a:spcPts val="300"/>
              </a:spcBef>
              <a:spcAft>
                <a:spcPts val="300"/>
              </a:spcAft>
              <a:buFont typeface="Wingdings" panose="05000000000000000000" pitchFamily="2" charset="2"/>
              <a:buChar char="ü"/>
            </a:pPr>
            <a:r>
              <a:rPr lang="en-GB" sz="2200" dirty="0">
                <a:latin typeface="Arial" panose="020B0604020202020204" pitchFamily="34" charset="0"/>
                <a:cs typeface="Arial" panose="020B0604020202020204" pitchFamily="34" charset="0"/>
              </a:rPr>
              <a:t>To support effective collaboration: it is vital that every individual working as a representative in the partnership is aware of their role and the role of other professionals within the structure and the arrangements that set out the Partnerships approach to fulfilling the legal duties as set out in legislation. </a:t>
            </a:r>
          </a:p>
          <a:p>
            <a:pPr>
              <a:lnSpc>
                <a:spcPct val="120000"/>
              </a:lnSpc>
              <a:spcBef>
                <a:spcPts val="300"/>
              </a:spcBef>
              <a:spcAft>
                <a:spcPts val="300"/>
              </a:spcAft>
              <a:buFont typeface="Wingdings" panose="05000000000000000000" pitchFamily="2" charset="2"/>
              <a:buChar char="ü"/>
            </a:pPr>
            <a:r>
              <a:rPr lang="en-GB" sz="2200" dirty="0">
                <a:latin typeface="Arial" panose="020B0604020202020204" pitchFamily="34" charset="0"/>
                <a:cs typeface="Arial" panose="020B0604020202020204" pitchFamily="34" charset="0"/>
              </a:rPr>
              <a:t>Representatives are expected to hold partners or relevant agencies to account where they may not meet the expected safeguarding arrangements. </a:t>
            </a:r>
            <a:endParaRPr lang="en-GB" sz="2200" dirty="0"/>
          </a:p>
        </p:txBody>
      </p:sp>
      <p:pic>
        <p:nvPicPr>
          <p:cNvPr id="4" name="Picture 3" descr="Swindon Safeguarding Partnership logo"/>
          <p:cNvPicPr>
            <a:picLocks noChangeAspect="1"/>
          </p:cNvPicPr>
          <p:nvPr/>
        </p:nvPicPr>
        <p:blipFill>
          <a:blip r:embed="rId3"/>
          <a:stretch>
            <a:fillRect/>
          </a:stretch>
        </p:blipFill>
        <p:spPr>
          <a:xfrm>
            <a:off x="212023" y="244041"/>
            <a:ext cx="1950496" cy="1127558"/>
          </a:xfrm>
          <a:prstGeom prst="rect">
            <a:avLst/>
          </a:prstGeom>
        </p:spPr>
      </p:pic>
    </p:spTree>
    <p:extLst>
      <p:ext uri="{BB962C8B-B14F-4D97-AF65-F5344CB8AC3E}">
        <p14:creationId xmlns:p14="http://schemas.microsoft.com/office/powerpoint/2010/main" val="958093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10857" y="0"/>
            <a:ext cx="9888937" cy="1325563"/>
          </a:xfrm>
        </p:spPr>
        <p:txBody>
          <a:bodyPr>
            <a:normAutofit/>
          </a:bodyPr>
          <a:lstStyle/>
          <a:p>
            <a:pPr>
              <a:lnSpc>
                <a:spcPct val="100000"/>
              </a:lnSpc>
            </a:pPr>
            <a:r>
              <a:rPr lang="en-GB" sz="2800" b="1" dirty="0">
                <a:solidFill>
                  <a:schemeClr val="accent1"/>
                </a:solidFill>
                <a:latin typeface="Arial" panose="020B0604020202020204" pitchFamily="34" charset="0"/>
                <a:cs typeface="Arial" panose="020B0604020202020204" pitchFamily="34" charset="0"/>
              </a:rPr>
              <a:t>Primary Role and Function for all Partnership  representatives </a:t>
            </a:r>
            <a:endParaRPr lang="en-GB" sz="2800" b="1" dirty="0">
              <a:solidFill>
                <a:schemeClr val="accent1"/>
              </a:solidFill>
            </a:endParaRPr>
          </a:p>
        </p:txBody>
      </p:sp>
      <p:sp>
        <p:nvSpPr>
          <p:cNvPr id="3" name="Content Placeholder 2"/>
          <p:cNvSpPr>
            <a:spLocks noGrp="1"/>
          </p:cNvSpPr>
          <p:nvPr>
            <p:ph idx="1"/>
          </p:nvPr>
        </p:nvSpPr>
        <p:spPr>
          <a:xfrm>
            <a:off x="838199" y="1268362"/>
            <a:ext cx="10852355" cy="5407742"/>
          </a:xfrm>
        </p:spPr>
        <p:txBody>
          <a:bodyPr>
            <a:normAutofit fontScale="25000" lnSpcReduction="20000"/>
          </a:bodyPr>
          <a:lstStyle/>
          <a:p>
            <a:pPr lvl="0" eaLnBrk="0" hangingPunct="0">
              <a:lnSpc>
                <a:spcPct val="120000"/>
              </a:lnSpc>
              <a:spcBef>
                <a:spcPts val="200"/>
              </a:spcBef>
              <a:spcAft>
                <a:spcPts val="200"/>
              </a:spcAft>
              <a:buFont typeface="Wingdings" panose="05000000000000000000" pitchFamily="2" charset="2"/>
              <a:buChar char="ü"/>
            </a:pPr>
            <a:r>
              <a:rPr lang="en-GB" sz="6400" dirty="0">
                <a:latin typeface="Arial" panose="020B0604020202020204" pitchFamily="34" charset="0"/>
                <a:cs typeface="Arial" panose="020B0604020202020204" pitchFamily="34" charset="0"/>
              </a:rPr>
              <a:t>Ensure that you are aware of and have read the </a:t>
            </a:r>
            <a:r>
              <a:rPr lang="en-GB" sz="6400" dirty="0">
                <a:latin typeface="Arial" panose="020B0604020202020204" pitchFamily="34" charset="0"/>
                <a:cs typeface="Arial" panose="020B0604020202020204" pitchFamily="34" charset="0"/>
                <a:hlinkClick r:id="rId3"/>
              </a:rPr>
              <a:t>Partnership Multi-Agency Safeguarding Arrangements</a:t>
            </a:r>
            <a:r>
              <a:rPr lang="en-GB" sz="6400" dirty="0">
                <a:latin typeface="Arial" panose="020B0604020202020204" pitchFamily="34" charset="0"/>
                <a:cs typeface="Arial" panose="020B0604020202020204" pitchFamily="34" charset="0"/>
              </a:rPr>
              <a:t> and key legislation </a:t>
            </a:r>
            <a:r>
              <a:rPr lang="en-GB" sz="6400" dirty="0">
                <a:latin typeface="Arial" panose="020B0604020202020204" pitchFamily="34" charset="0"/>
                <a:cs typeface="Arial" panose="020B0604020202020204" pitchFamily="34" charset="0"/>
                <a:hlinkClick r:id="rId4"/>
              </a:rPr>
              <a:t>Working Together to Safeguard Children (2023) </a:t>
            </a:r>
            <a:r>
              <a:rPr lang="en-GB" sz="6400" dirty="0">
                <a:latin typeface="Arial" panose="020B0604020202020204" pitchFamily="34" charset="0"/>
                <a:cs typeface="Arial" panose="020B0604020202020204" pitchFamily="34" charset="0"/>
              </a:rPr>
              <a:t>and </a:t>
            </a:r>
            <a:r>
              <a:rPr lang="en-GB" sz="6400" dirty="0">
                <a:latin typeface="Arial" panose="020B0604020202020204" pitchFamily="34" charset="0"/>
                <a:cs typeface="Arial" panose="020B0604020202020204" pitchFamily="34" charset="0"/>
                <a:hlinkClick r:id="rId5"/>
              </a:rPr>
              <a:t>Care Act (2014).</a:t>
            </a:r>
            <a:endParaRPr lang="en-GB" sz="6400" dirty="0">
              <a:latin typeface="Arial" panose="020B0604020202020204" pitchFamily="34" charset="0"/>
              <a:cs typeface="Arial" panose="020B0604020202020204" pitchFamily="34" charset="0"/>
            </a:endParaRPr>
          </a:p>
          <a:p>
            <a:pPr lvl="0" eaLnBrk="0" hangingPunct="0">
              <a:lnSpc>
                <a:spcPct val="120000"/>
              </a:lnSpc>
              <a:spcBef>
                <a:spcPts val="200"/>
              </a:spcBef>
              <a:spcAft>
                <a:spcPts val="200"/>
              </a:spcAft>
              <a:buFont typeface="Wingdings" panose="05000000000000000000" pitchFamily="2" charset="2"/>
              <a:buChar char="ü"/>
            </a:pPr>
            <a:r>
              <a:rPr lang="en-GB" sz="6400" dirty="0">
                <a:latin typeface="Arial" panose="020B0604020202020204" pitchFamily="34" charset="0"/>
                <a:cs typeface="Arial" panose="020B0604020202020204" pitchFamily="34" charset="0"/>
              </a:rPr>
              <a:t>Be clear on, and carry out, your strategic safeguarding role as your agencies representative. </a:t>
            </a:r>
          </a:p>
          <a:p>
            <a:pPr lvl="0" eaLnBrk="0" hangingPunct="0">
              <a:lnSpc>
                <a:spcPct val="120000"/>
              </a:lnSpc>
              <a:spcBef>
                <a:spcPts val="200"/>
              </a:spcBef>
              <a:spcAft>
                <a:spcPts val="200"/>
              </a:spcAft>
              <a:buFont typeface="Wingdings" panose="05000000000000000000" pitchFamily="2" charset="2"/>
              <a:buChar char="ü"/>
            </a:pPr>
            <a:r>
              <a:rPr lang="en-GB" sz="6400" dirty="0">
                <a:latin typeface="Arial" panose="020B0604020202020204" pitchFamily="34" charset="0"/>
                <a:cs typeface="Arial" panose="020B0604020202020204" pitchFamily="34" charset="0"/>
              </a:rPr>
              <a:t>Allocate sufficient time to the work of the Partnership, attending meetings as a priority or having a named, briefed deputy to attend.</a:t>
            </a:r>
          </a:p>
          <a:p>
            <a:pPr lvl="0" eaLnBrk="0" hangingPunct="0">
              <a:lnSpc>
                <a:spcPct val="120000"/>
              </a:lnSpc>
              <a:spcBef>
                <a:spcPts val="200"/>
              </a:spcBef>
              <a:spcAft>
                <a:spcPts val="200"/>
              </a:spcAft>
              <a:buFont typeface="Wingdings" panose="05000000000000000000" pitchFamily="2" charset="2"/>
              <a:buChar char="ü"/>
            </a:pPr>
            <a:r>
              <a:rPr lang="en-GB" sz="6400" dirty="0">
                <a:latin typeface="Arial" panose="020B0604020202020204" pitchFamily="34" charset="0"/>
                <a:cs typeface="Arial" panose="020B0604020202020204" pitchFamily="34" charset="0"/>
              </a:rPr>
              <a:t>Speak with authority for the agency or organisation you represent and be able to request your organisation deploys resources to support the safeguarding of children and adults with care and support needs work </a:t>
            </a:r>
          </a:p>
          <a:p>
            <a:pPr lvl="0" eaLnBrk="0" hangingPunct="0">
              <a:lnSpc>
                <a:spcPct val="120000"/>
              </a:lnSpc>
              <a:spcBef>
                <a:spcPts val="200"/>
              </a:spcBef>
              <a:spcAft>
                <a:spcPts val="200"/>
              </a:spcAft>
              <a:buFont typeface="Wingdings" panose="05000000000000000000" pitchFamily="2" charset="2"/>
              <a:buChar char="ü"/>
            </a:pPr>
            <a:r>
              <a:rPr lang="en-GB" sz="6400" dirty="0">
                <a:latin typeface="Arial" panose="020B0604020202020204" pitchFamily="34" charset="0"/>
                <a:cs typeface="Arial" panose="020B0604020202020204" pitchFamily="34" charset="0"/>
              </a:rPr>
              <a:t>Ensure that staff and volunteers within your organisation are kept fully informed of the Partnerships work.</a:t>
            </a:r>
          </a:p>
          <a:p>
            <a:pPr lvl="0" eaLnBrk="0" hangingPunct="0">
              <a:lnSpc>
                <a:spcPct val="120000"/>
              </a:lnSpc>
              <a:spcBef>
                <a:spcPts val="200"/>
              </a:spcBef>
              <a:spcAft>
                <a:spcPts val="200"/>
              </a:spcAft>
              <a:buFont typeface="Wingdings" panose="05000000000000000000" pitchFamily="2" charset="2"/>
              <a:buChar char="ü"/>
            </a:pPr>
            <a:r>
              <a:rPr lang="en-GB" sz="6400" dirty="0">
                <a:latin typeface="Arial" panose="020B0604020202020204" pitchFamily="34" charset="0"/>
                <a:cs typeface="Arial" panose="020B0604020202020204" pitchFamily="34" charset="0"/>
              </a:rPr>
              <a:t>Take decisions on behalf of your agency or organisation and commit them on policy, resourcing, and practice matters.</a:t>
            </a:r>
          </a:p>
          <a:p>
            <a:pPr lvl="0" eaLnBrk="0" hangingPunct="0">
              <a:lnSpc>
                <a:spcPct val="120000"/>
              </a:lnSpc>
              <a:spcBef>
                <a:spcPts val="200"/>
              </a:spcBef>
              <a:spcAft>
                <a:spcPts val="200"/>
              </a:spcAft>
              <a:buFont typeface="Wingdings" panose="05000000000000000000" pitchFamily="2" charset="2"/>
              <a:buChar char="ü"/>
            </a:pPr>
            <a:r>
              <a:rPr lang="en-GB" sz="6400" dirty="0">
                <a:latin typeface="Arial" panose="020B0604020202020204" pitchFamily="34" charset="0"/>
                <a:cs typeface="Arial" panose="020B0604020202020204" pitchFamily="34" charset="0"/>
              </a:rPr>
              <a:t>Refer back to your organisation to account on all matters relating to safeguarding children and adults with care and support needs and to recommend ways to implement necessary changes within their organisation.</a:t>
            </a:r>
          </a:p>
          <a:p>
            <a:pPr lvl="0" eaLnBrk="0" hangingPunct="0">
              <a:lnSpc>
                <a:spcPct val="120000"/>
              </a:lnSpc>
              <a:spcBef>
                <a:spcPts val="200"/>
              </a:spcBef>
              <a:spcAft>
                <a:spcPts val="200"/>
              </a:spcAft>
              <a:buFont typeface="Wingdings" panose="05000000000000000000" pitchFamily="2" charset="2"/>
              <a:buChar char="ü"/>
            </a:pPr>
            <a:r>
              <a:rPr lang="en-GB" sz="6400" dirty="0">
                <a:latin typeface="Arial" panose="020B0604020202020204" pitchFamily="34" charset="0"/>
                <a:cs typeface="Arial" panose="020B0604020202020204" pitchFamily="34" charset="0"/>
              </a:rPr>
              <a:t>Hold your own agency or organisation to account on how effectively they participate and implement the local published arrangements.</a:t>
            </a:r>
          </a:p>
          <a:p>
            <a:pPr lvl="0" eaLnBrk="0" hangingPunct="0">
              <a:lnSpc>
                <a:spcPct val="120000"/>
              </a:lnSpc>
              <a:spcBef>
                <a:spcPts val="200"/>
              </a:spcBef>
              <a:spcAft>
                <a:spcPts val="200"/>
              </a:spcAft>
              <a:buFont typeface="Wingdings" panose="05000000000000000000" pitchFamily="2" charset="2"/>
              <a:buChar char="ü"/>
            </a:pPr>
            <a:r>
              <a:rPr lang="en-GB" sz="6400" dirty="0">
                <a:latin typeface="Arial" panose="020B0604020202020204" pitchFamily="34" charset="0"/>
                <a:cs typeface="Arial" panose="020B0604020202020204" pitchFamily="34" charset="0"/>
              </a:rPr>
              <a:t>Take a lead on ensuring that learning is cascaded through your agency and organisation and hold your agency to account on measuring impact of that learning on practice. </a:t>
            </a:r>
          </a:p>
          <a:p>
            <a:pPr lvl="0">
              <a:lnSpc>
                <a:spcPct val="120000"/>
              </a:lnSpc>
              <a:spcBef>
                <a:spcPts val="200"/>
              </a:spcBef>
              <a:spcAft>
                <a:spcPts val="200"/>
              </a:spcAft>
              <a:buFont typeface="Wingdings" panose="05000000000000000000" pitchFamily="2" charset="2"/>
              <a:buChar char="ü"/>
            </a:pPr>
            <a:r>
              <a:rPr lang="en-GB" sz="6400" dirty="0">
                <a:latin typeface="Arial" panose="020B0604020202020204" pitchFamily="34" charset="0"/>
                <a:cs typeface="Arial" panose="020B0604020202020204" pitchFamily="34" charset="0"/>
              </a:rPr>
              <a:t>Partnership agency representatives have a duty of candour (open and honest transparency) by proactively bringing to the attention matters of high risk at the earliest opportunity.</a:t>
            </a:r>
          </a:p>
          <a:p>
            <a:pPr marL="0" indent="0">
              <a:lnSpc>
                <a:spcPct val="120000"/>
              </a:lnSpc>
              <a:spcBef>
                <a:spcPts val="300"/>
              </a:spcBef>
              <a:spcAft>
                <a:spcPts val="300"/>
              </a:spcAft>
              <a:buNone/>
            </a:pPr>
            <a:endParaRPr lang="en-GB" dirty="0"/>
          </a:p>
        </p:txBody>
      </p:sp>
      <p:pic>
        <p:nvPicPr>
          <p:cNvPr id="5" name="Picture 4" descr="Swindon Safeguarding Partnership logo"/>
          <p:cNvPicPr>
            <a:picLocks noChangeAspect="1"/>
          </p:cNvPicPr>
          <p:nvPr/>
        </p:nvPicPr>
        <p:blipFill>
          <a:blip r:embed="rId6"/>
          <a:stretch>
            <a:fillRect/>
          </a:stretch>
        </p:blipFill>
        <p:spPr>
          <a:xfrm>
            <a:off x="182280" y="206767"/>
            <a:ext cx="1491597" cy="862274"/>
          </a:xfrm>
          <a:prstGeom prst="rect">
            <a:avLst/>
          </a:prstGeom>
        </p:spPr>
      </p:pic>
    </p:spTree>
    <p:extLst>
      <p:ext uri="{BB962C8B-B14F-4D97-AF65-F5344CB8AC3E}">
        <p14:creationId xmlns:p14="http://schemas.microsoft.com/office/powerpoint/2010/main" val="4046404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832690" cy="1325563"/>
          </a:xfrm>
        </p:spPr>
        <p:txBody>
          <a:bodyPr>
            <a:normAutofit/>
          </a:bodyPr>
          <a:lstStyle/>
          <a:p>
            <a:pPr>
              <a:lnSpc>
                <a:spcPct val="100000"/>
              </a:lnSpc>
            </a:pPr>
            <a:r>
              <a:rPr lang="en-GB" sz="3600" b="1" dirty="0">
                <a:solidFill>
                  <a:schemeClr val="accent1"/>
                </a:solidFill>
                <a:latin typeface="Arial" panose="020B0604020202020204" pitchFamily="34" charset="0"/>
                <a:cs typeface="Arial" panose="020B0604020202020204" pitchFamily="34" charset="0"/>
              </a:rPr>
              <a:t>Dispute Resolution</a:t>
            </a:r>
            <a:endParaRPr lang="en-GB" sz="3600" b="1" dirty="0">
              <a:solidFill>
                <a:schemeClr val="accent1"/>
              </a:solidFill>
            </a:endParaRPr>
          </a:p>
        </p:txBody>
      </p:sp>
      <p:sp>
        <p:nvSpPr>
          <p:cNvPr id="3" name="Content Placeholder 2"/>
          <p:cNvSpPr>
            <a:spLocks noGrp="1"/>
          </p:cNvSpPr>
          <p:nvPr>
            <p:ph idx="1"/>
          </p:nvPr>
        </p:nvSpPr>
        <p:spPr>
          <a:xfrm>
            <a:off x="838199" y="1268362"/>
            <a:ext cx="10852355" cy="5407742"/>
          </a:xfrm>
        </p:spPr>
        <p:txBody>
          <a:bodyPr>
            <a:normAutofit fontScale="92500"/>
          </a:bodyPr>
          <a:lstStyle/>
          <a:p>
            <a:pPr lvl="0">
              <a:lnSpc>
                <a:spcPct val="100000"/>
              </a:lnSpc>
              <a:spcBef>
                <a:spcPts val="300"/>
              </a:spcBef>
              <a:spcAft>
                <a:spcPts val="300"/>
              </a:spcAft>
            </a:pPr>
            <a:r>
              <a:rPr lang="en-GB" dirty="0">
                <a:latin typeface="Arial" panose="020B0604020202020204" pitchFamily="34" charset="0"/>
                <a:cs typeface="Arial" panose="020B0604020202020204" pitchFamily="34" charset="0"/>
              </a:rPr>
              <a:t>Swindon Safeguarding Partnership will expect and support organisations and agencies to hold one another to account and to challenge appropriately when concerns or disputes relating to the effectiveness of the multi-agency safeguarding arrangements arise. </a:t>
            </a:r>
          </a:p>
          <a:p>
            <a:pPr lvl="0">
              <a:lnSpc>
                <a:spcPct val="100000"/>
              </a:lnSpc>
              <a:spcBef>
                <a:spcPts val="300"/>
              </a:spcBef>
              <a:spcAft>
                <a:spcPts val="300"/>
              </a:spcAft>
            </a:pPr>
            <a:r>
              <a:rPr lang="en-GB" dirty="0">
                <a:latin typeface="Arial" panose="020B0604020202020204" pitchFamily="34" charset="0"/>
                <a:cs typeface="Arial" panose="020B0604020202020204" pitchFamily="34" charset="0"/>
              </a:rPr>
              <a:t>The Partnership will maintain a risk register to document organisational and strategic issues that might impact on the Partnership’s ability to meet its statutory obligations. </a:t>
            </a:r>
          </a:p>
          <a:p>
            <a:pPr lvl="0">
              <a:lnSpc>
                <a:spcPct val="100000"/>
              </a:lnSpc>
              <a:spcBef>
                <a:spcPts val="300"/>
              </a:spcBef>
              <a:spcAft>
                <a:spcPts val="300"/>
              </a:spcAft>
            </a:pPr>
            <a:r>
              <a:rPr lang="en-GB" dirty="0">
                <a:latin typeface="Arial" panose="020B0604020202020204" pitchFamily="34" charset="0"/>
                <a:cs typeface="Arial" panose="020B0604020202020204" pitchFamily="34" charset="0"/>
              </a:rPr>
              <a:t>The Risk Register will be reviewed by the Partnership’s Executive and a summary of the risks and mitigating actions as well as the impact of challenge will be included in the Partnership’s annual report. </a:t>
            </a:r>
          </a:p>
          <a:p>
            <a:pPr marL="0" lvl="0" indent="0">
              <a:buNone/>
            </a:pPr>
            <a:endParaRPr lang="en-GB" dirty="0"/>
          </a:p>
          <a:p>
            <a:pPr marL="0" indent="0">
              <a:lnSpc>
                <a:spcPct val="120000"/>
              </a:lnSpc>
              <a:spcBef>
                <a:spcPts val="300"/>
              </a:spcBef>
              <a:spcAft>
                <a:spcPts val="300"/>
              </a:spcAft>
              <a:buNone/>
            </a:pPr>
            <a:r>
              <a:rPr lang="en-GB" sz="1700" dirty="0">
                <a:latin typeface="Arial" panose="020B0604020202020204" pitchFamily="34" charset="0"/>
                <a:cs typeface="Arial" panose="020B0604020202020204" pitchFamily="34" charset="0"/>
                <a:hlinkClick r:id="rId3"/>
              </a:rPr>
              <a:t>Swindon Safeguarding Partnership Multi-agency Safeguarding Arrangements</a:t>
            </a:r>
            <a:endParaRPr lang="en-GB" sz="1700" dirty="0">
              <a:latin typeface="Arial" panose="020B0604020202020204" pitchFamily="34" charset="0"/>
              <a:cs typeface="Arial" panose="020B0604020202020204" pitchFamily="34" charset="0"/>
            </a:endParaRPr>
          </a:p>
        </p:txBody>
      </p:sp>
      <p:pic>
        <p:nvPicPr>
          <p:cNvPr id="5" name="Picture 4" descr="Swindon Safeguarding Partnership logo"/>
          <p:cNvPicPr>
            <a:picLocks noChangeAspect="1"/>
          </p:cNvPicPr>
          <p:nvPr/>
        </p:nvPicPr>
        <p:blipFill>
          <a:blip r:embed="rId4"/>
          <a:stretch>
            <a:fillRect/>
          </a:stretch>
        </p:blipFill>
        <p:spPr>
          <a:xfrm>
            <a:off x="10304087" y="0"/>
            <a:ext cx="1887913" cy="1091379"/>
          </a:xfrm>
          <a:prstGeom prst="rect">
            <a:avLst/>
          </a:prstGeom>
        </p:spPr>
      </p:pic>
    </p:spTree>
    <p:extLst>
      <p:ext uri="{BB962C8B-B14F-4D97-AF65-F5344CB8AC3E}">
        <p14:creationId xmlns:p14="http://schemas.microsoft.com/office/powerpoint/2010/main" val="769459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8382" y="0"/>
            <a:ext cx="10515600" cy="1325563"/>
          </a:xfrm>
        </p:spPr>
        <p:txBody>
          <a:bodyPr>
            <a:normAutofit/>
          </a:bodyPr>
          <a:lstStyle/>
          <a:p>
            <a:r>
              <a:rPr lang="en-GB" sz="3600" b="1" dirty="0">
                <a:solidFill>
                  <a:schemeClr val="accent1"/>
                </a:solidFill>
                <a:latin typeface="Arial" panose="020B0604020202020204" pitchFamily="34" charset="0"/>
                <a:cs typeface="Arial" panose="020B0604020202020204" pitchFamily="34" charset="0"/>
              </a:rPr>
              <a:t>To find out more…</a:t>
            </a:r>
            <a:endParaRPr lang="en-GB" sz="4800" dirty="0">
              <a:solidFill>
                <a:schemeClr val="accent1"/>
              </a:solidFill>
            </a:endParaRPr>
          </a:p>
        </p:txBody>
      </p:sp>
      <p:sp>
        <p:nvSpPr>
          <p:cNvPr id="3" name="Content Placeholder 2"/>
          <p:cNvSpPr>
            <a:spLocks noGrp="1"/>
          </p:cNvSpPr>
          <p:nvPr>
            <p:ph idx="1"/>
          </p:nvPr>
        </p:nvSpPr>
        <p:spPr>
          <a:xfrm>
            <a:off x="967409" y="1302027"/>
            <a:ext cx="10515600" cy="5158408"/>
          </a:xfrm>
        </p:spPr>
        <p:txBody>
          <a:bodyPr>
            <a:normAutofit fontScale="92500" lnSpcReduction="20000"/>
          </a:bodyPr>
          <a:lstStyle/>
          <a:p>
            <a:pPr marL="0" indent="0">
              <a:lnSpc>
                <a:spcPct val="120000"/>
              </a:lnSpc>
              <a:spcBef>
                <a:spcPts val="300"/>
              </a:spcBef>
              <a:spcAft>
                <a:spcPts val="300"/>
              </a:spcAft>
              <a:buNone/>
            </a:pPr>
            <a:r>
              <a:rPr lang="en-GB" sz="2900" dirty="0">
                <a:latin typeface="Arial" panose="020B0604020202020204" pitchFamily="34" charset="0"/>
                <a:cs typeface="Arial" panose="020B0604020202020204" pitchFamily="34" charset="0"/>
              </a:rPr>
              <a:t>Additional information is available on our website and this will be relevant to you if you are representing your agency at meetings or if you just want to know more about the partnership and local strategic priorities. </a:t>
            </a:r>
          </a:p>
          <a:p>
            <a:pPr>
              <a:lnSpc>
                <a:spcPct val="120000"/>
              </a:lnSpc>
              <a:spcBef>
                <a:spcPts val="300"/>
              </a:spcBef>
              <a:spcAft>
                <a:spcPts val="300"/>
              </a:spcAft>
              <a:buFont typeface="Wingdings" panose="05000000000000000000" pitchFamily="2" charset="2"/>
              <a:buChar char="Ø"/>
            </a:pPr>
            <a:r>
              <a:rPr lang="en-GB" sz="2900" dirty="0">
                <a:latin typeface="Arial" panose="020B0604020202020204" pitchFamily="34" charset="0"/>
                <a:cs typeface="Arial" panose="020B0604020202020204" pitchFamily="34" charset="0"/>
                <a:hlinkClick r:id="rId3"/>
              </a:rPr>
              <a:t>Swindon Safeguarding Partnership Multi-agency Safeguarding Arrangements - Swindon Safeguarding Partnership</a:t>
            </a:r>
            <a:endParaRPr lang="en-GB" sz="2900" dirty="0">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Ø"/>
            </a:pPr>
            <a:r>
              <a:rPr lang="en-GB" sz="2900" dirty="0">
                <a:latin typeface="Arial" panose="020B0604020202020204" pitchFamily="34" charset="0"/>
                <a:cs typeface="Arial" panose="020B0604020202020204" pitchFamily="34" charset="0"/>
                <a:hlinkClick r:id="rId4"/>
              </a:rPr>
              <a:t>Annual report - Swindon Safeguarding Partnership</a:t>
            </a:r>
            <a:endParaRPr lang="en-GB" sz="2900" dirty="0">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Ø"/>
            </a:pPr>
            <a:r>
              <a:rPr lang="en-GB" sz="2900" dirty="0">
                <a:latin typeface="Arial" panose="020B0604020202020204" pitchFamily="34" charset="0"/>
                <a:cs typeface="Arial" panose="020B0604020202020204" pitchFamily="34" charset="0"/>
                <a:hlinkClick r:id="rId5"/>
              </a:rPr>
              <a:t>Information sharing agreement - Swindon Safeguarding Partnership</a:t>
            </a:r>
            <a:endParaRPr lang="en-GB" sz="2900" dirty="0">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Ø"/>
            </a:pPr>
            <a:r>
              <a:rPr lang="en-GB" sz="2900" dirty="0">
                <a:latin typeface="Arial" panose="020B0604020202020204" pitchFamily="34" charset="0"/>
                <a:cs typeface="Arial" panose="020B0604020202020204" pitchFamily="34" charset="0"/>
                <a:hlinkClick r:id="rId6"/>
              </a:rPr>
              <a:t>Strategic plan - Swindon Safeguarding Partnership</a:t>
            </a:r>
            <a:r>
              <a:rPr lang="en-GB" sz="2900" dirty="0">
                <a:latin typeface="Arial" panose="020B0604020202020204" pitchFamily="34" charset="0"/>
                <a:cs typeface="Arial" panose="020B0604020202020204" pitchFamily="34" charset="0"/>
              </a:rPr>
              <a:t> 2023-26</a:t>
            </a:r>
          </a:p>
          <a:p>
            <a:pPr>
              <a:lnSpc>
                <a:spcPct val="120000"/>
              </a:lnSpc>
              <a:spcBef>
                <a:spcPts val="300"/>
              </a:spcBef>
              <a:spcAft>
                <a:spcPts val="300"/>
              </a:spcAft>
              <a:buFont typeface="Wingdings" panose="05000000000000000000" pitchFamily="2" charset="2"/>
              <a:buChar char="Ø"/>
            </a:pPr>
            <a:r>
              <a:rPr lang="en-GB" sz="2900" dirty="0">
                <a:latin typeface="Arial" panose="020B0604020202020204" pitchFamily="34" charset="0"/>
                <a:cs typeface="Arial" panose="020B0604020202020204" pitchFamily="34" charset="0"/>
                <a:hlinkClick r:id="rId7"/>
              </a:rPr>
              <a:t>Strategic Support Unit - Swindon Safeguarding Partnership</a:t>
            </a:r>
            <a:endParaRPr lang="en-GB" sz="2900" dirty="0">
              <a:latin typeface="Arial" panose="020B0604020202020204" pitchFamily="34" charset="0"/>
              <a:cs typeface="Arial" panose="020B0604020202020204" pitchFamily="34" charset="0"/>
            </a:endParaRPr>
          </a:p>
          <a:p>
            <a:pPr marL="0" indent="0">
              <a:buNone/>
            </a:pPr>
            <a:endParaRPr lang="en-GB" sz="5400" b="1" dirty="0">
              <a:solidFill>
                <a:schemeClr val="accent1"/>
              </a:solidFill>
              <a:latin typeface="Arial" panose="020B0604020202020204" pitchFamily="34" charset="0"/>
              <a:cs typeface="Arial" panose="020B0604020202020204" pitchFamily="34" charset="0"/>
            </a:endParaRPr>
          </a:p>
        </p:txBody>
      </p:sp>
      <p:pic>
        <p:nvPicPr>
          <p:cNvPr id="4" name="Picture 3" descr="Swindon Safeguarding Partnership logo"/>
          <p:cNvPicPr>
            <a:picLocks noChangeAspect="1"/>
          </p:cNvPicPr>
          <p:nvPr/>
        </p:nvPicPr>
        <p:blipFill>
          <a:blip r:embed="rId8"/>
          <a:stretch>
            <a:fillRect/>
          </a:stretch>
        </p:blipFill>
        <p:spPr>
          <a:xfrm>
            <a:off x="9779742" y="138258"/>
            <a:ext cx="2145978" cy="1079086"/>
          </a:xfrm>
          <a:prstGeom prst="rect">
            <a:avLst/>
          </a:prstGeom>
        </p:spPr>
      </p:pic>
      <p:pic>
        <p:nvPicPr>
          <p:cNvPr id="5" name="Picture 4" descr="Swindon Safeguarding Partnership logo"/>
          <p:cNvPicPr>
            <a:picLocks noChangeAspect="1"/>
          </p:cNvPicPr>
          <p:nvPr/>
        </p:nvPicPr>
        <p:blipFill>
          <a:blip r:embed="rId9"/>
          <a:stretch>
            <a:fillRect/>
          </a:stretch>
        </p:blipFill>
        <p:spPr>
          <a:xfrm>
            <a:off x="10659050" y="5388078"/>
            <a:ext cx="1365802" cy="1280190"/>
          </a:xfrm>
          <a:prstGeom prst="rect">
            <a:avLst/>
          </a:prstGeom>
        </p:spPr>
      </p:pic>
    </p:spTree>
    <p:extLst>
      <p:ext uri="{BB962C8B-B14F-4D97-AF65-F5344CB8AC3E}">
        <p14:creationId xmlns:p14="http://schemas.microsoft.com/office/powerpoint/2010/main" val="3419357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8382" y="0"/>
            <a:ext cx="10515600" cy="1325563"/>
          </a:xfrm>
        </p:spPr>
        <p:txBody>
          <a:bodyPr/>
          <a:lstStyle/>
          <a:p>
            <a:r>
              <a:rPr lang="en-GB" sz="3200" b="1" dirty="0">
                <a:solidFill>
                  <a:schemeClr val="accent1"/>
                </a:solidFill>
                <a:latin typeface="Arial" panose="020B0604020202020204" pitchFamily="34" charset="0"/>
                <a:cs typeface="Arial" panose="020B0604020202020204" pitchFamily="34" charset="0"/>
              </a:rPr>
              <a:t>Swindon Safeguarding Partnership Website</a:t>
            </a:r>
            <a:endParaRPr lang="en-GB" dirty="0"/>
          </a:p>
        </p:txBody>
      </p:sp>
      <p:sp>
        <p:nvSpPr>
          <p:cNvPr id="3" name="Content Placeholder 2"/>
          <p:cNvSpPr>
            <a:spLocks noGrp="1"/>
          </p:cNvSpPr>
          <p:nvPr>
            <p:ph idx="1"/>
          </p:nvPr>
        </p:nvSpPr>
        <p:spPr>
          <a:xfrm>
            <a:off x="911750" y="1087342"/>
            <a:ext cx="10515600" cy="5158408"/>
          </a:xfrm>
        </p:spPr>
        <p:txBody>
          <a:bodyPr>
            <a:normAutofit fontScale="25000" lnSpcReduction="20000"/>
          </a:bodyPr>
          <a:lstStyle/>
          <a:p>
            <a:pPr marL="0" indent="0">
              <a:lnSpc>
                <a:spcPct val="120000"/>
              </a:lnSpc>
              <a:spcBef>
                <a:spcPts val="300"/>
              </a:spcBef>
              <a:spcAft>
                <a:spcPts val="300"/>
              </a:spcAft>
              <a:buNone/>
            </a:pPr>
            <a:r>
              <a:rPr lang="en-GB" sz="6400" dirty="0">
                <a:latin typeface="Arial" panose="020B0604020202020204" pitchFamily="34" charset="0"/>
                <a:cs typeface="Arial" panose="020B0604020202020204" pitchFamily="34" charset="0"/>
              </a:rPr>
              <a:t>We offer a range of information and resources including: </a:t>
            </a:r>
            <a:endParaRPr lang="en-GB" sz="6400" b="1" dirty="0">
              <a:latin typeface="Arial" panose="020B0604020202020204" pitchFamily="34" charset="0"/>
              <a:cs typeface="Arial" panose="020B0604020202020204" pitchFamily="34" charset="0"/>
            </a:endParaRPr>
          </a:p>
          <a:p>
            <a:pPr marL="0" indent="0">
              <a:lnSpc>
                <a:spcPct val="120000"/>
              </a:lnSpc>
              <a:spcBef>
                <a:spcPts val="300"/>
              </a:spcBef>
              <a:spcAft>
                <a:spcPts val="300"/>
              </a:spcAft>
              <a:buNone/>
            </a:pPr>
            <a:r>
              <a:rPr lang="en-GB" sz="6400" b="1" dirty="0">
                <a:latin typeface="Arial" panose="020B0604020202020204" pitchFamily="34" charset="0"/>
                <a:cs typeface="Arial" panose="020B0604020202020204" pitchFamily="34" charset="0"/>
              </a:rPr>
              <a:t>Training and Blended Learning Resources</a:t>
            </a:r>
            <a:endParaRPr lang="en-GB" sz="6400" b="1" dirty="0">
              <a:latin typeface="Arial" panose="020B0604020202020204" pitchFamily="34" charset="0"/>
              <a:cs typeface="Arial" panose="020B0604020202020204" pitchFamily="34" charset="0"/>
              <a:hlinkClick r:id="rId3"/>
            </a:endParaRPr>
          </a:p>
          <a:p>
            <a:pPr>
              <a:lnSpc>
                <a:spcPct val="120000"/>
              </a:lnSpc>
              <a:spcBef>
                <a:spcPts val="300"/>
              </a:spcBef>
              <a:spcAft>
                <a:spcPts val="300"/>
              </a:spcAft>
              <a:buFont typeface="Wingdings" panose="05000000000000000000" pitchFamily="2" charset="2"/>
              <a:buChar char="ü"/>
            </a:pPr>
            <a:r>
              <a:rPr lang="en-GB" sz="6400" dirty="0">
                <a:latin typeface="Arial" panose="020B0604020202020204" pitchFamily="34" charset="0"/>
                <a:cs typeface="Arial" panose="020B0604020202020204" pitchFamily="34" charset="0"/>
                <a:hlinkClick r:id="rId4"/>
              </a:rPr>
              <a:t>Multi-agency Training</a:t>
            </a:r>
            <a:endParaRPr lang="en-GB" sz="6400" dirty="0">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ü"/>
            </a:pPr>
            <a:r>
              <a:rPr lang="en-GB" sz="6400" dirty="0">
                <a:latin typeface="Arial" panose="020B0604020202020204" pitchFamily="34" charset="0"/>
                <a:cs typeface="Arial" panose="020B0604020202020204" pitchFamily="34" charset="0"/>
                <a:hlinkClick r:id="rId3"/>
              </a:rPr>
              <a:t>7-minute briefs and learning resources to improve practice - Swindon Safeguarding Partnership</a:t>
            </a:r>
            <a:endParaRPr lang="en-GB" sz="6400" dirty="0">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ü"/>
            </a:pPr>
            <a:r>
              <a:rPr lang="en-GB" sz="6400" dirty="0">
                <a:latin typeface="Arial" panose="020B0604020202020204" pitchFamily="34" charset="0"/>
                <a:cs typeface="Arial" panose="020B0604020202020204" pitchFamily="34" charset="0"/>
                <a:hlinkClick r:id="rId5"/>
              </a:rPr>
              <a:t>Video archive - Swindon Safeguarding Partnership</a:t>
            </a:r>
            <a:endParaRPr lang="en-GB" sz="6400" dirty="0">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ü"/>
            </a:pPr>
            <a:r>
              <a:rPr lang="en-GB" sz="6400" dirty="0">
                <a:latin typeface="Arial" panose="020B0604020202020204" pitchFamily="34" charset="0"/>
                <a:cs typeface="Arial" panose="020B0604020202020204" pitchFamily="34" charset="0"/>
                <a:hlinkClick r:id="rId6"/>
              </a:rPr>
              <a:t>Newsletters - Swindon Safeguarding Partnership</a:t>
            </a:r>
            <a:endParaRPr lang="en-GB" sz="6400" dirty="0">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ü"/>
            </a:pPr>
            <a:r>
              <a:rPr lang="en-GB" sz="6400" dirty="0">
                <a:latin typeface="Arial" panose="020B0604020202020204" pitchFamily="34" charset="0"/>
                <a:cs typeface="Arial" panose="020B0604020202020204" pitchFamily="34" charset="0"/>
              </a:rPr>
              <a:t>Monthly Safeguarding Theme </a:t>
            </a:r>
            <a:r>
              <a:rPr lang="en-GB" sz="6600" dirty="0">
                <a:latin typeface="Arial" panose="020B0604020202020204" pitchFamily="34" charset="0"/>
                <a:cs typeface="Arial" panose="020B0604020202020204" pitchFamily="34" charset="0"/>
                <a:hlinkClick r:id="rId7"/>
              </a:rPr>
              <a:t>Events - Swindon Safeguarding Partnership</a:t>
            </a:r>
            <a:endParaRPr lang="en-GB" sz="6400" dirty="0">
              <a:latin typeface="Arial" panose="020B0604020202020204" pitchFamily="34" charset="0"/>
              <a:cs typeface="Arial" panose="020B0604020202020204" pitchFamily="34" charset="0"/>
            </a:endParaRPr>
          </a:p>
          <a:p>
            <a:pPr marL="0" indent="0">
              <a:lnSpc>
                <a:spcPct val="120000"/>
              </a:lnSpc>
              <a:spcBef>
                <a:spcPts val="300"/>
              </a:spcBef>
              <a:spcAft>
                <a:spcPts val="300"/>
              </a:spcAft>
              <a:buNone/>
            </a:pPr>
            <a:r>
              <a:rPr lang="en-GB" sz="6400" b="1" dirty="0">
                <a:latin typeface="Arial" panose="020B0604020202020204" pitchFamily="34" charset="0"/>
                <a:cs typeface="Arial" panose="020B0604020202020204" pitchFamily="34" charset="0"/>
              </a:rPr>
              <a:t>Webpages – information for professionals including practitioner toolkits </a:t>
            </a:r>
          </a:p>
          <a:p>
            <a:pPr>
              <a:lnSpc>
                <a:spcPct val="120000"/>
              </a:lnSpc>
              <a:spcBef>
                <a:spcPts val="300"/>
              </a:spcBef>
              <a:spcAft>
                <a:spcPts val="300"/>
              </a:spcAft>
              <a:buFont typeface="Wingdings" panose="05000000000000000000" pitchFamily="2" charset="2"/>
              <a:buChar char="ü"/>
            </a:pPr>
            <a:r>
              <a:rPr lang="en-GB" sz="6400" dirty="0">
                <a:latin typeface="Arial" panose="020B0604020202020204" pitchFamily="34" charset="0"/>
                <a:cs typeface="Arial" panose="020B0604020202020204" pitchFamily="34" charset="0"/>
                <a:hlinkClick r:id="rId8"/>
              </a:rPr>
              <a:t>For professionals Information - Swindon Safeguarding Partnership</a:t>
            </a:r>
            <a:r>
              <a:rPr lang="en-GB" sz="6400" dirty="0">
                <a:latin typeface="Arial" panose="020B0604020202020204" pitchFamily="34" charset="0"/>
                <a:cs typeface="Arial" panose="020B0604020202020204" pitchFamily="34" charset="0"/>
              </a:rPr>
              <a:t> (children)</a:t>
            </a:r>
            <a:endParaRPr lang="en-GB" sz="6400" dirty="0">
              <a:latin typeface="Arial" panose="020B0604020202020204" pitchFamily="34" charset="0"/>
              <a:cs typeface="Arial" panose="020B0604020202020204" pitchFamily="34" charset="0"/>
              <a:hlinkClick r:id="rId9"/>
            </a:endParaRPr>
          </a:p>
          <a:p>
            <a:pPr>
              <a:lnSpc>
                <a:spcPct val="120000"/>
              </a:lnSpc>
              <a:spcBef>
                <a:spcPts val="300"/>
              </a:spcBef>
              <a:spcAft>
                <a:spcPts val="300"/>
              </a:spcAft>
              <a:buFont typeface="Wingdings" panose="05000000000000000000" pitchFamily="2" charset="2"/>
              <a:buChar char="ü"/>
            </a:pPr>
            <a:r>
              <a:rPr lang="en-GB" sz="6400" dirty="0">
                <a:latin typeface="Arial" panose="020B0604020202020204" pitchFamily="34" charset="0"/>
                <a:cs typeface="Arial" panose="020B0604020202020204" pitchFamily="34" charset="0"/>
                <a:hlinkClick r:id="rId9"/>
              </a:rPr>
              <a:t>For professionals Information - Swindon Safeguarding Partnership</a:t>
            </a:r>
            <a:r>
              <a:rPr lang="en-GB" sz="6400" dirty="0">
                <a:latin typeface="Arial" panose="020B0604020202020204" pitchFamily="34" charset="0"/>
                <a:cs typeface="Arial" panose="020B0604020202020204" pitchFamily="34" charset="0"/>
              </a:rPr>
              <a:t> (adults)</a:t>
            </a:r>
          </a:p>
          <a:p>
            <a:pPr marL="0" indent="0">
              <a:lnSpc>
                <a:spcPct val="120000"/>
              </a:lnSpc>
              <a:spcBef>
                <a:spcPts val="300"/>
              </a:spcBef>
              <a:spcAft>
                <a:spcPts val="300"/>
              </a:spcAft>
              <a:buNone/>
            </a:pPr>
            <a:r>
              <a:rPr lang="en-GB" sz="6400" b="1" dirty="0">
                <a:latin typeface="Arial" panose="020B0604020202020204" pitchFamily="34" charset="0"/>
                <a:cs typeface="Arial" panose="020B0604020202020204" pitchFamily="34" charset="0"/>
              </a:rPr>
              <a:t>Reviews relating to children and adults </a:t>
            </a:r>
          </a:p>
          <a:p>
            <a:pPr>
              <a:lnSpc>
                <a:spcPct val="120000"/>
              </a:lnSpc>
              <a:spcBef>
                <a:spcPts val="300"/>
              </a:spcBef>
              <a:spcAft>
                <a:spcPts val="300"/>
              </a:spcAft>
              <a:buFont typeface="Wingdings" panose="05000000000000000000" pitchFamily="2" charset="2"/>
              <a:buChar char="ü"/>
            </a:pPr>
            <a:r>
              <a:rPr lang="en-GB" sz="6400" dirty="0">
                <a:latin typeface="Arial" panose="020B0604020202020204" pitchFamily="34" charset="0"/>
                <a:cs typeface="Arial" panose="020B0604020202020204" pitchFamily="34" charset="0"/>
                <a:hlinkClick r:id="rId10"/>
              </a:rPr>
              <a:t>Local Child Safeguarding Practice Reviews and Case Learning leaflets - Swindon Safeguarding Partnership</a:t>
            </a:r>
            <a:endParaRPr lang="en-GB" sz="6400" dirty="0">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ü"/>
            </a:pPr>
            <a:r>
              <a:rPr lang="en-GB" sz="6400" dirty="0">
                <a:latin typeface="Arial" panose="020B0604020202020204" pitchFamily="34" charset="0"/>
                <a:cs typeface="Arial" panose="020B0604020202020204" pitchFamily="34" charset="0"/>
                <a:hlinkClick r:id="rId11"/>
              </a:rPr>
              <a:t>Safeguarding Adult Reviews (SAR's) - Swindon Safeguarding Partnership</a:t>
            </a:r>
            <a:endParaRPr lang="en-GB" sz="6400" dirty="0">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ü"/>
            </a:pPr>
            <a:r>
              <a:rPr lang="en-GB" sz="6400" dirty="0">
                <a:latin typeface="Arial" panose="020B0604020202020204" pitchFamily="34" charset="0"/>
                <a:cs typeface="Arial" panose="020B0604020202020204" pitchFamily="34" charset="0"/>
                <a:hlinkClick r:id="rId12"/>
              </a:rPr>
              <a:t>Domestic Homicide Review (DHR) - Swindon Safeguarding Partnership</a:t>
            </a:r>
            <a:endParaRPr lang="en-GB" sz="6400" dirty="0">
              <a:latin typeface="Arial" panose="020B0604020202020204" pitchFamily="34" charset="0"/>
              <a:cs typeface="Arial" panose="020B0604020202020204" pitchFamily="34" charset="0"/>
            </a:endParaRPr>
          </a:p>
          <a:p>
            <a:pPr marL="0" indent="0">
              <a:lnSpc>
                <a:spcPct val="120000"/>
              </a:lnSpc>
              <a:spcBef>
                <a:spcPts val="300"/>
              </a:spcBef>
              <a:spcAft>
                <a:spcPts val="300"/>
              </a:spcAft>
              <a:buNone/>
            </a:pPr>
            <a:r>
              <a:rPr lang="en-GB" sz="6400" b="1" dirty="0">
                <a:latin typeface="Arial" panose="020B0604020202020204" pitchFamily="34" charset="0"/>
                <a:cs typeface="Arial" panose="020B0604020202020204" pitchFamily="34" charset="0"/>
              </a:rPr>
              <a:t>Local Policies and Guidance </a:t>
            </a:r>
          </a:p>
          <a:p>
            <a:pPr>
              <a:lnSpc>
                <a:spcPct val="120000"/>
              </a:lnSpc>
              <a:spcBef>
                <a:spcPts val="300"/>
              </a:spcBef>
              <a:spcAft>
                <a:spcPts val="300"/>
              </a:spcAft>
              <a:buFont typeface="Wingdings" panose="05000000000000000000" pitchFamily="2" charset="2"/>
              <a:buChar char="ü"/>
            </a:pPr>
            <a:r>
              <a:rPr lang="en-GB" sz="6400" dirty="0">
                <a:latin typeface="Arial" panose="020B0604020202020204" pitchFamily="34" charset="0"/>
                <a:cs typeface="Arial" panose="020B0604020202020204" pitchFamily="34" charset="0"/>
                <a:hlinkClick r:id="rId13"/>
              </a:rPr>
              <a:t>Children and young people policies and guidance - Swindon Safeguarding Partnership</a:t>
            </a:r>
            <a:endParaRPr lang="en-GB" sz="6400" dirty="0">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ü"/>
            </a:pPr>
            <a:r>
              <a:rPr lang="en-GB" sz="6400" dirty="0">
                <a:latin typeface="Arial" panose="020B0604020202020204" pitchFamily="34" charset="0"/>
                <a:cs typeface="Arial" panose="020B0604020202020204" pitchFamily="34" charset="0"/>
                <a:hlinkClick r:id="rId14"/>
              </a:rPr>
              <a:t>Adults policies and guidance - Swindon Safeguarding Partnership</a:t>
            </a:r>
            <a:endParaRPr lang="en-GB" sz="6400" b="1" dirty="0">
              <a:latin typeface="Arial" panose="020B0604020202020204" pitchFamily="34" charset="0"/>
              <a:cs typeface="Arial" panose="020B0604020202020204" pitchFamily="34" charset="0"/>
            </a:endParaRPr>
          </a:p>
          <a:p>
            <a:pPr marL="0" indent="0">
              <a:buNone/>
            </a:pPr>
            <a:endParaRPr lang="en-GB" sz="5500" b="1" dirty="0">
              <a:solidFill>
                <a:schemeClr val="accent1"/>
              </a:solidFill>
              <a:latin typeface="Arial" panose="020B0604020202020204" pitchFamily="34" charset="0"/>
              <a:cs typeface="Arial" panose="020B0604020202020204" pitchFamily="34" charset="0"/>
            </a:endParaRPr>
          </a:p>
        </p:txBody>
      </p:sp>
      <p:pic>
        <p:nvPicPr>
          <p:cNvPr id="4" name="Picture 3" descr="Swindon Safeguarding Partnership logo"/>
          <p:cNvPicPr>
            <a:picLocks noChangeAspect="1"/>
          </p:cNvPicPr>
          <p:nvPr/>
        </p:nvPicPr>
        <p:blipFill>
          <a:blip r:embed="rId15"/>
          <a:stretch>
            <a:fillRect/>
          </a:stretch>
        </p:blipFill>
        <p:spPr>
          <a:xfrm>
            <a:off x="9861179" y="136655"/>
            <a:ext cx="2145978" cy="1079086"/>
          </a:xfrm>
          <a:prstGeom prst="rect">
            <a:avLst/>
          </a:prstGeom>
        </p:spPr>
      </p:pic>
    </p:spTree>
    <p:extLst>
      <p:ext uri="{BB962C8B-B14F-4D97-AF65-F5344CB8AC3E}">
        <p14:creationId xmlns:p14="http://schemas.microsoft.com/office/powerpoint/2010/main" val="2310294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26942" y="343547"/>
            <a:ext cx="9690483" cy="1082297"/>
          </a:xfrm>
        </p:spPr>
        <p:txBody>
          <a:bodyPr>
            <a:normAutofit/>
          </a:bodyPr>
          <a:lstStyle/>
          <a:p>
            <a:r>
              <a:rPr lang="en-GB" sz="3200" b="1" dirty="0">
                <a:solidFill>
                  <a:schemeClr val="accent1"/>
                </a:solidFill>
                <a:latin typeface="Arial" panose="020B0604020202020204" pitchFamily="34" charset="0"/>
                <a:cs typeface="Arial" panose="020B0604020202020204" pitchFamily="34" charset="0"/>
              </a:rPr>
              <a:t>Swindon Safeguarding Partnership Statutory Requirements </a:t>
            </a:r>
          </a:p>
        </p:txBody>
      </p:sp>
      <p:sp>
        <p:nvSpPr>
          <p:cNvPr id="3" name="Content Placeholder 2"/>
          <p:cNvSpPr>
            <a:spLocks noGrp="1"/>
          </p:cNvSpPr>
          <p:nvPr>
            <p:ph idx="1"/>
          </p:nvPr>
        </p:nvSpPr>
        <p:spPr>
          <a:xfrm>
            <a:off x="675881" y="1511085"/>
            <a:ext cx="10631424" cy="5346915"/>
          </a:xfrm>
        </p:spPr>
        <p:txBody>
          <a:bodyPr>
            <a:normAutofit fontScale="25000" lnSpcReduction="20000"/>
          </a:bodyPr>
          <a:lstStyle/>
          <a:p>
            <a:pPr marL="0" indent="0">
              <a:lnSpc>
                <a:spcPct val="120000"/>
              </a:lnSpc>
              <a:spcBef>
                <a:spcPts val="0"/>
              </a:spcBef>
              <a:buNone/>
            </a:pPr>
            <a:r>
              <a:rPr lang="en-GB" sz="5600" dirty="0">
                <a:latin typeface="Arial" panose="020B0604020202020204" pitchFamily="34" charset="0"/>
                <a:cs typeface="Arial" panose="020B0604020202020204" pitchFamily="34" charset="0"/>
              </a:rPr>
              <a:t>Swindon Safeguarding Partnership came into effect in July 2019 to oversee the new Multi-Agency Safeguarding Arrangements for children and adults at risk set out in Working Together 2018 and the Care act. The multi-agency arrangements have since been revised to ensure that the Partnership is compliant with the updated Working Together to Safeguarding Children 2023 guidance. </a:t>
            </a:r>
          </a:p>
          <a:p>
            <a:pPr marL="0" indent="0">
              <a:lnSpc>
                <a:spcPct val="120000"/>
              </a:lnSpc>
              <a:spcBef>
                <a:spcPts val="0"/>
              </a:spcBef>
              <a:buNone/>
            </a:pPr>
            <a:endParaRPr lang="en-GB" sz="5600" dirty="0">
              <a:latin typeface="Arial" panose="020B0604020202020204" pitchFamily="34" charset="0"/>
              <a:cs typeface="Arial" panose="020B0604020202020204" pitchFamily="34" charset="0"/>
            </a:endParaRPr>
          </a:p>
          <a:p>
            <a:pPr marL="0" indent="0">
              <a:lnSpc>
                <a:spcPct val="120000"/>
              </a:lnSpc>
              <a:spcBef>
                <a:spcPts val="0"/>
              </a:spcBef>
              <a:buNone/>
            </a:pPr>
            <a:r>
              <a:rPr lang="en-GB" sz="5600" dirty="0">
                <a:latin typeface="Arial" panose="020B0604020202020204" pitchFamily="34" charset="0"/>
                <a:cs typeface="Arial" panose="020B0604020202020204" pitchFamily="34" charset="0"/>
              </a:rPr>
              <a:t>The safeguarding arrangements are led by the three statutory partners:</a:t>
            </a:r>
          </a:p>
          <a:p>
            <a:pPr marL="0" indent="0">
              <a:lnSpc>
                <a:spcPct val="120000"/>
              </a:lnSpc>
              <a:spcBef>
                <a:spcPts val="0"/>
              </a:spcBef>
              <a:buNone/>
            </a:pPr>
            <a:endParaRPr lang="en-GB" sz="5600" dirty="0">
              <a:latin typeface="Arial" panose="020B0604020202020204" pitchFamily="34" charset="0"/>
              <a:cs typeface="Arial" panose="020B0604020202020204" pitchFamily="34" charset="0"/>
            </a:endParaRPr>
          </a:p>
          <a:p>
            <a:pPr marL="0" indent="0">
              <a:lnSpc>
                <a:spcPct val="120000"/>
              </a:lnSpc>
              <a:spcBef>
                <a:spcPts val="0"/>
              </a:spcBef>
              <a:buNone/>
            </a:pPr>
            <a:r>
              <a:rPr lang="en-GB" sz="5600" b="1" dirty="0">
                <a:latin typeface="Arial" panose="020B0604020202020204" pitchFamily="34" charset="0"/>
                <a:cs typeface="Arial" panose="020B0604020202020204" pitchFamily="34" charset="0"/>
              </a:rPr>
              <a:t>Lead Safeguarding Partners</a:t>
            </a:r>
          </a:p>
          <a:p>
            <a:pPr marL="0" indent="0">
              <a:lnSpc>
                <a:spcPct val="120000"/>
              </a:lnSpc>
              <a:spcBef>
                <a:spcPts val="0"/>
              </a:spcBef>
              <a:buNone/>
            </a:pPr>
            <a:endParaRPr lang="en-GB" sz="5600" dirty="0">
              <a:latin typeface="Arial" panose="020B0604020202020204" pitchFamily="34" charset="0"/>
              <a:cs typeface="Arial" panose="020B0604020202020204" pitchFamily="34" charset="0"/>
            </a:endParaRPr>
          </a:p>
          <a:p>
            <a:pPr>
              <a:lnSpc>
                <a:spcPct val="120000"/>
              </a:lnSpc>
              <a:spcBef>
                <a:spcPts val="0"/>
              </a:spcBef>
            </a:pPr>
            <a:r>
              <a:rPr lang="en-GB" sz="5600" dirty="0">
                <a:latin typeface="Arial" panose="020B0604020202020204" pitchFamily="34" charset="0"/>
                <a:cs typeface="Arial" panose="020B0604020202020204" pitchFamily="34" charset="0"/>
              </a:rPr>
              <a:t>SBC Local Authority, Chief Executive, </a:t>
            </a:r>
            <a:r>
              <a:rPr lang="en-GB" sz="5600" b="1" dirty="0">
                <a:latin typeface="Arial" panose="020B0604020202020204" pitchFamily="34" charset="0"/>
                <a:cs typeface="Arial" panose="020B0604020202020204" pitchFamily="34" charset="0"/>
              </a:rPr>
              <a:t>Samantha Mowbray</a:t>
            </a:r>
            <a:r>
              <a:rPr lang="en-GB" sz="5600" dirty="0">
                <a:latin typeface="Arial" panose="020B0604020202020204" pitchFamily="34" charset="0"/>
                <a:cs typeface="Arial" panose="020B0604020202020204" pitchFamily="34" charset="0"/>
              </a:rPr>
              <a:t> </a:t>
            </a:r>
          </a:p>
          <a:p>
            <a:pPr>
              <a:lnSpc>
                <a:spcPct val="120000"/>
              </a:lnSpc>
              <a:spcBef>
                <a:spcPts val="0"/>
              </a:spcBef>
            </a:pPr>
            <a:r>
              <a:rPr lang="en-GB" sz="5600" dirty="0">
                <a:latin typeface="Arial" panose="020B0604020202020204" pitchFamily="34" charset="0"/>
                <a:cs typeface="Arial" panose="020B0604020202020204" pitchFamily="34" charset="0"/>
              </a:rPr>
              <a:t>Wiltshire Police, Chief Constable </a:t>
            </a:r>
            <a:r>
              <a:rPr lang="en-GB" sz="5600" b="1" dirty="0">
                <a:latin typeface="Arial" panose="020B0604020202020204" pitchFamily="34" charset="0"/>
                <a:cs typeface="Arial" panose="020B0604020202020204" pitchFamily="34" charset="0"/>
              </a:rPr>
              <a:t>Catherine Roper</a:t>
            </a:r>
            <a:endParaRPr lang="en-GB" sz="5600" dirty="0">
              <a:latin typeface="Arial" panose="020B0604020202020204" pitchFamily="34" charset="0"/>
              <a:cs typeface="Arial" panose="020B0604020202020204" pitchFamily="34" charset="0"/>
            </a:endParaRPr>
          </a:p>
          <a:p>
            <a:pPr>
              <a:lnSpc>
                <a:spcPct val="120000"/>
              </a:lnSpc>
              <a:spcBef>
                <a:spcPts val="0"/>
              </a:spcBef>
            </a:pPr>
            <a:r>
              <a:rPr lang="en-GB" sz="5600" dirty="0">
                <a:latin typeface="Arial" panose="020B0604020202020204" pitchFamily="34" charset="0"/>
                <a:cs typeface="Arial" panose="020B0604020202020204" pitchFamily="34" charset="0"/>
              </a:rPr>
              <a:t>BSW ICB Chief Executive Officer, </a:t>
            </a:r>
            <a:r>
              <a:rPr lang="en-GB" sz="5600" b="1" dirty="0">
                <a:latin typeface="Arial" panose="020B0604020202020204" pitchFamily="34" charset="0"/>
                <a:cs typeface="Arial" panose="020B0604020202020204" pitchFamily="34" charset="0"/>
              </a:rPr>
              <a:t>Sue Harriman</a:t>
            </a:r>
            <a:r>
              <a:rPr lang="en-GB" sz="5600" dirty="0">
                <a:latin typeface="Arial" panose="020B0604020202020204" pitchFamily="34" charset="0"/>
                <a:cs typeface="Arial" panose="020B0604020202020204" pitchFamily="34" charset="0"/>
              </a:rPr>
              <a:t> </a:t>
            </a:r>
          </a:p>
          <a:p>
            <a:pPr marL="0" indent="0">
              <a:lnSpc>
                <a:spcPct val="120000"/>
              </a:lnSpc>
              <a:spcBef>
                <a:spcPts val="0"/>
              </a:spcBef>
              <a:buNone/>
            </a:pPr>
            <a:endParaRPr lang="en-GB" sz="5600" dirty="0">
              <a:latin typeface="Arial" panose="020B0604020202020204" pitchFamily="34" charset="0"/>
              <a:cs typeface="Arial" panose="020B0604020202020204" pitchFamily="34" charset="0"/>
            </a:endParaRPr>
          </a:p>
          <a:p>
            <a:pPr marL="0" indent="0">
              <a:lnSpc>
                <a:spcPct val="120000"/>
              </a:lnSpc>
              <a:spcBef>
                <a:spcPts val="0"/>
              </a:spcBef>
              <a:buNone/>
            </a:pPr>
            <a:r>
              <a:rPr lang="en-GB" sz="5600" dirty="0">
                <a:latin typeface="Arial" panose="020B0604020202020204" pitchFamily="34" charset="0"/>
                <a:cs typeface="Arial" panose="020B0604020202020204" pitchFamily="34" charset="0"/>
              </a:rPr>
              <a:t>The Lead Safeguarding Partners have delegated responsibilities to the Swindon Safeguarding Partnership Executive Group: </a:t>
            </a:r>
          </a:p>
          <a:p>
            <a:pPr marL="0" indent="0">
              <a:lnSpc>
                <a:spcPct val="120000"/>
              </a:lnSpc>
              <a:spcBef>
                <a:spcPts val="0"/>
              </a:spcBef>
              <a:buNone/>
            </a:pPr>
            <a:endParaRPr lang="en-GB" sz="5600" b="1" dirty="0">
              <a:latin typeface="Arial" panose="020B0604020202020204" pitchFamily="34" charset="0"/>
              <a:cs typeface="Arial" panose="020B0604020202020204" pitchFamily="34" charset="0"/>
            </a:endParaRPr>
          </a:p>
          <a:p>
            <a:pPr marL="0" indent="0">
              <a:lnSpc>
                <a:spcPct val="120000"/>
              </a:lnSpc>
              <a:spcBef>
                <a:spcPts val="0"/>
              </a:spcBef>
              <a:buNone/>
            </a:pPr>
            <a:r>
              <a:rPr lang="en-GB" sz="5600" b="1" dirty="0">
                <a:latin typeface="Arial" panose="020B0604020202020204" pitchFamily="34" charset="0"/>
                <a:cs typeface="Arial" panose="020B0604020202020204" pitchFamily="34" charset="0"/>
              </a:rPr>
              <a:t>Delegated Safeguarding Partners</a:t>
            </a:r>
          </a:p>
          <a:p>
            <a:pPr marL="0" indent="0">
              <a:lnSpc>
                <a:spcPct val="120000"/>
              </a:lnSpc>
              <a:spcBef>
                <a:spcPts val="0"/>
              </a:spcBef>
              <a:buNone/>
            </a:pPr>
            <a:endParaRPr lang="en-GB" sz="5600" dirty="0">
              <a:latin typeface="Arial" panose="020B0604020202020204" pitchFamily="34" charset="0"/>
              <a:cs typeface="Arial" panose="020B0604020202020204" pitchFamily="34" charset="0"/>
            </a:endParaRPr>
          </a:p>
          <a:p>
            <a:pPr>
              <a:lnSpc>
                <a:spcPct val="120000"/>
              </a:lnSpc>
              <a:spcBef>
                <a:spcPts val="0"/>
              </a:spcBef>
            </a:pPr>
            <a:r>
              <a:rPr lang="en-GB" sz="5600" dirty="0">
                <a:latin typeface="Arial" panose="020B0604020202020204" pitchFamily="34" charset="0"/>
                <a:cs typeface="Arial" panose="020B0604020202020204" pitchFamily="34" charset="0"/>
              </a:rPr>
              <a:t>BSW ICB Chief Nurse, </a:t>
            </a:r>
            <a:r>
              <a:rPr lang="en-GB" sz="5600" b="1" dirty="0">
                <a:latin typeface="Arial" panose="020B0604020202020204" pitchFamily="34" charset="0"/>
                <a:cs typeface="Arial" panose="020B0604020202020204" pitchFamily="34" charset="0"/>
              </a:rPr>
              <a:t>Gill May – Partnership Chair</a:t>
            </a:r>
            <a:endParaRPr lang="en-GB" sz="5600" dirty="0">
              <a:latin typeface="Arial" panose="020B0604020202020204" pitchFamily="34" charset="0"/>
              <a:cs typeface="Arial" panose="020B0604020202020204" pitchFamily="34" charset="0"/>
            </a:endParaRPr>
          </a:p>
          <a:p>
            <a:pPr>
              <a:lnSpc>
                <a:spcPct val="120000"/>
              </a:lnSpc>
              <a:spcBef>
                <a:spcPts val="0"/>
              </a:spcBef>
            </a:pPr>
            <a:r>
              <a:rPr lang="en-GB" sz="5600" dirty="0">
                <a:latin typeface="Arial" panose="020B0604020202020204" pitchFamily="34" charset="0"/>
                <a:cs typeface="Arial" panose="020B0604020202020204" pitchFamily="34" charset="0"/>
              </a:rPr>
              <a:t>SBC Local Authority Director of Corporate Childrens Services,</a:t>
            </a:r>
            <a:r>
              <a:rPr lang="en-GB" sz="5600" b="1" dirty="0">
                <a:latin typeface="Arial" panose="020B0604020202020204" pitchFamily="34" charset="0"/>
                <a:cs typeface="Arial" panose="020B0604020202020204" pitchFamily="34" charset="0"/>
              </a:rPr>
              <a:t> Lisa Arthey</a:t>
            </a:r>
            <a:r>
              <a:rPr lang="en-GB" sz="5600" dirty="0">
                <a:latin typeface="Arial" panose="020B0604020202020204" pitchFamily="34" charset="0"/>
                <a:cs typeface="Arial" panose="020B0604020202020204" pitchFamily="34" charset="0"/>
              </a:rPr>
              <a:t>  </a:t>
            </a:r>
          </a:p>
          <a:p>
            <a:pPr>
              <a:lnSpc>
                <a:spcPct val="120000"/>
              </a:lnSpc>
              <a:spcBef>
                <a:spcPts val="0"/>
              </a:spcBef>
            </a:pPr>
            <a:r>
              <a:rPr lang="en-GB" sz="5600" dirty="0">
                <a:latin typeface="Arial" panose="020B0604020202020204" pitchFamily="34" charset="0"/>
                <a:cs typeface="Arial" panose="020B0604020202020204" pitchFamily="34" charset="0"/>
              </a:rPr>
              <a:t>SBC Local Authority Corporate Director Integrated Adult Social Care (DASS), </a:t>
            </a:r>
            <a:r>
              <a:rPr lang="en-GB" sz="5600" b="1" dirty="0">
                <a:latin typeface="Arial" panose="020B0604020202020204" pitchFamily="34" charset="0"/>
                <a:cs typeface="Arial" panose="020B0604020202020204" pitchFamily="34" charset="0"/>
              </a:rPr>
              <a:t>Clare Deards</a:t>
            </a:r>
            <a:r>
              <a:rPr lang="en-GB" sz="5600" dirty="0">
                <a:latin typeface="Arial" panose="020B0604020202020204" pitchFamily="34" charset="0"/>
                <a:cs typeface="Arial" panose="020B0604020202020204" pitchFamily="34" charset="0"/>
              </a:rPr>
              <a:t> </a:t>
            </a:r>
          </a:p>
          <a:p>
            <a:pPr>
              <a:lnSpc>
                <a:spcPct val="120000"/>
              </a:lnSpc>
              <a:spcBef>
                <a:spcPts val="0"/>
              </a:spcBef>
            </a:pPr>
            <a:r>
              <a:rPr lang="en-GB" sz="5600" dirty="0">
                <a:latin typeface="Arial" panose="020B0604020202020204" pitchFamily="34" charset="0"/>
                <a:cs typeface="Arial" panose="020B0604020202020204" pitchFamily="34" charset="0"/>
              </a:rPr>
              <a:t>Wiltshire Police, Assistant Chief Constable, </a:t>
            </a:r>
            <a:r>
              <a:rPr lang="en-GB" sz="5600" b="1" dirty="0">
                <a:latin typeface="Arial" panose="020B0604020202020204" pitchFamily="34" charset="0"/>
                <a:cs typeface="Arial" panose="020B0604020202020204" pitchFamily="34" charset="0"/>
              </a:rPr>
              <a:t>Mark Cooper</a:t>
            </a:r>
          </a:p>
          <a:p>
            <a:pPr marL="0" indent="0">
              <a:lnSpc>
                <a:spcPct val="120000"/>
              </a:lnSpc>
              <a:spcBef>
                <a:spcPts val="0"/>
              </a:spcBef>
              <a:buNone/>
            </a:pPr>
            <a:endParaRPr lang="en-GB" sz="5600" b="1" dirty="0">
              <a:latin typeface="Arial" panose="020B0604020202020204" pitchFamily="34" charset="0"/>
              <a:cs typeface="Arial" panose="020B0604020202020204" pitchFamily="34" charset="0"/>
            </a:endParaRPr>
          </a:p>
          <a:p>
            <a:pPr marL="0" indent="0">
              <a:lnSpc>
                <a:spcPct val="120000"/>
              </a:lnSpc>
              <a:spcBef>
                <a:spcPts val="0"/>
              </a:spcBef>
              <a:buNone/>
            </a:pPr>
            <a:r>
              <a:rPr lang="en-GB" sz="5600" b="1" dirty="0">
                <a:latin typeface="Arial" panose="020B0604020202020204" pitchFamily="34" charset="0"/>
                <a:cs typeface="Arial" panose="020B0604020202020204" pitchFamily="34" charset="0"/>
              </a:rPr>
              <a:t>Additional Safeguarding Executive </a:t>
            </a:r>
          </a:p>
          <a:p>
            <a:pPr marL="0" indent="0">
              <a:lnSpc>
                <a:spcPct val="120000"/>
              </a:lnSpc>
              <a:spcBef>
                <a:spcPts val="0"/>
              </a:spcBef>
              <a:buNone/>
            </a:pPr>
            <a:endParaRPr lang="en-GB" sz="5600" b="1" dirty="0">
              <a:latin typeface="Arial" panose="020B0604020202020204" pitchFamily="34" charset="0"/>
              <a:cs typeface="Arial" panose="020B0604020202020204" pitchFamily="34" charset="0"/>
            </a:endParaRPr>
          </a:p>
          <a:p>
            <a:pPr>
              <a:lnSpc>
                <a:spcPct val="120000"/>
              </a:lnSpc>
              <a:spcBef>
                <a:spcPts val="0"/>
              </a:spcBef>
            </a:pPr>
            <a:r>
              <a:rPr lang="en-GB" sz="5600" dirty="0">
                <a:latin typeface="Arial" panose="020B0604020202020204" pitchFamily="34" charset="0"/>
                <a:cs typeface="Arial" panose="020B0604020202020204" pitchFamily="34" charset="0"/>
              </a:rPr>
              <a:t>Education Representative, </a:t>
            </a:r>
            <a:r>
              <a:rPr lang="en-GB" sz="5600" b="1" dirty="0">
                <a:latin typeface="Arial" panose="020B0604020202020204" pitchFamily="34" charset="0"/>
                <a:cs typeface="Arial" panose="020B0604020202020204" pitchFamily="34" charset="0"/>
              </a:rPr>
              <a:t>Jackie Fieldwick</a:t>
            </a:r>
            <a:r>
              <a:rPr lang="en-GB" sz="5600" dirty="0">
                <a:latin typeface="Arial" panose="020B0604020202020204" pitchFamily="34" charset="0"/>
                <a:cs typeface="Arial" panose="020B0604020202020204" pitchFamily="34" charset="0"/>
              </a:rPr>
              <a:t>, CEO Brunel Academies Trust </a:t>
            </a:r>
            <a:endParaRPr lang="en-GB" sz="5600" i="1" dirty="0">
              <a:latin typeface="Arial" panose="020B0604020202020204" pitchFamily="34" charset="0"/>
              <a:cs typeface="Arial" panose="020B0604020202020204" pitchFamily="34" charset="0"/>
            </a:endParaRPr>
          </a:p>
          <a:p>
            <a:pPr marL="0" indent="0">
              <a:lnSpc>
                <a:spcPct val="120000"/>
              </a:lnSpc>
              <a:buNone/>
            </a:pPr>
            <a:endParaRPr lang="en-GB" sz="4200" dirty="0">
              <a:latin typeface="Arial" panose="020B0604020202020204" pitchFamily="34" charset="0"/>
              <a:cs typeface="Arial" panose="020B0604020202020204" pitchFamily="34" charset="0"/>
            </a:endParaRPr>
          </a:p>
          <a:p>
            <a:pPr marL="0" indent="0">
              <a:buNone/>
            </a:pPr>
            <a:endParaRPr lang="en-GB" dirty="0"/>
          </a:p>
        </p:txBody>
      </p:sp>
      <p:pic>
        <p:nvPicPr>
          <p:cNvPr id="4" name="Picture 3" descr="Swindon Safeguarding Partnership logo"/>
          <p:cNvPicPr>
            <a:picLocks noChangeAspect="1"/>
          </p:cNvPicPr>
          <p:nvPr/>
        </p:nvPicPr>
        <p:blipFill>
          <a:blip r:embed="rId3"/>
          <a:stretch>
            <a:fillRect/>
          </a:stretch>
        </p:blipFill>
        <p:spPr>
          <a:xfrm>
            <a:off x="10160001" y="66820"/>
            <a:ext cx="1950496" cy="1127558"/>
          </a:xfrm>
          <a:prstGeom prst="rect">
            <a:avLst/>
          </a:prstGeom>
        </p:spPr>
      </p:pic>
    </p:spTree>
    <p:extLst>
      <p:ext uri="{BB962C8B-B14F-4D97-AF65-F5344CB8AC3E}">
        <p14:creationId xmlns:p14="http://schemas.microsoft.com/office/powerpoint/2010/main" val="2766069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203325"/>
            <a:ext cx="4168775" cy="6127750"/>
          </a:xfrm>
        </p:spPr>
        <p:txBody>
          <a:bodyPr>
            <a:normAutofit/>
          </a:bodyPr>
          <a:lstStyle/>
          <a:p>
            <a:pPr marL="0" indent="0">
              <a:lnSpc>
                <a:spcPct val="100000"/>
              </a:lnSpc>
              <a:spcBef>
                <a:spcPts val="300"/>
              </a:spcBef>
              <a:spcAft>
                <a:spcPts val="300"/>
              </a:spcAft>
              <a:buNone/>
            </a:pPr>
            <a:r>
              <a:rPr lang="en-GB" sz="1800" dirty="0">
                <a:latin typeface="Arial" panose="020B0604020202020204" pitchFamily="34" charset="0"/>
                <a:cs typeface="Arial" panose="020B0604020202020204" pitchFamily="34" charset="0"/>
              </a:rPr>
              <a:t>Swindon Safeguarding Partnership </a:t>
            </a:r>
            <a:r>
              <a:rPr lang="en-CA" sz="1800" dirty="0">
                <a:latin typeface="Arial" panose="020B0604020202020204" pitchFamily="34" charset="0"/>
                <a:cs typeface="Arial" panose="020B0604020202020204" pitchFamily="34" charset="0"/>
              </a:rPr>
              <a:t>comprises of the named statutory safeguarding partners and those agencies and organisations who have varying degrees of contact with children and/or adults with care and support needs and those who care for them throughout Swindon. </a:t>
            </a:r>
          </a:p>
          <a:p>
            <a:pPr marL="0" indent="0">
              <a:lnSpc>
                <a:spcPct val="100000"/>
              </a:lnSpc>
              <a:spcBef>
                <a:spcPts val="300"/>
              </a:spcBef>
              <a:spcAft>
                <a:spcPts val="300"/>
              </a:spcAft>
              <a:buNone/>
            </a:pPr>
            <a:endParaRPr lang="en-CA" sz="1800" dirty="0">
              <a:latin typeface="Arial" panose="020B0604020202020204" pitchFamily="34" charset="0"/>
              <a:cs typeface="Arial" panose="020B0604020202020204" pitchFamily="34" charset="0"/>
            </a:endParaRPr>
          </a:p>
          <a:p>
            <a:pPr marL="0" indent="0">
              <a:lnSpc>
                <a:spcPct val="100000"/>
              </a:lnSpc>
              <a:spcBef>
                <a:spcPts val="300"/>
              </a:spcBef>
              <a:spcAft>
                <a:spcPts val="300"/>
              </a:spcAft>
              <a:buNone/>
            </a:pPr>
            <a:r>
              <a:rPr lang="en-CA" sz="1800" dirty="0">
                <a:latin typeface="Arial" panose="020B0604020202020204" pitchFamily="34" charset="0"/>
                <a:cs typeface="Arial" panose="020B0604020202020204" pitchFamily="34" charset="0"/>
              </a:rPr>
              <a:t>Representatives should promote the effectiveness of the Partnership through their responsibility and accountability for the services their agencies deliver to children &amp; adults with care and support needs, and through their ability to influence the effectiveness of their agencies contribution to multi-agency safeguarding.</a:t>
            </a:r>
          </a:p>
          <a:p>
            <a:pPr marL="0" indent="0">
              <a:lnSpc>
                <a:spcPct val="110000"/>
              </a:lnSpc>
              <a:spcBef>
                <a:spcPts val="300"/>
              </a:spcBef>
              <a:spcAft>
                <a:spcPts val="300"/>
              </a:spcAft>
              <a:buNone/>
            </a:pPr>
            <a:endParaRPr lang="en-CA" sz="1800" dirty="0">
              <a:latin typeface="Arial" panose="020B0604020202020204" pitchFamily="34" charset="0"/>
              <a:cs typeface="Arial" panose="020B0604020202020204" pitchFamily="34" charset="0"/>
            </a:endParaRPr>
          </a:p>
          <a:p>
            <a:pPr marL="0" indent="0">
              <a:lnSpc>
                <a:spcPct val="110000"/>
              </a:lnSpc>
              <a:spcBef>
                <a:spcPts val="300"/>
              </a:spcBef>
              <a:spcAft>
                <a:spcPts val="300"/>
              </a:spcAft>
              <a:buNone/>
            </a:pPr>
            <a:endParaRPr lang="en-GB" sz="18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p>
        </p:txBody>
      </p:sp>
      <p:pic>
        <p:nvPicPr>
          <p:cNvPr id="4" name="Picture 3" descr="Swindon Safeguarding Partnership logo"/>
          <p:cNvPicPr>
            <a:picLocks noChangeAspect="1"/>
          </p:cNvPicPr>
          <p:nvPr/>
        </p:nvPicPr>
        <p:blipFill>
          <a:blip r:embed="rId3"/>
          <a:stretch>
            <a:fillRect/>
          </a:stretch>
        </p:blipFill>
        <p:spPr>
          <a:xfrm>
            <a:off x="235324" y="133846"/>
            <a:ext cx="1734045" cy="1002430"/>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933648415"/>
              </p:ext>
            </p:extLst>
          </p:nvPr>
        </p:nvGraphicFramePr>
        <p:xfrm>
          <a:off x="4504332" y="382938"/>
          <a:ext cx="7137152" cy="6065520"/>
        </p:xfrm>
        <a:graphic>
          <a:graphicData uri="http://schemas.openxmlformats.org/drawingml/2006/table">
            <a:tbl>
              <a:tblPr firstRow="1" bandRow="1">
                <a:tableStyleId>{5C22544A-7EE6-4342-B048-85BDC9FD1C3A}</a:tableStyleId>
              </a:tblPr>
              <a:tblGrid>
                <a:gridCol w="3568576">
                  <a:extLst>
                    <a:ext uri="{9D8B030D-6E8A-4147-A177-3AD203B41FA5}">
                      <a16:colId xmlns:a16="http://schemas.microsoft.com/office/drawing/2014/main" val="2809488798"/>
                    </a:ext>
                  </a:extLst>
                </a:gridCol>
                <a:gridCol w="3568576">
                  <a:extLst>
                    <a:ext uri="{9D8B030D-6E8A-4147-A177-3AD203B41FA5}">
                      <a16:colId xmlns:a16="http://schemas.microsoft.com/office/drawing/2014/main" val="488765283"/>
                    </a:ext>
                  </a:extLst>
                </a:gridCol>
              </a:tblGrid>
              <a:tr h="5230761">
                <a:tc>
                  <a:txBody>
                    <a:bodyPr/>
                    <a:lstStyle/>
                    <a:p>
                      <a:pPr lvl="0"/>
                      <a:r>
                        <a:rPr lang="en-CA" sz="1600" b="0" kern="1200" dirty="0">
                          <a:solidFill>
                            <a:schemeClr val="tx1"/>
                          </a:solidFill>
                          <a:effectLst/>
                          <a:latin typeface="Arial" panose="020B0604020202020204" pitchFamily="34" charset="0"/>
                          <a:ea typeface="+mn-ea"/>
                          <a:cs typeface="Arial" panose="020B0604020202020204" pitchFamily="34" charset="0"/>
                        </a:rPr>
                        <a:t>The Armed Forces</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Avon &amp; Wiltshire Mental Health Partnership NHS Trust</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British Transport Police</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Care Quality Commission (CQC)</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Charitable and Voluntary Organisations; including faith groups</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Childminders</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Children and Family Court Advisory and Support Service</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Clinical Commissioning Group</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Dentists</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Dorset &amp; Wiltshire Fire &amp; Rescue Authority</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Education Providers including Early Years and childcare settings</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General Practitioners and other relevant Primary Care Professionals</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Great Western Hospital NHS Foundation Trust</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Healthwatch Swindon</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Housing Providers</a:t>
                      </a:r>
                    </a:p>
                    <a:p>
                      <a:pPr lvl="0"/>
                      <a:r>
                        <a:rPr lang="en-CA" sz="1600" b="0" kern="1200" dirty="0">
                          <a:solidFill>
                            <a:schemeClr val="tx1"/>
                          </a:solidFill>
                          <a:effectLst/>
                          <a:latin typeface="Arial" panose="020B0604020202020204" pitchFamily="34" charset="0"/>
                          <a:ea typeface="+mn-ea"/>
                          <a:cs typeface="Arial" panose="020B0604020202020204" pitchFamily="34" charset="0"/>
                        </a:rPr>
                        <a:t>Prospect</a:t>
                      </a:r>
                      <a:r>
                        <a:rPr lang="en-CA" sz="1600" b="0" kern="1200" baseline="0" dirty="0">
                          <a:solidFill>
                            <a:schemeClr val="tx1"/>
                          </a:solidFill>
                          <a:effectLst/>
                          <a:latin typeface="Arial" panose="020B0604020202020204" pitchFamily="34" charset="0"/>
                          <a:ea typeface="+mn-ea"/>
                          <a:cs typeface="Arial" panose="020B0604020202020204" pitchFamily="34" charset="0"/>
                        </a:rPr>
                        <a:t> Hospice</a:t>
                      </a:r>
                      <a:endParaRPr lang="en-GB"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r>
                        <a:rPr lang="en-CA" sz="1600" b="0" kern="1200" dirty="0">
                          <a:solidFill>
                            <a:schemeClr val="tx1"/>
                          </a:solidFill>
                          <a:effectLst/>
                          <a:latin typeface="Arial" panose="020B0604020202020204" pitchFamily="34" charset="0"/>
                          <a:ea typeface="+mn-ea"/>
                          <a:cs typeface="Arial" panose="020B0604020202020204" pitchFamily="34" charset="0"/>
                        </a:rPr>
                        <a:t>Independent Fostering Agencies</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National Health Service England</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NSPCC</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Opticians</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Oxford Health NHS Foundation Trust</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Probation - The National Probation Service and the Community Rehabilitation Company</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Pharmacists</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Residential Care Homes &amp; Care Providers (children &amp; adults)</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Swindon Borough Council Services</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The Secure Estate (Prisons, Secure Training Centres etc.)</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South West Ambulance Service Foundation Trust</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Swindon Advocacy Movement</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UK Visa, Immigration, Enforcement and Border Force</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Wiltshire &amp; Swindon Coroner’s Office</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Youth Justice Service</a:t>
                      </a:r>
                      <a:endParaRPr lang="en-GB" sz="1600" b="0" kern="1200" dirty="0">
                        <a:solidFill>
                          <a:schemeClr val="tx1"/>
                        </a:solidFill>
                        <a:effectLst/>
                        <a:latin typeface="Arial" panose="020B0604020202020204" pitchFamily="34" charset="0"/>
                        <a:ea typeface="+mn-ea"/>
                        <a:cs typeface="Arial" panose="020B0604020202020204" pitchFamily="34" charset="0"/>
                      </a:endParaRPr>
                    </a:p>
                    <a:p>
                      <a:pPr lvl="0"/>
                      <a:r>
                        <a:rPr lang="en-CA" sz="1600" b="0" kern="1200" dirty="0">
                          <a:solidFill>
                            <a:schemeClr val="tx1"/>
                          </a:solidFill>
                          <a:effectLst/>
                          <a:latin typeface="Arial" panose="020B0604020202020204" pitchFamily="34" charset="0"/>
                          <a:ea typeface="+mn-ea"/>
                          <a:cs typeface="Arial" panose="020B0604020202020204" pitchFamily="34" charset="0"/>
                        </a:rPr>
                        <a:t>Where appropriate, other services commissioned by any of the above.</a:t>
                      </a:r>
                      <a:endParaRPr lang="en-GB" sz="1600" b="0" kern="1200" dirty="0">
                        <a:solidFill>
                          <a:schemeClr val="tx1"/>
                        </a:solidFill>
                        <a:effectLst/>
                        <a:latin typeface="Arial" panose="020B0604020202020204" pitchFamily="34" charset="0"/>
                        <a:ea typeface="+mn-ea"/>
                        <a:cs typeface="Arial" panose="020B0604020202020204" pitchFamily="34" charset="0"/>
                      </a:endParaRPr>
                    </a:p>
                    <a:p>
                      <a:endParaRPr lang="en-GB"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7890694"/>
                  </a:ext>
                </a:extLst>
              </a:tr>
            </a:tbl>
          </a:graphicData>
        </a:graphic>
      </p:graphicFrame>
    </p:spTree>
    <p:extLst>
      <p:ext uri="{BB962C8B-B14F-4D97-AF65-F5344CB8AC3E}">
        <p14:creationId xmlns:p14="http://schemas.microsoft.com/office/powerpoint/2010/main" val="490451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71165" y="514930"/>
            <a:ext cx="10515600" cy="1325563"/>
          </a:xfrm>
        </p:spPr>
        <p:txBody>
          <a:bodyPr>
            <a:normAutofit fontScale="90000"/>
          </a:bodyPr>
          <a:lstStyle/>
          <a:p>
            <a:pPr>
              <a:lnSpc>
                <a:spcPct val="100000"/>
              </a:lnSpc>
            </a:pPr>
            <a:r>
              <a:rPr lang="en-GB" sz="4000" b="1" dirty="0">
                <a:solidFill>
                  <a:schemeClr val="accent5"/>
                </a:solidFill>
                <a:latin typeface="Arial" panose="020B0604020202020204" pitchFamily="34" charset="0"/>
                <a:cs typeface="Arial" panose="020B0604020202020204" pitchFamily="34" charset="0"/>
              </a:rPr>
              <a:t>Purpose and function of the Safeguarding Partnership is to:</a:t>
            </a:r>
            <a:br>
              <a:rPr lang="en-GB" b="1" dirty="0">
                <a:solidFill>
                  <a:schemeClr val="accent1"/>
                </a:solidFill>
                <a:latin typeface="Arial" panose="020B0604020202020204" pitchFamily="34" charset="0"/>
                <a:cs typeface="Arial" panose="020B0604020202020204" pitchFamily="34" charset="0"/>
              </a:rPr>
            </a:br>
            <a:endParaRPr lang="en-GB" dirty="0"/>
          </a:p>
        </p:txBody>
      </p:sp>
      <p:sp>
        <p:nvSpPr>
          <p:cNvPr id="3" name="Content Placeholder 2"/>
          <p:cNvSpPr>
            <a:spLocks noGrp="1"/>
          </p:cNvSpPr>
          <p:nvPr>
            <p:ph idx="1"/>
          </p:nvPr>
        </p:nvSpPr>
        <p:spPr>
          <a:xfrm>
            <a:off x="528918" y="1840493"/>
            <a:ext cx="10515600" cy="4686093"/>
          </a:xfrm>
        </p:spPr>
        <p:txBody>
          <a:bodyPr>
            <a:normAutofit fontScale="62500" lnSpcReduction="20000"/>
          </a:bodyPr>
          <a:lstStyle/>
          <a:p>
            <a:pPr>
              <a:lnSpc>
                <a:spcPct val="120000"/>
              </a:lnSpc>
              <a:spcBef>
                <a:spcPts val="300"/>
              </a:spcBef>
              <a:spcAft>
                <a:spcPts val="300"/>
              </a:spcAft>
              <a:buFont typeface="Wingdings" panose="05000000000000000000" pitchFamily="2" charset="2"/>
              <a:buChar char="ü"/>
            </a:pPr>
            <a:r>
              <a:rPr lang="en-GB" dirty="0">
                <a:latin typeface="Arial" panose="020B0604020202020204" pitchFamily="34" charset="0"/>
                <a:cs typeface="Arial" panose="020B0604020202020204" pitchFamily="34" charset="0"/>
              </a:rPr>
              <a:t>Deliver our shared responsibility for the safeguarding of children, young people and adults with care and support needs in Swindon.</a:t>
            </a:r>
          </a:p>
          <a:p>
            <a:pPr>
              <a:lnSpc>
                <a:spcPct val="120000"/>
              </a:lnSpc>
              <a:spcBef>
                <a:spcPts val="300"/>
              </a:spcBef>
              <a:spcAft>
                <a:spcPts val="300"/>
              </a:spcAft>
              <a:buFont typeface="Wingdings" panose="05000000000000000000" pitchFamily="2" charset="2"/>
              <a:buChar char="ü"/>
            </a:pPr>
            <a:r>
              <a:rPr lang="en-GB" dirty="0">
                <a:latin typeface="Arial" panose="020B0604020202020204" pitchFamily="34" charset="0"/>
                <a:cs typeface="Arial" panose="020B0604020202020204" pitchFamily="34" charset="0"/>
              </a:rPr>
              <a:t>Provide effective and informed leadership to the local safeguarding system, evidencing that risks associated with multi-agency safeguarding arrangements are being actively managed.</a:t>
            </a:r>
          </a:p>
          <a:p>
            <a:pPr>
              <a:lnSpc>
                <a:spcPct val="120000"/>
              </a:lnSpc>
              <a:spcBef>
                <a:spcPts val="300"/>
              </a:spcBef>
              <a:spcAft>
                <a:spcPts val="300"/>
              </a:spcAft>
              <a:buFont typeface="Wingdings" panose="05000000000000000000" pitchFamily="2" charset="2"/>
              <a:buChar char="ü"/>
            </a:pPr>
            <a:r>
              <a:rPr lang="en-GB" dirty="0">
                <a:latin typeface="Arial" panose="020B0604020202020204" pitchFamily="34" charset="0"/>
                <a:cs typeface="Arial" panose="020B0604020202020204" pitchFamily="34" charset="0"/>
              </a:rPr>
              <a:t>Promote positive working relationships with each other and children, adults, their unpaid carers and families. Creating a positive culture for learning not blaming.</a:t>
            </a:r>
          </a:p>
          <a:p>
            <a:pPr>
              <a:lnSpc>
                <a:spcPct val="120000"/>
              </a:lnSpc>
              <a:spcBef>
                <a:spcPts val="300"/>
              </a:spcBef>
              <a:spcAft>
                <a:spcPts val="300"/>
              </a:spcAft>
              <a:buFont typeface="Wingdings" panose="05000000000000000000" pitchFamily="2" charset="2"/>
              <a:buChar char="ü"/>
            </a:pPr>
            <a:r>
              <a:rPr lang="en-GB" dirty="0">
                <a:latin typeface="Arial" panose="020B0604020202020204" pitchFamily="34" charset="0"/>
                <a:cs typeface="Arial" panose="020B0604020202020204" pitchFamily="34" charset="0"/>
              </a:rPr>
              <a:t>To actively engage with children, families, and adults with care and support needs and their unpaid carers to influence and improve safeguarding practices and service delivery across the Partnership.</a:t>
            </a:r>
          </a:p>
          <a:p>
            <a:pPr>
              <a:lnSpc>
                <a:spcPct val="120000"/>
              </a:lnSpc>
              <a:spcBef>
                <a:spcPts val="300"/>
              </a:spcBef>
              <a:spcAft>
                <a:spcPts val="300"/>
              </a:spcAft>
              <a:buFont typeface="Wingdings" panose="05000000000000000000" pitchFamily="2" charset="2"/>
              <a:buChar char="ü"/>
            </a:pPr>
            <a:r>
              <a:rPr lang="en-GB" dirty="0">
                <a:latin typeface="Arial" panose="020B0604020202020204" pitchFamily="34" charset="0"/>
                <a:cs typeface="Arial" panose="020B0604020202020204" pitchFamily="34" charset="0"/>
              </a:rPr>
              <a:t>To undertake Rapid Reviews, Child Safeguarding Practice Reviews (CSPR), Safeguarding Adult Reviews (SARs) and multi-agency audits.</a:t>
            </a:r>
          </a:p>
          <a:p>
            <a:pPr>
              <a:lnSpc>
                <a:spcPct val="120000"/>
              </a:lnSpc>
              <a:spcBef>
                <a:spcPts val="300"/>
              </a:spcBef>
              <a:spcAft>
                <a:spcPts val="300"/>
              </a:spcAft>
              <a:buFont typeface="Wingdings" panose="05000000000000000000" pitchFamily="2" charset="2"/>
              <a:buChar char="ü"/>
            </a:pPr>
            <a:r>
              <a:rPr lang="en-GB" dirty="0">
                <a:latin typeface="Arial" panose="020B0604020202020204" pitchFamily="34" charset="0"/>
                <a:cs typeface="Arial" panose="020B0604020202020204" pitchFamily="34" charset="0"/>
              </a:rPr>
              <a:t>Identify and act on learning from the above and provide a learning and development offer to include safeguarding training.</a:t>
            </a:r>
          </a:p>
          <a:p>
            <a:pPr>
              <a:lnSpc>
                <a:spcPct val="120000"/>
              </a:lnSpc>
              <a:spcBef>
                <a:spcPts val="300"/>
              </a:spcBef>
              <a:spcAft>
                <a:spcPts val="300"/>
              </a:spcAft>
              <a:buFont typeface="Wingdings" panose="05000000000000000000" pitchFamily="2" charset="2"/>
              <a:buChar char="ü"/>
            </a:pPr>
            <a:r>
              <a:rPr lang="en-GB" dirty="0">
                <a:latin typeface="Arial" panose="020B0604020202020204" pitchFamily="34" charset="0"/>
                <a:cs typeface="Arial" panose="020B0604020202020204" pitchFamily="34" charset="0"/>
              </a:rPr>
              <a:t>To develop and update multi-agency policies and procedures.</a:t>
            </a:r>
          </a:p>
          <a:p>
            <a:pPr marL="0" indent="0">
              <a:lnSpc>
                <a:spcPct val="120000"/>
              </a:lnSpc>
              <a:spcBef>
                <a:spcPts val="300"/>
              </a:spcBef>
              <a:spcAft>
                <a:spcPts val="300"/>
              </a:spcAft>
              <a:buNone/>
            </a:pPr>
            <a:r>
              <a:rPr lang="en-GB" dirty="0">
                <a:latin typeface="Arial" panose="020B0604020202020204" pitchFamily="34" charset="0"/>
                <a:cs typeface="Arial" panose="020B0604020202020204" pitchFamily="34" charset="0"/>
                <a:hlinkClick r:id="rId3"/>
              </a:rPr>
              <a:t>Swindon_safeguarding_partnership_multi-agency_safeguarding_arrangements</a:t>
            </a:r>
            <a:r>
              <a:rPr lang="en-GB" dirty="0">
                <a:latin typeface="Arial" panose="020B0604020202020204" pitchFamily="34" charset="0"/>
                <a:cs typeface="Arial" panose="020B0604020202020204" pitchFamily="34" charset="0"/>
              </a:rPr>
              <a:t> </a:t>
            </a:r>
          </a:p>
          <a:p>
            <a:pPr marL="0" indent="0">
              <a:buNone/>
            </a:pPr>
            <a:endParaRPr lang="en-GB" dirty="0"/>
          </a:p>
        </p:txBody>
      </p:sp>
      <p:pic>
        <p:nvPicPr>
          <p:cNvPr id="4" name="Picture 3" descr="Swindon Safeguarding Partnership logo"/>
          <p:cNvPicPr>
            <a:picLocks noChangeAspect="1"/>
          </p:cNvPicPr>
          <p:nvPr/>
        </p:nvPicPr>
        <p:blipFill>
          <a:blip r:embed="rId4"/>
          <a:stretch>
            <a:fillRect/>
          </a:stretch>
        </p:blipFill>
        <p:spPr>
          <a:xfrm>
            <a:off x="183105" y="201706"/>
            <a:ext cx="1950496" cy="1127558"/>
          </a:xfrm>
          <a:prstGeom prst="rect">
            <a:avLst/>
          </a:prstGeom>
        </p:spPr>
      </p:pic>
    </p:spTree>
    <p:extLst>
      <p:ext uri="{BB962C8B-B14F-4D97-AF65-F5344CB8AC3E}">
        <p14:creationId xmlns:p14="http://schemas.microsoft.com/office/powerpoint/2010/main" val="3598841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78742" y="646433"/>
            <a:ext cx="10515600" cy="1325563"/>
          </a:xfrm>
        </p:spPr>
        <p:txBody>
          <a:bodyPr>
            <a:normAutofit fontScale="90000"/>
          </a:bodyPr>
          <a:lstStyle/>
          <a:p>
            <a:pPr>
              <a:lnSpc>
                <a:spcPct val="100000"/>
              </a:lnSpc>
            </a:pPr>
            <a:r>
              <a:rPr lang="en-GB" sz="4000" b="1" dirty="0">
                <a:solidFill>
                  <a:schemeClr val="accent1"/>
                </a:solidFill>
                <a:latin typeface="Arial" panose="020B0604020202020204" pitchFamily="34" charset="0"/>
                <a:cs typeface="Arial" panose="020B0604020202020204" pitchFamily="34" charset="0"/>
              </a:rPr>
              <a:t>Purpose and function of the Safeguarding Partnership </a:t>
            </a:r>
            <a:br>
              <a:rPr lang="en-GB" sz="4000" b="1" dirty="0">
                <a:solidFill>
                  <a:schemeClr val="accent1"/>
                </a:solidFill>
                <a:latin typeface="Arial" panose="020B0604020202020204" pitchFamily="34" charset="0"/>
                <a:cs typeface="Arial" panose="020B0604020202020204" pitchFamily="34" charset="0"/>
              </a:rPr>
            </a:br>
            <a:br>
              <a:rPr lang="en-GB" b="1" dirty="0">
                <a:solidFill>
                  <a:schemeClr val="accent1"/>
                </a:solidFill>
                <a:latin typeface="Arial" panose="020B0604020202020204" pitchFamily="34" charset="0"/>
                <a:cs typeface="Arial" panose="020B0604020202020204" pitchFamily="34" charset="0"/>
              </a:rPr>
            </a:br>
            <a:endParaRPr lang="en-GB" dirty="0"/>
          </a:p>
        </p:txBody>
      </p:sp>
      <p:sp>
        <p:nvSpPr>
          <p:cNvPr id="3" name="Content Placeholder 2"/>
          <p:cNvSpPr>
            <a:spLocks noGrp="1"/>
          </p:cNvSpPr>
          <p:nvPr>
            <p:ph idx="1"/>
          </p:nvPr>
        </p:nvSpPr>
        <p:spPr>
          <a:xfrm>
            <a:off x="838200" y="1490870"/>
            <a:ext cx="10515600" cy="4686093"/>
          </a:xfrm>
        </p:spPr>
        <p:txBody>
          <a:bodyPr>
            <a:normAutofit fontScale="55000" lnSpcReduction="20000"/>
          </a:bodyPr>
          <a:lstStyle/>
          <a:p>
            <a:pPr marL="0" indent="0">
              <a:lnSpc>
                <a:spcPct val="120000"/>
              </a:lnSpc>
              <a:spcBef>
                <a:spcPts val="300"/>
              </a:spcBef>
              <a:spcAft>
                <a:spcPts val="300"/>
              </a:spcAft>
              <a:buNone/>
            </a:pPr>
            <a:r>
              <a:rPr lang="en-GB" sz="3300" dirty="0">
                <a:latin typeface="Arial" panose="020B0604020202020204" pitchFamily="34" charset="0"/>
                <a:cs typeface="Arial" panose="020B0604020202020204" pitchFamily="34" charset="0"/>
              </a:rPr>
              <a:t>We believe that effective safeguarding is founded on practitioners developing lasting and trusting relationships with the children and adults they work with as well as each other. </a:t>
            </a:r>
          </a:p>
          <a:p>
            <a:pPr marL="0" indent="0">
              <a:lnSpc>
                <a:spcPct val="120000"/>
              </a:lnSpc>
              <a:spcBef>
                <a:spcPts val="300"/>
              </a:spcBef>
              <a:spcAft>
                <a:spcPts val="300"/>
              </a:spcAft>
              <a:buNone/>
            </a:pPr>
            <a:r>
              <a:rPr lang="en-GB" sz="3300" dirty="0">
                <a:latin typeface="Arial" panose="020B0604020202020204" pitchFamily="34" charset="0"/>
                <a:cs typeface="Arial" panose="020B0604020202020204" pitchFamily="34" charset="0"/>
              </a:rPr>
              <a:t>We will look beyond organisational constraints and boundaries to build a culture which improves outcomes for all. </a:t>
            </a:r>
          </a:p>
          <a:p>
            <a:pPr marL="0" indent="0">
              <a:lnSpc>
                <a:spcPct val="120000"/>
              </a:lnSpc>
              <a:spcBef>
                <a:spcPts val="300"/>
              </a:spcBef>
              <a:spcAft>
                <a:spcPts val="300"/>
              </a:spcAft>
              <a:buNone/>
            </a:pPr>
            <a:r>
              <a:rPr lang="en-GB" sz="3300" dirty="0">
                <a:latin typeface="Arial" panose="020B0604020202020204" pitchFamily="34" charset="0"/>
                <a:cs typeface="Arial" panose="020B0604020202020204" pitchFamily="34" charset="0"/>
              </a:rPr>
              <a:t>We have an agreed behaviours framework that promotes and delivers: </a:t>
            </a:r>
          </a:p>
          <a:p>
            <a:pPr>
              <a:lnSpc>
                <a:spcPct val="120000"/>
              </a:lnSpc>
              <a:spcBef>
                <a:spcPts val="300"/>
              </a:spcBef>
              <a:spcAft>
                <a:spcPts val="300"/>
              </a:spcAft>
              <a:buFont typeface="Wingdings" panose="05000000000000000000" pitchFamily="2" charset="2"/>
              <a:buChar char="ü"/>
            </a:pPr>
            <a:r>
              <a:rPr lang="en-GB" sz="3300" dirty="0">
                <a:latin typeface="Arial" panose="020B0604020202020204" pitchFamily="34" charset="0"/>
                <a:cs typeface="Arial" panose="020B0604020202020204" pitchFamily="34" charset="0"/>
              </a:rPr>
              <a:t>accountability, </a:t>
            </a:r>
          </a:p>
          <a:p>
            <a:pPr>
              <a:lnSpc>
                <a:spcPct val="120000"/>
              </a:lnSpc>
              <a:spcBef>
                <a:spcPts val="300"/>
              </a:spcBef>
              <a:spcAft>
                <a:spcPts val="300"/>
              </a:spcAft>
              <a:buFont typeface="Wingdings" panose="05000000000000000000" pitchFamily="2" charset="2"/>
              <a:buChar char="ü"/>
            </a:pPr>
            <a:r>
              <a:rPr lang="en-GB" sz="3300" dirty="0">
                <a:latin typeface="Arial" panose="020B0604020202020204" pitchFamily="34" charset="0"/>
                <a:cs typeface="Arial" panose="020B0604020202020204" pitchFamily="34" charset="0"/>
              </a:rPr>
              <a:t>openness, </a:t>
            </a:r>
          </a:p>
          <a:p>
            <a:pPr>
              <a:lnSpc>
                <a:spcPct val="120000"/>
              </a:lnSpc>
              <a:spcBef>
                <a:spcPts val="300"/>
              </a:spcBef>
              <a:spcAft>
                <a:spcPts val="300"/>
              </a:spcAft>
              <a:buFont typeface="Wingdings" panose="05000000000000000000" pitchFamily="2" charset="2"/>
              <a:buChar char="ü"/>
            </a:pPr>
            <a:r>
              <a:rPr lang="en-GB" sz="3300" dirty="0">
                <a:latin typeface="Arial" panose="020B0604020202020204" pitchFamily="34" charset="0"/>
                <a:cs typeface="Arial" panose="020B0604020202020204" pitchFamily="34" charset="0"/>
              </a:rPr>
              <a:t>trust,</a:t>
            </a:r>
          </a:p>
          <a:p>
            <a:pPr>
              <a:lnSpc>
                <a:spcPct val="120000"/>
              </a:lnSpc>
              <a:spcBef>
                <a:spcPts val="300"/>
              </a:spcBef>
              <a:spcAft>
                <a:spcPts val="300"/>
              </a:spcAft>
              <a:buFont typeface="Wingdings" panose="05000000000000000000" pitchFamily="2" charset="2"/>
              <a:buChar char="ü"/>
            </a:pPr>
            <a:r>
              <a:rPr lang="en-GB" sz="3300" dirty="0">
                <a:latin typeface="Arial" panose="020B0604020202020204" pitchFamily="34" charset="0"/>
                <a:cs typeface="Arial" panose="020B0604020202020204" pitchFamily="34" charset="0"/>
              </a:rPr>
              <a:t>innovation, </a:t>
            </a:r>
          </a:p>
          <a:p>
            <a:pPr>
              <a:lnSpc>
                <a:spcPct val="120000"/>
              </a:lnSpc>
              <a:spcBef>
                <a:spcPts val="300"/>
              </a:spcBef>
              <a:spcAft>
                <a:spcPts val="300"/>
              </a:spcAft>
              <a:buFont typeface="Wingdings" panose="05000000000000000000" pitchFamily="2" charset="2"/>
              <a:buChar char="ü"/>
            </a:pPr>
            <a:r>
              <a:rPr lang="en-GB" sz="3300" dirty="0">
                <a:latin typeface="Arial" panose="020B0604020202020204" pitchFamily="34" charset="0"/>
                <a:cs typeface="Arial" panose="020B0604020202020204" pitchFamily="34" charset="0"/>
              </a:rPr>
              <a:t>commitment, </a:t>
            </a:r>
          </a:p>
          <a:p>
            <a:pPr>
              <a:lnSpc>
                <a:spcPct val="120000"/>
              </a:lnSpc>
              <a:spcBef>
                <a:spcPts val="300"/>
              </a:spcBef>
              <a:spcAft>
                <a:spcPts val="300"/>
              </a:spcAft>
              <a:buFont typeface="Wingdings" panose="05000000000000000000" pitchFamily="2" charset="2"/>
              <a:buChar char="ü"/>
            </a:pPr>
            <a:r>
              <a:rPr lang="en-GB" sz="3300" dirty="0">
                <a:latin typeface="Arial" panose="020B0604020202020204" pitchFamily="34" charset="0"/>
                <a:cs typeface="Arial" panose="020B0604020202020204" pitchFamily="34" charset="0"/>
              </a:rPr>
              <a:t>respectfulness, </a:t>
            </a:r>
          </a:p>
          <a:p>
            <a:pPr>
              <a:lnSpc>
                <a:spcPct val="120000"/>
              </a:lnSpc>
              <a:spcBef>
                <a:spcPts val="300"/>
              </a:spcBef>
              <a:spcAft>
                <a:spcPts val="300"/>
              </a:spcAft>
              <a:buFont typeface="Wingdings" panose="05000000000000000000" pitchFamily="2" charset="2"/>
              <a:buChar char="ü"/>
            </a:pPr>
            <a:r>
              <a:rPr lang="en-GB" sz="3300" dirty="0">
                <a:latin typeface="Arial" panose="020B0604020202020204" pitchFamily="34" charset="0"/>
                <a:cs typeface="Arial" panose="020B0604020202020204" pitchFamily="34" charset="0"/>
              </a:rPr>
              <a:t>curiosity and </a:t>
            </a:r>
          </a:p>
          <a:p>
            <a:pPr>
              <a:lnSpc>
                <a:spcPct val="120000"/>
              </a:lnSpc>
              <a:spcBef>
                <a:spcPts val="300"/>
              </a:spcBef>
              <a:spcAft>
                <a:spcPts val="300"/>
              </a:spcAft>
              <a:buFont typeface="Wingdings" panose="05000000000000000000" pitchFamily="2" charset="2"/>
              <a:buChar char="ü"/>
            </a:pPr>
            <a:r>
              <a:rPr lang="en-GB" sz="3300" dirty="0">
                <a:latin typeface="Arial" panose="020B0604020202020204" pitchFamily="34" charset="0"/>
                <a:cs typeface="Arial" panose="020B0604020202020204" pitchFamily="34" charset="0"/>
              </a:rPr>
              <a:t>collaboration.</a:t>
            </a:r>
          </a:p>
          <a:p>
            <a:pPr marL="0" indent="0">
              <a:buNone/>
            </a:pPr>
            <a:endParaRPr lang="en-GB" dirty="0"/>
          </a:p>
        </p:txBody>
      </p:sp>
      <p:pic>
        <p:nvPicPr>
          <p:cNvPr id="4" name="Picture 3" descr="Swindon Safeguarding Partnership logo"/>
          <p:cNvPicPr>
            <a:picLocks noChangeAspect="1"/>
          </p:cNvPicPr>
          <p:nvPr/>
        </p:nvPicPr>
        <p:blipFill>
          <a:blip r:embed="rId3"/>
          <a:stretch>
            <a:fillRect/>
          </a:stretch>
        </p:blipFill>
        <p:spPr>
          <a:xfrm>
            <a:off x="364639" y="148038"/>
            <a:ext cx="1950496" cy="1127558"/>
          </a:xfrm>
          <a:prstGeom prst="rect">
            <a:avLst/>
          </a:prstGeom>
        </p:spPr>
      </p:pic>
      <p:sp>
        <p:nvSpPr>
          <p:cNvPr id="6" name="TextBox 5"/>
          <p:cNvSpPr txBox="1"/>
          <p:nvPr/>
        </p:nvSpPr>
        <p:spPr>
          <a:xfrm>
            <a:off x="958935" y="6157346"/>
            <a:ext cx="8288593" cy="402546"/>
          </a:xfrm>
          <a:prstGeom prst="rect">
            <a:avLst/>
          </a:prstGeom>
          <a:noFill/>
        </p:spPr>
        <p:txBody>
          <a:bodyPr wrap="square" rtlCol="0">
            <a:spAutoFit/>
          </a:bodyPr>
          <a:lstStyle/>
          <a:p>
            <a:pPr>
              <a:lnSpc>
                <a:spcPct val="120000"/>
              </a:lnSpc>
              <a:spcBef>
                <a:spcPts val="300"/>
              </a:spcBef>
              <a:spcAft>
                <a:spcPts val="300"/>
              </a:spcAft>
            </a:pPr>
            <a:r>
              <a:rPr lang="en-GB" dirty="0">
                <a:latin typeface="Arial" panose="020B0604020202020204" pitchFamily="34" charset="0"/>
                <a:cs typeface="Arial" panose="020B0604020202020204" pitchFamily="34" charset="0"/>
                <a:hlinkClick r:id="rId4"/>
              </a:rPr>
              <a:t>SSP Strategic Plan 2023-2026 - Swindon Safeguarding Partnership</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5660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852576379"/>
              </p:ext>
            </p:extLst>
          </p:nvPr>
        </p:nvGraphicFramePr>
        <p:xfrm>
          <a:off x="2254250" y="719138"/>
          <a:ext cx="7681913" cy="5418137"/>
        </p:xfrm>
        <a:graphic>
          <a:graphicData uri="http://schemas.openxmlformats.org/presentationml/2006/ole">
            <mc:AlternateContent xmlns:mc="http://schemas.openxmlformats.org/markup-compatibility/2006">
              <mc:Choice xmlns:v="urn:schemas-microsoft-com:vml" Requires="v">
                <p:oleObj spid="_x0000_s1043" name="Document" r:id="rId3" imgW="10246531" imgH="7227665" progId="Word.Document.12">
                  <p:embed/>
                </p:oleObj>
              </mc:Choice>
              <mc:Fallback>
                <p:oleObj name="Document" r:id="rId3" imgW="10246531" imgH="7227665" progId="Word.Document.12">
                  <p:embed/>
                  <p:pic>
                    <p:nvPicPr>
                      <p:cNvPr id="0" name=""/>
                      <p:cNvPicPr/>
                      <p:nvPr/>
                    </p:nvPicPr>
                    <p:blipFill>
                      <a:blip r:embed="rId4"/>
                      <a:stretch>
                        <a:fillRect/>
                      </a:stretch>
                    </p:blipFill>
                    <p:spPr>
                      <a:xfrm>
                        <a:off x="2254250" y="719138"/>
                        <a:ext cx="7681913" cy="5418137"/>
                      </a:xfrm>
                      <a:prstGeom prst="rect">
                        <a:avLst/>
                      </a:prstGeom>
                    </p:spPr>
                  </p:pic>
                </p:oleObj>
              </mc:Fallback>
            </mc:AlternateContent>
          </a:graphicData>
        </a:graphic>
      </p:graphicFrame>
    </p:spTree>
    <p:extLst>
      <p:ext uri="{BB962C8B-B14F-4D97-AF65-F5344CB8AC3E}">
        <p14:creationId xmlns:p14="http://schemas.microsoft.com/office/powerpoint/2010/main" val="3961054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52657" y="148038"/>
            <a:ext cx="8933690" cy="1325563"/>
          </a:xfrm>
        </p:spPr>
        <p:txBody>
          <a:bodyPr>
            <a:normAutofit/>
          </a:bodyPr>
          <a:lstStyle/>
          <a:p>
            <a:pPr>
              <a:lnSpc>
                <a:spcPct val="100000"/>
              </a:lnSpc>
            </a:pPr>
            <a:r>
              <a:rPr lang="en-GB" sz="3600" b="1" dirty="0">
                <a:solidFill>
                  <a:schemeClr val="accent1"/>
                </a:solidFill>
                <a:latin typeface="Arial" panose="020B0604020202020204" pitchFamily="34" charset="0"/>
                <a:cs typeface="Arial" panose="020B0604020202020204" pitchFamily="34" charset="0"/>
              </a:rPr>
              <a:t>Strategic Priorities 2024/25 – The Vision </a:t>
            </a:r>
            <a:endParaRPr lang="en-GB" sz="4000" dirty="0"/>
          </a:p>
        </p:txBody>
      </p:sp>
      <p:sp>
        <p:nvSpPr>
          <p:cNvPr id="3" name="Content Placeholder 2"/>
          <p:cNvSpPr>
            <a:spLocks noGrp="1"/>
          </p:cNvSpPr>
          <p:nvPr>
            <p:ph sz="half" idx="1"/>
          </p:nvPr>
        </p:nvSpPr>
        <p:spPr>
          <a:xfrm>
            <a:off x="801979" y="1473601"/>
            <a:ext cx="9424509" cy="5002589"/>
          </a:xfrm>
        </p:spPr>
        <p:txBody>
          <a:bodyPr>
            <a:normAutofit fontScale="25000" lnSpcReduction="20000"/>
          </a:bodyPr>
          <a:lstStyle/>
          <a:p>
            <a:pPr marL="0" indent="0">
              <a:lnSpc>
                <a:spcPct val="120000"/>
              </a:lnSpc>
              <a:spcBef>
                <a:spcPts val="300"/>
              </a:spcBef>
              <a:spcAft>
                <a:spcPts val="300"/>
              </a:spcAft>
              <a:buNone/>
            </a:pPr>
            <a:r>
              <a:rPr lang="en-GB" sz="6400" b="1" dirty="0">
                <a:latin typeface="Arial" panose="020B0604020202020204" pitchFamily="34" charset="0"/>
                <a:cs typeface="Arial" panose="020B0604020202020204" pitchFamily="34" charset="0"/>
              </a:rPr>
              <a:t>Neglect:  </a:t>
            </a:r>
          </a:p>
          <a:p>
            <a:pPr>
              <a:lnSpc>
                <a:spcPct val="120000"/>
              </a:lnSpc>
              <a:spcBef>
                <a:spcPts val="300"/>
              </a:spcBef>
              <a:spcAft>
                <a:spcPts val="300"/>
              </a:spcAft>
              <a:buFont typeface="Wingdings" panose="05000000000000000000" pitchFamily="2" charset="2"/>
              <a:buChar char="v"/>
            </a:pPr>
            <a:r>
              <a:rPr lang="en-GB" sz="6400" dirty="0">
                <a:latin typeface="Arial" panose="020B0604020202020204" pitchFamily="34" charset="0"/>
                <a:cs typeface="Arial" panose="020B0604020202020204" pitchFamily="34" charset="0"/>
              </a:rPr>
              <a:t>We aim to improve how we identify, assess and respond to children who are suffering from Neglect.  </a:t>
            </a:r>
          </a:p>
          <a:p>
            <a:pPr>
              <a:lnSpc>
                <a:spcPct val="120000"/>
              </a:lnSpc>
              <a:spcBef>
                <a:spcPts val="300"/>
              </a:spcBef>
              <a:spcAft>
                <a:spcPts val="300"/>
              </a:spcAft>
              <a:buFont typeface="Wingdings" panose="05000000000000000000" pitchFamily="2" charset="2"/>
              <a:buChar char="v"/>
            </a:pPr>
            <a:r>
              <a:rPr lang="en-GB" sz="6400" dirty="0">
                <a:latin typeface="Arial" panose="020B0604020202020204" pitchFamily="34" charset="0"/>
                <a:cs typeface="Arial" panose="020B0604020202020204" pitchFamily="34" charset="0"/>
              </a:rPr>
              <a:t>We aim to decrease the number of children in Swindon who are suffering from neglect. 	</a:t>
            </a:r>
          </a:p>
          <a:p>
            <a:pPr>
              <a:lnSpc>
                <a:spcPct val="120000"/>
              </a:lnSpc>
              <a:spcBef>
                <a:spcPts val="300"/>
              </a:spcBef>
              <a:spcAft>
                <a:spcPts val="300"/>
              </a:spcAft>
              <a:buFont typeface="Wingdings" panose="05000000000000000000" pitchFamily="2" charset="2"/>
              <a:buChar char="v"/>
            </a:pPr>
            <a:endParaRPr lang="en-GB" sz="6400" b="1" dirty="0">
              <a:latin typeface="Arial" panose="020B0604020202020204" pitchFamily="34" charset="0"/>
              <a:cs typeface="Arial" panose="020B0604020202020204" pitchFamily="34" charset="0"/>
            </a:endParaRPr>
          </a:p>
          <a:p>
            <a:pPr marL="0" indent="0">
              <a:lnSpc>
                <a:spcPct val="120000"/>
              </a:lnSpc>
              <a:spcBef>
                <a:spcPts val="300"/>
              </a:spcBef>
              <a:spcAft>
                <a:spcPts val="300"/>
              </a:spcAft>
              <a:buNone/>
            </a:pPr>
            <a:r>
              <a:rPr lang="en-GB" sz="6400" b="1" dirty="0">
                <a:latin typeface="Arial" panose="020B0604020202020204" pitchFamily="34" charset="0"/>
                <a:cs typeface="Arial" panose="020B0604020202020204" pitchFamily="34" charset="0"/>
              </a:rPr>
              <a:t>Self-Neglect: </a:t>
            </a:r>
          </a:p>
          <a:p>
            <a:pPr>
              <a:lnSpc>
                <a:spcPct val="120000"/>
              </a:lnSpc>
              <a:spcBef>
                <a:spcPts val="300"/>
              </a:spcBef>
              <a:spcAft>
                <a:spcPts val="300"/>
              </a:spcAft>
              <a:buFont typeface="Wingdings" panose="05000000000000000000" pitchFamily="2" charset="2"/>
              <a:buChar char="v"/>
            </a:pPr>
            <a:r>
              <a:rPr lang="en-GB" sz="6400" dirty="0">
                <a:latin typeface="Arial" panose="020B0604020202020204" pitchFamily="34" charset="0"/>
                <a:cs typeface="Arial" panose="020B0604020202020204" pitchFamily="34" charset="0"/>
              </a:rPr>
              <a:t>We aim to improve our response to those needing help and decrease the number of adults in Swindon who are self-neglecting.</a:t>
            </a:r>
          </a:p>
          <a:p>
            <a:pPr>
              <a:lnSpc>
                <a:spcPct val="120000"/>
              </a:lnSpc>
              <a:spcBef>
                <a:spcPts val="300"/>
              </a:spcBef>
              <a:spcAft>
                <a:spcPts val="300"/>
              </a:spcAft>
              <a:buFont typeface="Wingdings" panose="05000000000000000000" pitchFamily="2" charset="2"/>
              <a:buChar char="v"/>
            </a:pPr>
            <a:endParaRPr lang="en-GB" sz="6400" dirty="0">
              <a:latin typeface="Arial" panose="020B0604020202020204" pitchFamily="34" charset="0"/>
              <a:cs typeface="Arial" panose="020B0604020202020204" pitchFamily="34" charset="0"/>
            </a:endParaRPr>
          </a:p>
          <a:p>
            <a:pPr marL="0" indent="0">
              <a:lnSpc>
                <a:spcPct val="120000"/>
              </a:lnSpc>
              <a:spcBef>
                <a:spcPts val="300"/>
              </a:spcBef>
              <a:spcAft>
                <a:spcPts val="300"/>
              </a:spcAft>
              <a:buNone/>
            </a:pPr>
            <a:r>
              <a:rPr lang="en-GB" sz="6400" b="1" dirty="0">
                <a:latin typeface="Arial" panose="020B0604020202020204" pitchFamily="34" charset="0"/>
                <a:cs typeface="Arial" panose="020B0604020202020204" pitchFamily="34" charset="0"/>
              </a:rPr>
              <a:t>Children Levels of Need </a:t>
            </a:r>
          </a:p>
          <a:p>
            <a:pPr>
              <a:lnSpc>
                <a:spcPct val="120000"/>
              </a:lnSpc>
              <a:spcBef>
                <a:spcPts val="300"/>
              </a:spcBef>
              <a:spcAft>
                <a:spcPts val="300"/>
              </a:spcAft>
              <a:buFont typeface="Wingdings" panose="05000000000000000000" pitchFamily="2" charset="2"/>
              <a:buChar char="v"/>
            </a:pPr>
            <a:r>
              <a:rPr lang="en-GB" sz="6400" dirty="0">
                <a:latin typeface="Arial" panose="020B0604020202020204" pitchFamily="34" charset="0"/>
                <a:cs typeface="Arial" panose="020B0604020202020204" pitchFamily="34" charset="0"/>
              </a:rPr>
              <a:t>We aim to ensure that the level of need for children in Swindon is clearly understood and consistently applied, with effective multi-agency working and clear pathways for support so that positive outcomes for children are achieved at the earliest opportunity.</a:t>
            </a:r>
          </a:p>
          <a:p>
            <a:pPr>
              <a:lnSpc>
                <a:spcPct val="120000"/>
              </a:lnSpc>
              <a:spcBef>
                <a:spcPts val="300"/>
              </a:spcBef>
              <a:spcAft>
                <a:spcPts val="300"/>
              </a:spcAft>
              <a:buFont typeface="Wingdings" panose="05000000000000000000" pitchFamily="2" charset="2"/>
              <a:buChar char="v"/>
            </a:pPr>
            <a:endParaRPr lang="en-GB" sz="6400" b="1" dirty="0">
              <a:latin typeface="Arial" panose="020B0604020202020204" pitchFamily="34" charset="0"/>
              <a:cs typeface="Arial" panose="020B0604020202020204" pitchFamily="34" charset="0"/>
            </a:endParaRPr>
          </a:p>
          <a:p>
            <a:pPr marL="0" indent="0">
              <a:lnSpc>
                <a:spcPct val="120000"/>
              </a:lnSpc>
              <a:spcBef>
                <a:spcPts val="300"/>
              </a:spcBef>
              <a:spcAft>
                <a:spcPts val="300"/>
              </a:spcAft>
              <a:buNone/>
            </a:pPr>
            <a:r>
              <a:rPr lang="en-GB" sz="6400" b="1" dirty="0">
                <a:latin typeface="Arial" panose="020B0604020202020204" pitchFamily="34" charset="0"/>
                <a:cs typeface="Arial" panose="020B0604020202020204" pitchFamily="34" charset="0"/>
              </a:rPr>
              <a:t>All Age Exploitation:  </a:t>
            </a:r>
          </a:p>
          <a:p>
            <a:pPr>
              <a:lnSpc>
                <a:spcPct val="120000"/>
              </a:lnSpc>
              <a:spcBef>
                <a:spcPts val="300"/>
              </a:spcBef>
              <a:spcAft>
                <a:spcPts val="300"/>
              </a:spcAft>
              <a:buFont typeface="Wingdings" panose="05000000000000000000" pitchFamily="2" charset="2"/>
              <a:buChar char="v"/>
            </a:pPr>
            <a:r>
              <a:rPr lang="en-GB" sz="6400" dirty="0">
                <a:latin typeface="Arial" panose="020B0604020202020204" pitchFamily="34" charset="0"/>
                <a:cs typeface="Arial" panose="020B0604020202020204" pitchFamily="34" charset="0"/>
              </a:rPr>
              <a:t>We aim to identify children and adults in Swindon who are at risk of or who are being exploited and provide an improved multi-agency response that reduces risk of harm. </a:t>
            </a:r>
          </a:p>
          <a:p>
            <a:pPr>
              <a:lnSpc>
                <a:spcPct val="120000"/>
              </a:lnSpc>
              <a:spcBef>
                <a:spcPts val="300"/>
              </a:spcBef>
              <a:spcAft>
                <a:spcPts val="300"/>
              </a:spcAft>
              <a:buFont typeface="Wingdings" panose="05000000000000000000" pitchFamily="2" charset="2"/>
              <a:buChar char="Ø"/>
            </a:pPr>
            <a:endParaRPr lang="en-GB" sz="2100" dirty="0">
              <a:latin typeface="Arial" panose="020B0604020202020204" pitchFamily="34" charset="0"/>
              <a:cs typeface="Arial" panose="020B0604020202020204" pitchFamily="34" charset="0"/>
            </a:endParaRPr>
          </a:p>
          <a:p>
            <a:pPr marL="0" indent="0">
              <a:lnSpc>
                <a:spcPct val="120000"/>
              </a:lnSpc>
              <a:spcBef>
                <a:spcPts val="300"/>
              </a:spcBef>
              <a:spcAft>
                <a:spcPts val="300"/>
              </a:spcAft>
              <a:buNone/>
            </a:pPr>
            <a:r>
              <a:rPr lang="en-GB" dirty="0">
                <a:latin typeface="Arial" panose="020B0604020202020204" pitchFamily="34" charset="0"/>
                <a:cs typeface="Arial" panose="020B0604020202020204" pitchFamily="34" charset="0"/>
              </a:rPr>
              <a:t>	</a:t>
            </a:r>
          </a:p>
          <a:p>
            <a:pPr marL="0" indent="0">
              <a:lnSpc>
                <a:spcPct val="120000"/>
              </a:lnSpc>
              <a:spcBef>
                <a:spcPts val="200"/>
              </a:spcBef>
              <a:spcAft>
                <a:spcPts val="200"/>
              </a:spcAft>
              <a:buNone/>
            </a:pPr>
            <a:endParaRPr lang="en-GB" b="1" dirty="0">
              <a:latin typeface="Arial" panose="020B0604020202020204" pitchFamily="34" charset="0"/>
              <a:cs typeface="Arial" panose="020B0604020202020204" pitchFamily="34" charset="0"/>
            </a:endParaRPr>
          </a:p>
          <a:p>
            <a:pPr marL="0" indent="0">
              <a:buNone/>
            </a:pPr>
            <a:endParaRPr lang="en-GB" dirty="0"/>
          </a:p>
          <a:p>
            <a:pPr marL="0" indent="0">
              <a:buNone/>
            </a:pPr>
            <a:endParaRPr lang="en-GB" dirty="0"/>
          </a:p>
          <a:p>
            <a:pPr marL="0" indent="0">
              <a:buNone/>
            </a:pPr>
            <a:endParaRPr lang="en-GB" b="1" dirty="0">
              <a:latin typeface="Arial" panose="020B0604020202020204" pitchFamily="34" charset="0"/>
              <a:cs typeface="Arial" panose="020B0604020202020204" pitchFamily="34" charset="0"/>
            </a:endParaRPr>
          </a:p>
          <a:p>
            <a:pPr marL="0" indent="0">
              <a:buNone/>
            </a:pPr>
            <a:endParaRPr lang="en-GB" dirty="0"/>
          </a:p>
        </p:txBody>
      </p:sp>
      <p:pic>
        <p:nvPicPr>
          <p:cNvPr id="6" name="Picture 5" descr="Swindon Safeguarding Partnership logo"/>
          <p:cNvPicPr>
            <a:picLocks noChangeAspect="1"/>
          </p:cNvPicPr>
          <p:nvPr/>
        </p:nvPicPr>
        <p:blipFill>
          <a:blip r:embed="rId3"/>
          <a:stretch>
            <a:fillRect/>
          </a:stretch>
        </p:blipFill>
        <p:spPr>
          <a:xfrm>
            <a:off x="364639" y="148038"/>
            <a:ext cx="1950496" cy="1127558"/>
          </a:xfrm>
          <a:prstGeom prst="rect">
            <a:avLst/>
          </a:prstGeom>
        </p:spPr>
      </p:pic>
    </p:spTree>
    <p:extLst>
      <p:ext uri="{BB962C8B-B14F-4D97-AF65-F5344CB8AC3E}">
        <p14:creationId xmlns:p14="http://schemas.microsoft.com/office/powerpoint/2010/main" val="2237667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13528" y="285742"/>
            <a:ext cx="5508812" cy="1325563"/>
          </a:xfrm>
        </p:spPr>
        <p:txBody>
          <a:bodyPr/>
          <a:lstStyle/>
          <a:p>
            <a:r>
              <a:rPr lang="en-GB" sz="3600" b="1" dirty="0">
                <a:solidFill>
                  <a:schemeClr val="accent1"/>
                </a:solidFill>
                <a:latin typeface="Arial" panose="020B0604020202020204" pitchFamily="34" charset="0"/>
                <a:cs typeface="Arial" panose="020B0604020202020204" pitchFamily="34" charset="0"/>
              </a:rPr>
              <a:t>Strategic Support Unit</a:t>
            </a:r>
            <a:endParaRPr lang="en-GB" dirty="0"/>
          </a:p>
        </p:txBody>
      </p:sp>
      <p:sp>
        <p:nvSpPr>
          <p:cNvPr id="3" name="Content Placeholder 2"/>
          <p:cNvSpPr>
            <a:spLocks noGrp="1"/>
          </p:cNvSpPr>
          <p:nvPr>
            <p:ph idx="1"/>
          </p:nvPr>
        </p:nvSpPr>
        <p:spPr>
          <a:xfrm>
            <a:off x="838200" y="1825624"/>
            <a:ext cx="10515600" cy="4326405"/>
          </a:xfrm>
        </p:spPr>
        <p:txBody>
          <a:bodyPr/>
          <a:lstStyle/>
          <a:p>
            <a:pPr marL="0" indent="0" algn="ctr">
              <a:lnSpc>
                <a:spcPct val="100000"/>
              </a:lnSpc>
              <a:spcBef>
                <a:spcPts val="300"/>
              </a:spcBef>
              <a:spcAft>
                <a:spcPts val="300"/>
              </a:spcAft>
              <a:buNone/>
            </a:pPr>
            <a:r>
              <a:rPr lang="en-GB" sz="2000" dirty="0">
                <a:latin typeface="Arial" panose="020B0604020202020204" pitchFamily="34" charset="0"/>
                <a:cs typeface="Arial" panose="020B0604020202020204" pitchFamily="34" charset="0"/>
              </a:rPr>
              <a:t>The Strategic Support Unit is not a frontline safeguarding service. We are an independent team funded by the statutory partners to support the work of the partnership. We support, drive and project manage the work of the partnership. </a:t>
            </a:r>
            <a:endParaRPr lang="en-GB" dirty="0">
              <a:solidFill>
                <a:schemeClr val="accent1"/>
              </a:solidFill>
              <a:latin typeface="Arial" panose="020B0604020202020204" pitchFamily="34" charset="0"/>
              <a:cs typeface="Arial" panose="020B0604020202020204" pitchFamily="34" charset="0"/>
            </a:endParaRPr>
          </a:p>
        </p:txBody>
      </p:sp>
      <p:pic>
        <p:nvPicPr>
          <p:cNvPr id="4" name="Picture 3" descr="Swindon Safeguarding Partnership logo"/>
          <p:cNvPicPr>
            <a:picLocks noChangeAspect="1"/>
          </p:cNvPicPr>
          <p:nvPr/>
        </p:nvPicPr>
        <p:blipFill>
          <a:blip r:embed="rId3"/>
          <a:stretch>
            <a:fillRect/>
          </a:stretch>
        </p:blipFill>
        <p:spPr>
          <a:xfrm>
            <a:off x="355175" y="285742"/>
            <a:ext cx="2145978" cy="1079086"/>
          </a:xfrm>
          <a:prstGeom prst="rect">
            <a:avLst/>
          </a:prstGeom>
        </p:spPr>
      </p:pic>
      <p:pic>
        <p:nvPicPr>
          <p:cNvPr id="7" name="Picture 6">
            <a:extLs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375581" y="5159901"/>
            <a:ext cx="1361460" cy="1361460"/>
          </a:xfrm>
          <a:prstGeom prst="rect">
            <a:avLst/>
          </a:prstGeom>
        </p:spPr>
      </p:pic>
      <p:sp>
        <p:nvSpPr>
          <p:cNvPr id="13" name="Text Box 2"/>
          <p:cNvSpPr txBox="1">
            <a:spLocks noChangeArrowheads="1"/>
          </p:cNvSpPr>
          <p:nvPr/>
        </p:nvSpPr>
        <p:spPr bwMode="auto">
          <a:xfrm>
            <a:off x="2669241" y="3188315"/>
            <a:ext cx="5997387" cy="2681326"/>
          </a:xfrm>
          <a:prstGeom prst="rect">
            <a:avLst/>
          </a:prstGeom>
          <a:solidFill>
            <a:schemeClr val="accent4">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b="1" dirty="0">
                <a:effectLst/>
                <a:latin typeface="Arial" panose="020B0604020202020204" pitchFamily="34" charset="0"/>
                <a:ea typeface="Calibri" panose="020F0502020204030204" pitchFamily="34" charset="0"/>
              </a:rPr>
              <a:t>SSP Strategic Support Unit </a:t>
            </a:r>
            <a:endParaRPr lang="en-GB" sz="2400" dirty="0">
              <a:effectLst/>
              <a:latin typeface="Arial" panose="020B0604020202020204" pitchFamily="34" charset="0"/>
              <a:ea typeface="Calibri" panose="020F0502020204030204" pitchFamily="34" charset="0"/>
            </a:endParaRPr>
          </a:p>
          <a:p>
            <a:pPr algn="ctr">
              <a:lnSpc>
                <a:spcPct val="107000"/>
              </a:lnSpc>
              <a:spcAft>
                <a:spcPts val="0"/>
              </a:spcAft>
            </a:pPr>
            <a:r>
              <a:rPr lang="en-GB" sz="1600" b="1" dirty="0">
                <a:effectLst/>
                <a:latin typeface="Arial" panose="020B0604020202020204" pitchFamily="34" charset="0"/>
                <a:ea typeface="Calibri" panose="020F0502020204030204" pitchFamily="34" charset="0"/>
              </a:rPr>
              <a:t> </a:t>
            </a:r>
            <a:endParaRPr lang="en-GB" sz="2000" dirty="0">
              <a:effectLst/>
              <a:latin typeface="Arial" panose="020B0604020202020204" pitchFamily="34" charset="0"/>
              <a:ea typeface="Calibri" panose="020F0502020204030204" pitchFamily="34" charset="0"/>
            </a:endParaRPr>
          </a:p>
          <a:p>
            <a:pPr>
              <a:lnSpc>
                <a:spcPct val="107000"/>
              </a:lnSpc>
              <a:spcAft>
                <a:spcPts val="0"/>
              </a:spcAft>
            </a:pPr>
            <a:r>
              <a:rPr lang="en-GB" sz="1600" dirty="0">
                <a:effectLst/>
                <a:latin typeface="Arial" panose="020B0604020202020204" pitchFamily="34" charset="0"/>
                <a:ea typeface="Calibri" panose="020F0502020204030204" pitchFamily="34" charset="0"/>
              </a:rPr>
              <a:t>Strategic Safeguarding Partnership Manager &amp; Childrens Lead – </a:t>
            </a:r>
            <a:r>
              <a:rPr lang="en-GB" sz="1600" b="1" dirty="0">
                <a:effectLst/>
                <a:latin typeface="Arial" panose="020B0604020202020204" pitchFamily="34" charset="0"/>
                <a:ea typeface="Calibri" panose="020F0502020204030204" pitchFamily="34" charset="0"/>
              </a:rPr>
              <a:t>Hannah Woloszczynska</a:t>
            </a:r>
            <a:r>
              <a:rPr lang="en-GB" sz="1600" dirty="0">
                <a:effectLst/>
                <a:latin typeface="Arial" panose="020B0604020202020204" pitchFamily="34" charset="0"/>
                <a:ea typeface="Calibri" panose="020F0502020204030204" pitchFamily="34" charset="0"/>
              </a:rPr>
              <a:t> </a:t>
            </a:r>
            <a:endParaRPr lang="en-GB" sz="2000" dirty="0">
              <a:effectLst/>
              <a:latin typeface="Arial" panose="020B0604020202020204" pitchFamily="34" charset="0"/>
              <a:ea typeface="Calibri" panose="020F0502020204030204" pitchFamily="34" charset="0"/>
            </a:endParaRPr>
          </a:p>
          <a:p>
            <a:pPr>
              <a:lnSpc>
                <a:spcPct val="107000"/>
              </a:lnSpc>
              <a:spcAft>
                <a:spcPts val="0"/>
              </a:spcAft>
            </a:pPr>
            <a:r>
              <a:rPr lang="en-GB" sz="1600" dirty="0">
                <a:effectLst/>
                <a:latin typeface="Arial" panose="020B0604020202020204" pitchFamily="34" charset="0"/>
                <a:ea typeface="Calibri" panose="020F0502020204030204" pitchFamily="34" charset="0"/>
              </a:rPr>
              <a:t>Safeguarding Partnership Adults Lead – </a:t>
            </a:r>
            <a:r>
              <a:rPr lang="en-GB" sz="1600" b="1" dirty="0">
                <a:effectLst/>
                <a:latin typeface="Arial" panose="020B0604020202020204" pitchFamily="34" charset="0"/>
                <a:ea typeface="Calibri" panose="020F0502020204030204" pitchFamily="34" charset="0"/>
              </a:rPr>
              <a:t>Faith Margle </a:t>
            </a:r>
            <a:endParaRPr lang="en-GB" sz="2000" dirty="0">
              <a:effectLst/>
              <a:latin typeface="Arial" panose="020B0604020202020204" pitchFamily="34" charset="0"/>
              <a:ea typeface="Calibri" panose="020F0502020204030204" pitchFamily="34" charset="0"/>
            </a:endParaRPr>
          </a:p>
          <a:p>
            <a:pPr>
              <a:lnSpc>
                <a:spcPct val="107000"/>
              </a:lnSpc>
              <a:spcAft>
                <a:spcPts val="0"/>
              </a:spcAft>
            </a:pPr>
            <a:r>
              <a:rPr lang="en-GB" sz="1600" dirty="0">
                <a:effectLst/>
                <a:latin typeface="Arial" panose="020B0604020202020204" pitchFamily="34" charset="0"/>
                <a:ea typeface="Calibri" panose="020F0502020204030204" pitchFamily="34" charset="0"/>
              </a:rPr>
              <a:t>Safeguarding Partnership Learning &amp; Development Lead – </a:t>
            </a:r>
            <a:r>
              <a:rPr lang="en-GB" sz="1600" b="1" dirty="0">
                <a:effectLst/>
                <a:latin typeface="Arial" panose="020B0604020202020204" pitchFamily="34" charset="0"/>
                <a:ea typeface="Calibri" panose="020F0502020204030204" pitchFamily="34" charset="0"/>
              </a:rPr>
              <a:t>Jackie Barstow</a:t>
            </a:r>
            <a:endParaRPr lang="en-GB" sz="2000" dirty="0">
              <a:effectLst/>
              <a:latin typeface="Arial" panose="020B0604020202020204" pitchFamily="34" charset="0"/>
              <a:ea typeface="Calibri" panose="020F0502020204030204" pitchFamily="34" charset="0"/>
            </a:endParaRPr>
          </a:p>
          <a:p>
            <a:pPr>
              <a:lnSpc>
                <a:spcPct val="107000"/>
              </a:lnSpc>
              <a:spcAft>
                <a:spcPts val="0"/>
              </a:spcAft>
            </a:pPr>
            <a:r>
              <a:rPr lang="en-GB" sz="1600" dirty="0">
                <a:effectLst/>
                <a:latin typeface="Arial" panose="020B0604020202020204" pitchFamily="34" charset="0"/>
                <a:ea typeface="Calibri" panose="020F0502020204030204" pitchFamily="34" charset="0"/>
              </a:rPr>
              <a:t>Safeguarding Partnership Business Officer – </a:t>
            </a:r>
            <a:r>
              <a:rPr lang="en-GB" sz="1600" b="1" dirty="0">
                <a:effectLst/>
                <a:latin typeface="Arial" panose="020B0604020202020204" pitchFamily="34" charset="0"/>
                <a:ea typeface="Calibri" panose="020F0502020204030204" pitchFamily="34" charset="0"/>
              </a:rPr>
              <a:t>Lesley Boorman</a:t>
            </a:r>
            <a:endParaRPr lang="en-GB" sz="2000" dirty="0">
              <a:effectLst/>
              <a:latin typeface="Arial" panose="020B0604020202020204" pitchFamily="34" charset="0"/>
              <a:ea typeface="Calibri" panose="020F0502020204030204" pitchFamily="34" charset="0"/>
            </a:endParaRPr>
          </a:p>
          <a:p>
            <a:pPr>
              <a:lnSpc>
                <a:spcPct val="107000"/>
              </a:lnSpc>
              <a:spcAft>
                <a:spcPts val="0"/>
              </a:spcAft>
            </a:pPr>
            <a:r>
              <a:rPr lang="en-GB" sz="1600" dirty="0">
                <a:effectLst/>
                <a:latin typeface="Arial" panose="020B0604020202020204" pitchFamily="34" charset="0"/>
                <a:ea typeface="Calibri" panose="020F0502020204030204" pitchFamily="34" charset="0"/>
              </a:rPr>
              <a:t>Safeguarding Partnership Administrator – </a:t>
            </a:r>
            <a:r>
              <a:rPr lang="en-GB" sz="1600" b="1" dirty="0">
                <a:effectLst/>
                <a:latin typeface="Arial" panose="020B0604020202020204" pitchFamily="34" charset="0"/>
                <a:ea typeface="Calibri" panose="020F0502020204030204" pitchFamily="34" charset="0"/>
              </a:rPr>
              <a:t>Leanne Watts</a:t>
            </a:r>
            <a:r>
              <a:rPr lang="en-GB" sz="1600" dirty="0">
                <a:effectLst/>
                <a:latin typeface="Arial" panose="020B0604020202020204" pitchFamily="34" charset="0"/>
                <a:ea typeface="Calibri" panose="020F0502020204030204" pitchFamily="34" charset="0"/>
              </a:rPr>
              <a:t> </a:t>
            </a:r>
            <a:endParaRPr lang="en-GB" sz="2000" dirty="0">
              <a:effectLst/>
              <a:latin typeface="Arial" panose="020B0604020202020204" pitchFamily="34" charset="0"/>
              <a:ea typeface="Calibri" panose="020F0502020204030204" pitchFamily="34" charset="0"/>
            </a:endParaRPr>
          </a:p>
          <a:p>
            <a:pPr>
              <a:lnSpc>
                <a:spcPct val="107000"/>
              </a:lnSpc>
              <a:spcAft>
                <a:spcPts val="800"/>
              </a:spcAft>
            </a:pPr>
            <a:r>
              <a:rPr lang="en-GB" sz="1600" dirty="0">
                <a:effectLst/>
                <a:latin typeface="Arial" panose="020B0604020202020204" pitchFamily="34" charset="0"/>
                <a:ea typeface="Calibri" panose="020F0502020204030204" pitchFamily="34" charset="0"/>
              </a:rPr>
              <a:t> </a:t>
            </a:r>
            <a:endParaRPr lang="en-GB" sz="2000" dirty="0">
              <a:effectLst/>
              <a:latin typeface="Arial" panose="020B0604020202020204" pitchFamily="34" charset="0"/>
              <a:ea typeface="Calibri" panose="020F0502020204030204" pitchFamily="34" charset="0"/>
            </a:endParaRPr>
          </a:p>
          <a:p>
            <a:pPr algn="ctr">
              <a:lnSpc>
                <a:spcPct val="107000"/>
              </a:lnSpc>
              <a:spcAft>
                <a:spcPts val="800"/>
              </a:spcAft>
            </a:pPr>
            <a:r>
              <a:rPr lang="en-GB" sz="1000" dirty="0">
                <a:effectLst/>
                <a:latin typeface="Arial" panose="020B0604020202020204" pitchFamily="34" charset="0"/>
                <a:ea typeface="Calibri" panose="020F0502020204030204" pitchFamily="34" charset="0"/>
              </a:rPr>
              <a:t> </a:t>
            </a:r>
            <a:endParaRPr lang="en-GB" sz="1100" dirty="0">
              <a:effectLst/>
              <a:latin typeface="Arial" panose="020B0604020202020204" pitchFamily="34" charset="0"/>
              <a:ea typeface="Calibri" panose="020F0502020204030204" pitchFamily="34" charset="0"/>
            </a:endParaRPr>
          </a:p>
        </p:txBody>
      </p:sp>
      <p:sp>
        <p:nvSpPr>
          <p:cNvPr id="8" name="TextBox 7"/>
          <p:cNvSpPr txBox="1"/>
          <p:nvPr/>
        </p:nvSpPr>
        <p:spPr>
          <a:xfrm>
            <a:off x="1633818" y="6152029"/>
            <a:ext cx="7402605"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You can contact the team at </a:t>
            </a:r>
            <a:r>
              <a:rPr lang="en-GB" dirty="0">
                <a:latin typeface="Arial" panose="020B0604020202020204" pitchFamily="34" charset="0"/>
                <a:cs typeface="Arial" panose="020B0604020202020204" pitchFamily="34" charset="0"/>
                <a:hlinkClick r:id="rId5"/>
              </a:rPr>
              <a:t>safeguardingpartnership@swindon.gov.uk</a:t>
            </a:r>
            <a:r>
              <a:rPr lang="en-GB"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055671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79593" y="200925"/>
            <a:ext cx="10515600" cy="1325563"/>
          </a:xfrm>
        </p:spPr>
        <p:txBody>
          <a:bodyPr>
            <a:normAutofit/>
          </a:bodyPr>
          <a:lstStyle/>
          <a:p>
            <a:pPr>
              <a:lnSpc>
                <a:spcPct val="100000"/>
              </a:lnSpc>
            </a:pPr>
            <a:r>
              <a:rPr lang="en-GB" b="1" dirty="0">
                <a:solidFill>
                  <a:schemeClr val="accent1"/>
                </a:solidFill>
                <a:latin typeface="Arial" panose="020B0604020202020204" pitchFamily="34" charset="0"/>
                <a:cs typeface="Arial" panose="020B0604020202020204" pitchFamily="34" charset="0"/>
              </a:rPr>
              <a:t>What does this mean for you?</a:t>
            </a:r>
            <a:endParaRPr lang="en-GB" dirty="0">
              <a:solidFill>
                <a:schemeClr val="accent1"/>
              </a:solidFill>
            </a:endParaRPr>
          </a:p>
        </p:txBody>
      </p:sp>
      <p:sp>
        <p:nvSpPr>
          <p:cNvPr id="3" name="Content Placeholder 2"/>
          <p:cNvSpPr>
            <a:spLocks noGrp="1"/>
          </p:cNvSpPr>
          <p:nvPr>
            <p:ph idx="1"/>
          </p:nvPr>
        </p:nvSpPr>
        <p:spPr>
          <a:xfrm>
            <a:off x="838200" y="1740310"/>
            <a:ext cx="10515600" cy="4436653"/>
          </a:xfrm>
        </p:spPr>
        <p:txBody>
          <a:bodyPr>
            <a:normAutofit fontScale="77500" lnSpcReduction="20000"/>
          </a:bodyPr>
          <a:lstStyle/>
          <a:p>
            <a:pPr marL="0" indent="0">
              <a:lnSpc>
                <a:spcPct val="120000"/>
              </a:lnSpc>
              <a:spcBef>
                <a:spcPts val="300"/>
              </a:spcBef>
              <a:spcAft>
                <a:spcPts val="300"/>
              </a:spcAft>
              <a:buNone/>
            </a:pPr>
            <a:r>
              <a:rPr lang="en-GB" dirty="0">
                <a:latin typeface="Arial" panose="020B0604020202020204" pitchFamily="34" charset="0"/>
                <a:cs typeface="Arial" panose="020B0604020202020204" pitchFamily="34" charset="0"/>
              </a:rPr>
              <a:t>You may be involved with the safeguarding partnership in a variety of ways, for example representing your agency/service on one of the safeguarding partnership groups or boards, being involved with the development of policy and guidance, being part of multi-agency audits or accessing training.  </a:t>
            </a:r>
          </a:p>
          <a:p>
            <a:pPr marL="0" indent="0">
              <a:lnSpc>
                <a:spcPct val="120000"/>
              </a:lnSpc>
              <a:spcBef>
                <a:spcPts val="300"/>
              </a:spcBef>
              <a:spcAft>
                <a:spcPts val="300"/>
              </a:spcAft>
              <a:buNone/>
            </a:pPr>
            <a:endParaRPr lang="en-GB" dirty="0">
              <a:latin typeface="Arial" panose="020B0604020202020204" pitchFamily="34" charset="0"/>
              <a:cs typeface="Arial" panose="020B0604020202020204" pitchFamily="34" charset="0"/>
            </a:endParaRPr>
          </a:p>
          <a:p>
            <a:pPr marL="0" indent="0">
              <a:lnSpc>
                <a:spcPct val="120000"/>
              </a:lnSpc>
              <a:spcBef>
                <a:spcPts val="300"/>
              </a:spcBef>
              <a:spcAft>
                <a:spcPts val="300"/>
              </a:spcAft>
              <a:buNone/>
            </a:pPr>
            <a:r>
              <a:rPr lang="en-GB" dirty="0">
                <a:latin typeface="Arial" panose="020B0604020202020204" pitchFamily="34" charset="0"/>
                <a:cs typeface="Arial" panose="020B0604020202020204" pitchFamily="34" charset="0"/>
              </a:rPr>
              <a:t>It is important that you have an overview of the partnership and its work. Additionally there are expectations of you when you are involved and some key points are included in the following slides.</a:t>
            </a:r>
          </a:p>
          <a:p>
            <a:pPr marL="0" indent="0">
              <a:lnSpc>
                <a:spcPct val="120000"/>
              </a:lnSpc>
              <a:spcBef>
                <a:spcPts val="300"/>
              </a:spcBef>
              <a:spcAft>
                <a:spcPts val="300"/>
              </a:spcAft>
              <a:buNone/>
            </a:pPr>
            <a:endParaRPr lang="en-GB" dirty="0">
              <a:latin typeface="Arial" panose="020B0604020202020204" pitchFamily="34" charset="0"/>
              <a:cs typeface="Arial" panose="020B0604020202020204" pitchFamily="34" charset="0"/>
            </a:endParaRPr>
          </a:p>
          <a:p>
            <a:pPr marL="0" indent="0">
              <a:lnSpc>
                <a:spcPct val="120000"/>
              </a:lnSpc>
              <a:spcBef>
                <a:spcPts val="300"/>
              </a:spcBef>
              <a:spcAft>
                <a:spcPts val="300"/>
              </a:spcAft>
              <a:buNone/>
            </a:pPr>
            <a:r>
              <a:rPr lang="en-GB" dirty="0">
                <a:latin typeface="Arial" panose="020B0604020202020204" pitchFamily="34" charset="0"/>
                <a:cs typeface="Arial" panose="020B0604020202020204" pitchFamily="34" charset="0"/>
              </a:rPr>
              <a:t>Each partnership group will also have a terms of reference which provides additional guidance. </a:t>
            </a:r>
          </a:p>
          <a:p>
            <a:pPr marL="0" indent="0">
              <a:buNone/>
            </a:pPr>
            <a:endParaRPr lang="en-GB" dirty="0"/>
          </a:p>
        </p:txBody>
      </p:sp>
      <p:pic>
        <p:nvPicPr>
          <p:cNvPr id="4" name="Picture 3" descr="Swindon Safeguarding Partnership logo"/>
          <p:cNvPicPr>
            <a:picLocks noChangeAspect="1"/>
          </p:cNvPicPr>
          <p:nvPr/>
        </p:nvPicPr>
        <p:blipFill>
          <a:blip r:embed="rId3"/>
          <a:stretch>
            <a:fillRect/>
          </a:stretch>
        </p:blipFill>
        <p:spPr>
          <a:xfrm>
            <a:off x="380913" y="185109"/>
            <a:ext cx="1950496" cy="1127558"/>
          </a:xfrm>
          <a:prstGeom prst="rect">
            <a:avLst/>
          </a:prstGeom>
        </p:spPr>
      </p:pic>
    </p:spTree>
    <p:extLst>
      <p:ext uri="{BB962C8B-B14F-4D97-AF65-F5344CB8AC3E}">
        <p14:creationId xmlns:p14="http://schemas.microsoft.com/office/powerpoint/2010/main" val="2938936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5283</TotalTime>
  <Words>1796</Words>
  <Application>Microsoft Office PowerPoint</Application>
  <PresentationFormat>Widescreen</PresentationFormat>
  <Paragraphs>182</Paragraphs>
  <Slides>14</Slides>
  <Notes>13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Calibri Light</vt:lpstr>
      <vt:lpstr>Wingdings</vt:lpstr>
      <vt:lpstr>Office Theme</vt:lpstr>
      <vt:lpstr>Document</vt:lpstr>
      <vt:lpstr>Introduction to  Swindon Safeguarding  Partnership</vt:lpstr>
      <vt:lpstr>Swindon Safeguarding Partnership Statutory Requirements </vt:lpstr>
      <vt:lpstr>PowerPoint Presentation</vt:lpstr>
      <vt:lpstr>Purpose and function of the Safeguarding Partnership is to: </vt:lpstr>
      <vt:lpstr>Purpose and function of the Safeguarding Partnership   </vt:lpstr>
      <vt:lpstr>PowerPoint Presentation</vt:lpstr>
      <vt:lpstr>Strategic Priorities 2024/25 – The Vision </vt:lpstr>
      <vt:lpstr>Strategic Support Unit</vt:lpstr>
      <vt:lpstr>What does this mean for you?</vt:lpstr>
      <vt:lpstr>Expectations of agency representatives</vt:lpstr>
      <vt:lpstr>Primary Role and Function for all Partnership  representatives </vt:lpstr>
      <vt:lpstr>Dispute Resolution</vt:lpstr>
      <vt:lpstr>To find out more…</vt:lpstr>
      <vt:lpstr>Swindon Safeguarding Partnership Website</vt:lpstr>
    </vt:vector>
  </TitlesOfParts>
  <Company>Swindon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 Boorman</dc:creator>
  <cp:lastModifiedBy>Daryl Summers</cp:lastModifiedBy>
  <cp:revision>145</cp:revision>
  <dcterms:created xsi:type="dcterms:W3CDTF">2020-10-26T14:09:02Z</dcterms:created>
  <dcterms:modified xsi:type="dcterms:W3CDTF">2024-05-29T15:01:24Z</dcterms:modified>
</cp:coreProperties>
</file>