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8" r:id="rId5"/>
    <p:sldMasterId id="2147483677" r:id="rId6"/>
  </p:sldMasterIdLst>
  <p:sldIdLst>
    <p:sldId id="289" r:id="rId7"/>
    <p:sldId id="270" r:id="rId8"/>
    <p:sldId id="287" r:id="rId9"/>
    <p:sldId id="288" r:id="rId10"/>
  </p:sldIdLst>
  <p:sldSz cx="9144000" cy="5143500" type="screen16x9"/>
  <p:notesSz cx="6858000" cy="9144000"/>
  <p:embeddedFontLst>
    <p:embeddedFont>
      <p:font typeface="Myriad Pro Light" panose="020B04030304030202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401"/>
    <a:srgbClr val="414042"/>
    <a:srgbClr val="666699"/>
    <a:srgbClr val="FDE6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34" autoAdjust="0"/>
  </p:normalViewPr>
  <p:slideViewPr>
    <p:cSldViewPr>
      <p:cViewPr varScale="1">
        <p:scale>
          <a:sx n="106" d="100"/>
          <a:sy n="106" d="100"/>
        </p:scale>
        <p:origin x="164" y="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font" Target="fonts/font1.fntdata"/><Relationship Id="rId5" Type="http://schemas.openxmlformats.org/officeDocument/2006/relationships/slideMaster" Target="slideMasters/slideMaster2.xml"/><Relationship Id="rId15" Type="http://schemas.openxmlformats.org/officeDocument/2006/relationships/font" Target="fonts/font5.fntdata"/><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544000" y="0"/>
            <a:ext cx="3600000" cy="3600000"/>
          </a:xfrm>
          <a:prstGeom prst="rect">
            <a:avLst/>
          </a:prstGeom>
        </p:spPr>
        <p:txBody>
          <a:bodyPr lIns="0" tIns="360000" rIns="0" bIns="0"/>
          <a:lstStyle>
            <a:lvl1pPr algn="ctr">
              <a:defRPr sz="2400" baseline="0"/>
            </a:lvl1pPr>
          </a:lstStyle>
          <a:p>
            <a:r>
              <a:rPr lang="en-GB" dirty="0"/>
              <a:t>Click the icon to insert </a:t>
            </a:r>
            <a:br>
              <a:rPr lang="en-GB" dirty="0"/>
            </a:br>
            <a:r>
              <a:rPr lang="en-GB" dirty="0"/>
              <a:t>a photo if required</a:t>
            </a:r>
          </a:p>
        </p:txBody>
      </p:sp>
      <p:sp>
        <p:nvSpPr>
          <p:cNvPr id="7" name="Text Placeholder 6"/>
          <p:cNvSpPr>
            <a:spLocks noGrp="1"/>
          </p:cNvSpPr>
          <p:nvPr>
            <p:ph type="body" sz="quarter" idx="11" hasCustomPrompt="1"/>
          </p:nvPr>
        </p:nvSpPr>
        <p:spPr>
          <a:xfrm>
            <a:off x="612000" y="1954494"/>
            <a:ext cx="4356048" cy="432271"/>
          </a:xfrm>
          <a:prstGeom prst="rect">
            <a:avLst/>
          </a:prstGeom>
        </p:spPr>
        <p:txBody>
          <a:bodyPr lIns="0" tIns="0" rIns="0" bIns="0" anchor="ctr" anchorCtr="0">
            <a:normAutofit/>
          </a:bodyPr>
          <a:lstStyle>
            <a:lvl1pPr>
              <a:defRPr sz="2300">
                <a:solidFill>
                  <a:schemeClr val="bg1"/>
                </a:solidFill>
              </a:defRPr>
            </a:lvl1pPr>
          </a:lstStyle>
          <a:p>
            <a:r>
              <a:rPr lang="en-US" sz="2300" dirty="0"/>
              <a:t>Click to edit date</a:t>
            </a:r>
            <a:endParaRPr lang="en-GB" sz="2300" dirty="0"/>
          </a:p>
        </p:txBody>
      </p:sp>
      <p:sp>
        <p:nvSpPr>
          <p:cNvPr id="9" name="Text Placeholder 8"/>
          <p:cNvSpPr>
            <a:spLocks noGrp="1"/>
          </p:cNvSpPr>
          <p:nvPr>
            <p:ph type="body" sz="quarter" idx="12" hasCustomPrompt="1"/>
          </p:nvPr>
        </p:nvSpPr>
        <p:spPr>
          <a:xfrm>
            <a:off x="612000" y="2475913"/>
            <a:ext cx="4355852" cy="383870"/>
          </a:xfrm>
          <a:prstGeom prst="rect">
            <a:avLst/>
          </a:prstGeom>
        </p:spPr>
        <p:txBody>
          <a:bodyPr lIns="0" tIns="0" rIns="0" bIns="0">
            <a:normAutofit/>
          </a:bodyPr>
          <a:lstStyle>
            <a:lvl1pPr>
              <a:defRPr sz="2000">
                <a:solidFill>
                  <a:schemeClr val="bg1"/>
                </a:solidFill>
              </a:defRPr>
            </a:lvl1pPr>
          </a:lstStyle>
          <a:p>
            <a:r>
              <a:rPr lang="en-GB" sz="2000" dirty="0"/>
              <a:t>Click to add your name</a:t>
            </a:r>
            <a:endParaRPr lang="en-GB" sz="2300" dirty="0"/>
          </a:p>
        </p:txBody>
      </p:sp>
      <p:sp>
        <p:nvSpPr>
          <p:cNvPr id="10" name="Text Placeholder 8"/>
          <p:cNvSpPr>
            <a:spLocks noGrp="1"/>
          </p:cNvSpPr>
          <p:nvPr>
            <p:ph type="body" sz="quarter" idx="13" hasCustomPrompt="1"/>
          </p:nvPr>
        </p:nvSpPr>
        <p:spPr>
          <a:xfrm>
            <a:off x="612000" y="2835953"/>
            <a:ext cx="4355852" cy="383870"/>
          </a:xfrm>
          <a:prstGeom prst="rect">
            <a:avLst/>
          </a:prstGeom>
        </p:spPr>
        <p:txBody>
          <a:bodyPr lIns="0" tIns="0" rIns="0" bIns="0">
            <a:normAutofit/>
          </a:bodyPr>
          <a:lstStyle>
            <a:lvl1pPr>
              <a:defRPr sz="2000" baseline="0">
                <a:solidFill>
                  <a:schemeClr val="bg1"/>
                </a:solidFill>
              </a:defRPr>
            </a:lvl1pPr>
          </a:lstStyle>
          <a:p>
            <a:r>
              <a:rPr lang="en-GB" sz="2000" dirty="0"/>
              <a:t>Click to add your service area</a:t>
            </a:r>
            <a:endParaRPr lang="en-GB" sz="2300" dirty="0"/>
          </a:p>
        </p:txBody>
      </p:sp>
      <p:sp>
        <p:nvSpPr>
          <p:cNvPr id="11" name="Text Placeholder 8"/>
          <p:cNvSpPr>
            <a:spLocks noGrp="1"/>
          </p:cNvSpPr>
          <p:nvPr>
            <p:ph type="body" sz="quarter" idx="14" hasCustomPrompt="1"/>
          </p:nvPr>
        </p:nvSpPr>
        <p:spPr>
          <a:xfrm>
            <a:off x="612000" y="555526"/>
            <a:ext cx="4716088" cy="1277805"/>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dirty="0"/>
              <a:t>Click to edit Presentation title</a:t>
            </a:r>
            <a:endParaRPr lang="en-GB" sz="2300" dirty="0"/>
          </a:p>
        </p:txBody>
      </p:sp>
    </p:spTree>
    <p:extLst>
      <p:ext uri="{BB962C8B-B14F-4D97-AF65-F5344CB8AC3E}">
        <p14:creationId xmlns:p14="http://schemas.microsoft.com/office/powerpoint/2010/main" val="149934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2000" y="205978"/>
            <a:ext cx="3815984" cy="857250"/>
          </a:xfrm>
        </p:spPr>
        <p:txBody>
          <a:bodyPr/>
          <a:lstStyle>
            <a:lvl1pPr>
              <a:defRPr>
                <a:solidFill>
                  <a:schemeClr val="bg1"/>
                </a:solidFill>
              </a:defRPr>
            </a:lvl1pPr>
          </a:lstStyle>
          <a:p>
            <a:r>
              <a:rPr lang="en-US" dirty="0"/>
              <a:t>Click to edit</a:t>
            </a:r>
            <a:endParaRPr lang="en-GB" dirty="0"/>
          </a:p>
        </p:txBody>
      </p:sp>
      <p:sp>
        <p:nvSpPr>
          <p:cNvPr id="7" name="Text Placeholder 6"/>
          <p:cNvSpPr>
            <a:spLocks noGrp="1"/>
          </p:cNvSpPr>
          <p:nvPr>
            <p:ph type="body" sz="quarter" idx="11"/>
          </p:nvPr>
        </p:nvSpPr>
        <p:spPr>
          <a:xfrm>
            <a:off x="612000" y="1203708"/>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2292275109"/>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3804311777"/>
      </p:ext>
    </p:extLst>
  </p:cSld>
  <p:clrMapOvr>
    <a:masterClrMapping/>
  </p:clrMapOvr>
  <p:extLst mod="1">
    <p:ext uri="{DCECCB84-F9BA-43D5-87BE-67443E8EF086}">
      <p15:sldGuideLst xmlns:p15="http://schemas.microsoft.com/office/powerpoint/2012/main">
        <p15:guide id="1" pos="19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2000"/>
            </a:lvl1pPr>
          </a:lstStyle>
          <a:p>
            <a:r>
              <a:rPr lang="en-GB" dirty="0"/>
              <a:t>Click icon to add photo</a:t>
            </a:r>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2000"/>
            </a:lvl1pPr>
          </a:lstStyle>
          <a:p>
            <a:r>
              <a:rPr lang="en-GB" dirty="0"/>
              <a:t>Click icon to add photo</a:t>
            </a:r>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048436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2000"/>
            </a:lvl1pPr>
          </a:lstStyle>
          <a:p>
            <a:r>
              <a:rPr lang="en-GB" dirty="0"/>
              <a:t>Click icon to add photo</a:t>
            </a:r>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2000"/>
            </a:lvl1pPr>
          </a:lstStyle>
          <a:p>
            <a:r>
              <a:rPr lang="en-GB" dirty="0"/>
              <a:t>Click icon to add photo</a:t>
            </a:r>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2000"/>
            </a:lvl1pPr>
          </a:lstStyle>
          <a:p>
            <a:r>
              <a:rPr lang="en-GB" dirty="0"/>
              <a:t>Click icon to add photo</a:t>
            </a:r>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93702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Chart Placeholder 3"/>
          <p:cNvSpPr>
            <a:spLocks noGrp="1"/>
          </p:cNvSpPr>
          <p:nvPr>
            <p:ph type="chart" sz="quarter" idx="10" hasCustomPrompt="1"/>
          </p:nvPr>
        </p:nvSpPr>
        <p:spPr>
          <a:xfrm>
            <a:off x="612775" y="1203325"/>
            <a:ext cx="7919225" cy="2881313"/>
          </a:xfrm>
        </p:spPr>
        <p:txBody>
          <a:bodyPr tIns="180000"/>
          <a:lstStyle>
            <a:lvl1pPr algn="ctr">
              <a:defRPr/>
            </a:lvl1pPr>
          </a:lstStyle>
          <a:p>
            <a:r>
              <a:rPr lang="en-GB" dirty="0"/>
              <a:t>Click the icon below to create a chart</a:t>
            </a:r>
          </a:p>
        </p:txBody>
      </p:sp>
    </p:spTree>
    <p:extLst>
      <p:ext uri="{BB962C8B-B14F-4D97-AF65-F5344CB8AC3E}">
        <p14:creationId xmlns:p14="http://schemas.microsoft.com/office/powerpoint/2010/main" val="402306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able Placeholder 4"/>
          <p:cNvSpPr>
            <a:spLocks noGrp="1"/>
          </p:cNvSpPr>
          <p:nvPr>
            <p:ph type="tbl" sz="quarter" idx="10" hasCustomPrompt="1"/>
          </p:nvPr>
        </p:nvSpPr>
        <p:spPr>
          <a:xfrm>
            <a:off x="611188" y="1203326"/>
            <a:ext cx="7920812" cy="2881312"/>
          </a:xfrm>
        </p:spPr>
        <p:txBody>
          <a:bodyPr tIns="180000"/>
          <a:lstStyle>
            <a:lvl1pPr algn="ctr">
              <a:defRPr baseline="0"/>
            </a:lvl1pPr>
          </a:lstStyle>
          <a:p>
            <a:r>
              <a:rPr lang="en-GB" dirty="0"/>
              <a:t>Click the icon below to create a table</a:t>
            </a:r>
          </a:p>
        </p:txBody>
      </p:sp>
    </p:spTree>
    <p:extLst>
      <p:ext uri="{BB962C8B-B14F-4D97-AF65-F5344CB8AC3E}">
        <p14:creationId xmlns:p14="http://schemas.microsoft.com/office/powerpoint/2010/main" val="62258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2"/>
            <a:ext cx="6480000" cy="3646472"/>
          </a:xfrm>
        </p:spPr>
        <p:txBody>
          <a:bodyPr tIns="360000"/>
          <a:lstStyle>
            <a:lvl1pPr algn="ctr">
              <a:defRPr/>
            </a:lvl1pPr>
          </a:lstStyle>
          <a:p>
            <a:r>
              <a:rPr lang="en-GB" dirty="0"/>
              <a:t>Click icon below to add a video or other media</a:t>
            </a:r>
          </a:p>
        </p:txBody>
      </p:sp>
    </p:spTree>
    <p:extLst>
      <p:ext uri="{BB962C8B-B14F-4D97-AF65-F5344CB8AC3E}">
        <p14:creationId xmlns:p14="http://schemas.microsoft.com/office/powerpoint/2010/main" val="51606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6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0" y="553642"/>
            <a:ext cx="5040560" cy="1220847"/>
          </a:xfrm>
          <a:prstGeom prst="rect">
            <a:avLst/>
          </a:prstGeom>
          <a:noFill/>
        </p:spPr>
        <p:txBody>
          <a:bodyPr wrap="square" rtlCol="0">
            <a:spAutoFit/>
          </a:bodyPr>
          <a:lstStyle/>
          <a:p>
            <a:pPr>
              <a:spcAft>
                <a:spcPts val="1000"/>
              </a:spcAft>
            </a:pPr>
            <a:r>
              <a:rPr lang="en-GB" sz="4200" dirty="0">
                <a:solidFill>
                  <a:schemeClr val="bg1"/>
                </a:solidFill>
              </a:rPr>
              <a:t>Thank you</a:t>
            </a:r>
          </a:p>
          <a:p>
            <a:r>
              <a:rPr lang="en-GB" sz="2300" dirty="0">
                <a:solidFill>
                  <a:schemeClr val="bg1"/>
                </a:solidFill>
              </a:rPr>
              <a:t>www.swindon.gov.uk</a:t>
            </a:r>
          </a:p>
        </p:txBody>
      </p:sp>
    </p:spTree>
    <p:extLst>
      <p:ext uri="{BB962C8B-B14F-4D97-AF65-F5344CB8AC3E}">
        <p14:creationId xmlns:p14="http://schemas.microsoft.com/office/powerpoint/2010/main" val="86078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456390"/>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dirty="0"/>
              <a:t>Click to edit Master title style</a:t>
            </a:r>
            <a:endParaRPr lang="en-GB" dirty="0"/>
          </a:p>
        </p:txBody>
      </p:sp>
      <p:sp>
        <p:nvSpPr>
          <p:cNvPr id="7" name="Text Placeholder 6"/>
          <p:cNvSpPr>
            <a:spLocks noGrp="1"/>
          </p:cNvSpPr>
          <p:nvPr>
            <p:ph type="body" sz="quarter" idx="11"/>
          </p:nvPr>
        </p:nvSpPr>
        <p:spPr>
          <a:xfrm>
            <a:off x="612000" y="1203708"/>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378537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400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dirty="0"/>
              <a:t>Click the icon to </a:t>
            </a:r>
            <a:br>
              <a:rPr lang="en-GB" dirty="0"/>
            </a:br>
            <a:r>
              <a:rPr lang="en-GB" dirty="0"/>
              <a:t>insert a photo</a:t>
            </a:r>
          </a:p>
        </p:txBody>
      </p:sp>
    </p:spTree>
    <p:extLst>
      <p:ext uri="{BB962C8B-B14F-4D97-AF65-F5344CB8AC3E}">
        <p14:creationId xmlns:p14="http://schemas.microsoft.com/office/powerpoint/2010/main" val="110127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hasCustomPrompt="1"/>
          </p:nvPr>
        </p:nvSpPr>
        <p:spPr>
          <a:xfrm>
            <a:off x="612000" y="1203325"/>
            <a:ext cx="7920000" cy="2881313"/>
          </a:xfrm>
        </p:spPr>
        <p:txBody>
          <a:bodyPr tIns="288000"/>
          <a:lstStyle>
            <a:lvl1pPr algn="ctr">
              <a:defRPr/>
            </a:lvl1pPr>
          </a:lstStyle>
          <a:p>
            <a:r>
              <a:rPr lang="en-GB" dirty="0"/>
              <a:t>Click the icon to insert a photo</a:t>
            </a:r>
          </a:p>
        </p:txBody>
      </p:sp>
    </p:spTree>
    <p:extLst>
      <p:ext uri="{BB962C8B-B14F-4D97-AF65-F5344CB8AC3E}">
        <p14:creationId xmlns:p14="http://schemas.microsoft.com/office/powerpoint/2010/main" val="226742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3030116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777" y="3488433"/>
            <a:ext cx="3633223" cy="1655067"/>
          </a:xfrm>
          <a:prstGeom prst="rect">
            <a:avLst/>
          </a:prstGeom>
        </p:spPr>
      </p:pic>
      <p:sp>
        <p:nvSpPr>
          <p:cNvPr id="5" name="object 2"/>
          <p:cNvSpPr/>
          <p:nvPr userDrawn="1"/>
        </p:nvSpPr>
        <p:spPr>
          <a:xfrm>
            <a:off x="0" y="0"/>
            <a:ext cx="9144000" cy="360045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a:p>
        </p:txBody>
      </p:sp>
    </p:spTree>
    <p:extLst>
      <p:ext uri="{BB962C8B-B14F-4D97-AF65-F5344CB8AC3E}">
        <p14:creationId xmlns:p14="http://schemas.microsoft.com/office/powerpoint/2010/main" val="3847636296"/>
      </p:ext>
    </p:extLst>
  </p:cSld>
  <p:clrMap bg1="lt1" tx1="dk1" bg2="lt2" tx2="dk2" accent1="accent1" accent2="accent2" accent3="accent3" accent4="accent4" accent5="accent5" accent6="accent6" hlink="hlink" folHlink="folHlink"/>
  <p:sldLayoutIdLst>
    <p:sldLayoutId id="2147483649" r:id="rId1"/>
    <p:sldLayoutId id="2147483669" r:id="rId2"/>
  </p:sldLayoutIdLst>
  <p:txStyles>
    <p:titleStyle>
      <a:lvl1pPr algn="l" defTabSz="914400"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38" indent="-261938" algn="l" defTabSz="914400"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dirty="0"/>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r>
              <a:rPr lang="en-US" sz="1600" dirty="0"/>
              <a:t>Integrated Adolescent Service</a:t>
            </a:r>
          </a:p>
        </p:txBody>
      </p:sp>
    </p:spTree>
    <p:extLst>
      <p:ext uri="{BB962C8B-B14F-4D97-AF65-F5344CB8AC3E}">
        <p14:creationId xmlns:p14="http://schemas.microsoft.com/office/powerpoint/2010/main" val="4053434831"/>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62" r:id="rId3"/>
    <p:sldLayoutId id="2147483680" r:id="rId4"/>
    <p:sldLayoutId id="2147483679" r:id="rId5"/>
    <p:sldLayoutId id="2147483664" r:id="rId6"/>
    <p:sldLayoutId id="2147483673" r:id="rId7"/>
    <p:sldLayoutId id="2147483668" r:id="rId8"/>
    <p:sldLayoutId id="2147483672" r:id="rId9"/>
    <p:sldLayoutId id="2147483675" r:id="rId10"/>
    <p:sldLayoutId id="2147483671" r:id="rId11"/>
    <p:sldLayoutId id="2147483681" r:id="rId12"/>
    <p:sldLayoutId id="2147483682" r:id="rId13"/>
    <p:sldLayoutId id="2147483674" r:id="rId14"/>
    <p:sldLayoutId id="2147483665" r:id="rId15"/>
  </p:sldLayoutIdLst>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2573" userDrawn="1">
          <p15:clr>
            <a:srgbClr val="F26B43"/>
          </p15:clr>
        </p15:guide>
        <p15:guide id="4" orient="horz" pos="667" userDrawn="1">
          <p15:clr>
            <a:srgbClr val="F26B43"/>
          </p15:clr>
        </p15:guide>
        <p15:guide id="5" orient="horz" pos="7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228184" y="0"/>
            <a:ext cx="2915816" cy="5143500"/>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userDrawn="1"/>
        </p:nvSpPr>
        <p:spPr>
          <a:xfrm>
            <a:off x="561759" y="309593"/>
            <a:ext cx="5414906" cy="4524315"/>
          </a:xfrm>
          <a:prstGeom prst="rect">
            <a:avLst/>
          </a:prstGeom>
          <a:noFill/>
        </p:spPr>
        <p:txBody>
          <a:bodyPr wrap="square" lIns="0" tIns="0" rIns="0" bIns="0" numCol="1" spcCol="360000" rtlCol="0" anchor="t" anchorCtr="0">
            <a:spAutoFit/>
          </a:bodyPr>
          <a:lstStyle/>
          <a:p>
            <a:r>
              <a:rPr lang="en-GB" sz="1900" dirty="0">
                <a:solidFill>
                  <a:srgbClr val="EE7401"/>
                </a:solidFill>
                <a:latin typeface="Myriad Pro Light" pitchFamily="34" charset="0"/>
              </a:rPr>
              <a:t>Swindon Borough Council PowerPoint template guide</a:t>
            </a:r>
          </a:p>
          <a:p>
            <a:pPr>
              <a:lnSpc>
                <a:spcPts val="1100"/>
              </a:lnSpc>
            </a:pPr>
            <a:endParaRPr lang="en-GB" sz="1000" dirty="0">
              <a:latin typeface="Myriad Pro Light" pitchFamily="34" charset="0"/>
            </a:endParaRPr>
          </a:p>
          <a:p>
            <a:pPr>
              <a:lnSpc>
                <a:spcPts val="1100"/>
              </a:lnSpc>
            </a:pPr>
            <a:r>
              <a:rPr lang="en-GB" sz="1000" b="1" dirty="0">
                <a:solidFill>
                  <a:srgbClr val="FF0000"/>
                </a:solidFill>
                <a:latin typeface="Myriad Pro Light" pitchFamily="34" charset="0"/>
              </a:rPr>
              <a:t>This first slide is a guide on how to use this template. Delete this before you use your presentation.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A number of layouts have been created to help you, if you need a new slide these layouts can be found by clicking on the text ‘New Slide’</a:t>
            </a:r>
            <a:r>
              <a:rPr lang="en-GB" sz="1000" baseline="0" dirty="0">
                <a:latin typeface="Myriad Pro Light" pitchFamily="34" charset="0"/>
              </a:rPr>
              <a:t> </a:t>
            </a:r>
            <a:r>
              <a:rPr lang="en-GB" sz="1000" i="0" baseline="0" dirty="0">
                <a:latin typeface="Myriad Pro Light" pitchFamily="34" charset="0"/>
              </a:rPr>
              <a:t>(location shown on the right), then</a:t>
            </a:r>
            <a:r>
              <a:rPr lang="en-GB" sz="1000" dirty="0">
                <a:latin typeface="Myriad Pro Light" pitchFamily="34" charset="0"/>
              </a:rPr>
              <a:t> select the most appropriate option.</a:t>
            </a:r>
          </a:p>
          <a:p>
            <a:pPr>
              <a:lnSpc>
                <a:spcPts val="1100"/>
              </a:lnSpc>
            </a:pPr>
            <a:endParaRPr lang="en-GB" sz="1000" dirty="0">
              <a:latin typeface="Myriad Pro Light" pitchFamily="34" charset="0"/>
            </a:endParaRPr>
          </a:p>
          <a:p>
            <a:pPr>
              <a:lnSpc>
                <a:spcPts val="1100"/>
              </a:lnSpc>
            </a:pPr>
            <a:r>
              <a:rPr lang="en-GB" sz="1000" b="1" dirty="0">
                <a:latin typeface="Myriad Pro Light" pitchFamily="34" charset="0"/>
              </a:rPr>
              <a:t>If you add any extra text boxes only use the font Myriad Pro Light, which has been embedded in this template.</a:t>
            </a:r>
            <a:r>
              <a:rPr lang="en-GB" sz="1000" b="1" baseline="0" dirty="0">
                <a:latin typeface="Myriad Pro Light" pitchFamily="34" charset="0"/>
              </a:rPr>
              <a:t> U</a:t>
            </a:r>
            <a:r>
              <a:rPr lang="en-GB" sz="1000" b="1" dirty="0">
                <a:latin typeface="Myriad Pro Light" pitchFamily="34" charset="0"/>
              </a:rPr>
              <a:t>se 35pt font size for headings, and 23pt for</a:t>
            </a:r>
            <a:r>
              <a:rPr lang="en-GB" sz="1000" b="1" baseline="0" dirty="0">
                <a:latin typeface="Myriad Pro Light" pitchFamily="34" charset="0"/>
              </a:rPr>
              <a:t> body text</a:t>
            </a:r>
            <a:r>
              <a:rPr lang="en-GB" sz="1000" b="1" dirty="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For every presentation include a title and an end slide – these </a:t>
            </a:r>
            <a:r>
              <a:rPr lang="en-GB" sz="1000" b="1" dirty="0">
                <a:latin typeface="Myriad Pro Light" pitchFamily="34" charset="0"/>
              </a:rPr>
              <a:t>must not</a:t>
            </a:r>
            <a:r>
              <a:rPr lang="en-GB" sz="1000" dirty="0">
                <a:latin typeface="Myriad Pro Light" pitchFamily="34" charset="0"/>
              </a:rPr>
              <a:t> be altered except for adding your own details on the title slide. To do this just click in each box once and type in your details (do not alter the font or text sizes). There’s also a box for adding a photo, just click on the icon in the middle of the box to choose the photo you want. </a:t>
            </a:r>
            <a:r>
              <a:rPr lang="en-GB" sz="1000" b="1" dirty="0">
                <a:latin typeface="Myriad Pro Light" pitchFamily="34" charset="0"/>
              </a:rPr>
              <a:t>If you must include a third party logo only do so in the bottom left corner of the</a:t>
            </a:r>
            <a:r>
              <a:rPr lang="en-GB" sz="1000" b="1" baseline="0" dirty="0">
                <a:latin typeface="Myriad Pro Light" pitchFamily="34" charset="0"/>
              </a:rPr>
              <a:t> title slide.</a:t>
            </a:r>
            <a:endParaRPr lang="en-GB" sz="1000" b="1" dirty="0">
              <a:latin typeface="Myriad Pro Light" pitchFamily="34" charset="0"/>
            </a:endParaRP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When adding text on the other slides there are also boxes set up for you to use, all you need to do is click once in the box and start adding your content – again, do not alter the font or text size. If you end up filling the text boxes the font size will automatically reduce to fit, however do not allow your content to reduce the font size too</a:t>
            </a:r>
            <a:r>
              <a:rPr lang="en-GB" sz="1000" baseline="0" dirty="0">
                <a:latin typeface="Myriad Pro Light" pitchFamily="34" charset="0"/>
              </a:rPr>
              <a:t> much</a:t>
            </a:r>
            <a:r>
              <a:rPr lang="en-GB" sz="1000" dirty="0">
                <a:latin typeface="Myriad Pro Light" pitchFamily="34" charset="0"/>
              </a:rPr>
              <a:t> as this will then be difficult to read in meetings – use an additional slide instead.</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On any of the slides guides are present, you </a:t>
            </a:r>
            <a:r>
              <a:rPr lang="en-GB" sz="1000" b="1" dirty="0">
                <a:latin typeface="Myriad Pro Light" pitchFamily="34" charset="0"/>
              </a:rPr>
              <a:t>must</a:t>
            </a:r>
            <a:r>
              <a:rPr lang="en-GB" sz="1000" dirty="0">
                <a:latin typeface="Myriad Pro Light" pitchFamily="34" charset="0"/>
              </a:rPr>
              <a:t> keep your content within the area shown.</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Each content slide has a text area next to the SBC logo for your service area, to change this click on the ‘View’ tab at the top of the PowerPoint window, and then click on ‘Slide Master’. (shown on the right) Then click on the slide with the number 2 next to it (shown on the right), there you can add your service area. This will change the text on all of your content slides at once. To exit click on ‘Close Master View’ on the top tool bar.</a:t>
            </a:r>
          </a:p>
          <a:p>
            <a:pPr>
              <a:lnSpc>
                <a:spcPts val="1100"/>
              </a:lnSpc>
            </a:pPr>
            <a:endParaRPr lang="en-GB" sz="1000" dirty="0">
              <a:latin typeface="Myriad Pro Light" pitchFamily="34" charset="0"/>
            </a:endParaRPr>
          </a:p>
          <a:p>
            <a:pPr>
              <a:lnSpc>
                <a:spcPts val="1100"/>
              </a:lnSpc>
            </a:pPr>
            <a:r>
              <a:rPr lang="en-GB" sz="1000" b="1" dirty="0">
                <a:solidFill>
                  <a:srgbClr val="EE7401"/>
                </a:solidFill>
                <a:latin typeface="Myriad Pro Light" pitchFamily="34" charset="0"/>
              </a:rPr>
              <a:t>Contact design@Swindon.gov.uk if you need any further assistance.</a:t>
            </a:r>
          </a:p>
        </p:txBody>
      </p:sp>
      <p:sp>
        <p:nvSpPr>
          <p:cNvPr id="6" name="TextBox 5"/>
          <p:cNvSpPr txBox="1"/>
          <p:nvPr userDrawn="1"/>
        </p:nvSpPr>
        <p:spPr>
          <a:xfrm>
            <a:off x="7020846" y="339502"/>
            <a:ext cx="1330492"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layouts</a:t>
            </a:r>
          </a:p>
        </p:txBody>
      </p:sp>
      <p:sp>
        <p:nvSpPr>
          <p:cNvPr id="9" name="TextBox 8"/>
          <p:cNvSpPr txBox="1"/>
          <p:nvPr userDrawn="1"/>
        </p:nvSpPr>
        <p:spPr>
          <a:xfrm>
            <a:off x="7003213" y="1799154"/>
            <a:ext cx="1365758"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Click here for slide masters</a:t>
            </a:r>
          </a:p>
        </p:txBody>
      </p:sp>
      <p:sp>
        <p:nvSpPr>
          <p:cNvPr id="10" name="TextBox 9"/>
          <p:cNvSpPr txBox="1"/>
          <p:nvPr userDrawn="1"/>
        </p:nvSpPr>
        <p:spPr>
          <a:xfrm>
            <a:off x="6604867" y="3258868"/>
            <a:ext cx="2162451" cy="153888"/>
          </a:xfrm>
          <a:prstGeom prst="rect">
            <a:avLst/>
          </a:prstGeom>
          <a:noFill/>
        </p:spPr>
        <p:txBody>
          <a:bodyPr wrap="none" lIns="0" tIns="0" rIns="0" bIns="0" rtlCol="0">
            <a:spAutoFit/>
          </a:bodyPr>
          <a:lstStyle/>
          <a:p>
            <a:r>
              <a:rPr lang="en-GB" sz="1000" dirty="0">
                <a:solidFill>
                  <a:schemeClr val="bg1"/>
                </a:solidFill>
                <a:latin typeface="Myriad Pro Light" panose="020B0403030403020204" charset="0"/>
              </a:rPr>
              <a:t>Type</a:t>
            </a:r>
            <a:r>
              <a:rPr lang="en-GB" sz="1000" baseline="0" dirty="0">
                <a:solidFill>
                  <a:schemeClr val="bg1"/>
                </a:solidFill>
                <a:latin typeface="Myriad Pro Light" panose="020B0403030403020204" charset="0"/>
              </a:rPr>
              <a:t> your service area on this master slide</a:t>
            </a:r>
            <a:endParaRPr lang="en-GB" sz="1000" dirty="0">
              <a:solidFill>
                <a:schemeClr val="bg1"/>
              </a:solidFill>
              <a:latin typeface="Myriad Pro Light" panose="020B040303040302020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7997" y="553621"/>
            <a:ext cx="2076190" cy="1104762"/>
          </a:xfrm>
          <a:prstGeom prst="rect">
            <a:avLst/>
          </a:prstGeom>
          <a:effectLst>
            <a:outerShdw dist="76200" dir="2700000" algn="tl" rotWithShape="0">
              <a:prstClr val="black">
                <a:alpha val="25000"/>
              </a:prstClr>
            </a:outerShdw>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739" y="2018424"/>
            <a:ext cx="2068707" cy="1105200"/>
          </a:xfrm>
          <a:prstGeom prst="rect">
            <a:avLst/>
          </a:prstGeom>
          <a:effectLst>
            <a:outerShdw dist="76200" dir="2700000" algn="tl" rotWithShape="0">
              <a:prstClr val="black">
                <a:alpha val="25000"/>
              </a:prstClr>
            </a:outerShdw>
          </a:effec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2759" y="3483858"/>
            <a:ext cx="2066667" cy="1104762"/>
          </a:xfrm>
          <a:prstGeom prst="rect">
            <a:avLst/>
          </a:prstGeom>
          <a:effectLst>
            <a:outerShdw dist="76200" dir="2700000" algn="tl" rotWithShape="0">
              <a:prstClr val="black">
                <a:alpha val="25000"/>
              </a:prstClr>
            </a:outerShdw>
          </a:effectLst>
        </p:spPr>
      </p:pic>
      <p:cxnSp>
        <p:nvCxnSpPr>
          <p:cNvPr id="14" name="Straight Connector 13"/>
          <p:cNvCxnSpPr/>
          <p:nvPr userDrawn="1"/>
        </p:nvCxnSpPr>
        <p:spPr>
          <a:xfrm flipV="1">
            <a:off x="7740352" y="493390"/>
            <a:ext cx="0" cy="710208"/>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7884368" y="196671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80312" y="341275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2477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contactswindon@swindon.gov.uk" TargetMode="External"/><Relationship Id="rId2" Type="http://schemas.openxmlformats.org/officeDocument/2006/relationships/hyperlink" Target="https://safeguardingpartnership.swindon.gov.uk/downloads/file/630/referral_form_-_request_for_help_and_support" TargetMode="External"/><Relationship Id="rId1" Type="http://schemas.openxmlformats.org/officeDocument/2006/relationships/slideLayout" Target="../slideLayouts/slideLayout3.xml"/><Relationship Id="rId5" Type="http://schemas.openxmlformats.org/officeDocument/2006/relationships/hyperlink" Target="mailto:CERAF@swindon.gov.uk" TargetMode="External"/><Relationship Id="rId4" Type="http://schemas.openxmlformats.org/officeDocument/2006/relationships/hyperlink" Target="https://safeguardingpartnership.swindon.gov.uk/downloads/download/222/child_exploitation_risk_assessment_framework_cera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3C73-C636-46A9-9B27-EABE8988BE39}"/>
              </a:ext>
            </a:extLst>
          </p:cNvPr>
          <p:cNvSpPr>
            <a:spLocks noGrp="1"/>
          </p:cNvSpPr>
          <p:nvPr>
            <p:ph type="title"/>
          </p:nvPr>
        </p:nvSpPr>
        <p:spPr/>
        <p:txBody>
          <a:bodyPr/>
          <a:lstStyle/>
          <a:p>
            <a:r>
              <a:rPr lang="en-GB" dirty="0"/>
              <a:t>Harm Outside the Home</a:t>
            </a:r>
          </a:p>
        </p:txBody>
      </p:sp>
      <p:sp>
        <p:nvSpPr>
          <p:cNvPr id="3" name="Text Placeholder 2">
            <a:extLst>
              <a:ext uri="{FF2B5EF4-FFF2-40B4-BE49-F238E27FC236}">
                <a16:creationId xmlns:a16="http://schemas.microsoft.com/office/drawing/2014/main" id="{8026A46A-7CD2-4981-9F6F-C0E85DCCA34A}"/>
              </a:ext>
            </a:extLst>
          </p:cNvPr>
          <p:cNvSpPr>
            <a:spLocks noGrp="1"/>
          </p:cNvSpPr>
          <p:nvPr>
            <p:ph type="body" sz="quarter" idx="11"/>
          </p:nvPr>
        </p:nvSpPr>
        <p:spPr>
          <a:xfrm>
            <a:off x="1835696" y="3003798"/>
            <a:ext cx="6697116" cy="1082428"/>
          </a:xfrm>
        </p:spPr>
        <p:txBody>
          <a:bodyPr/>
          <a:lstStyle/>
          <a:p>
            <a:r>
              <a:rPr lang="en-GB" dirty="0"/>
              <a:t>Amy McKenzie</a:t>
            </a:r>
          </a:p>
        </p:txBody>
      </p:sp>
      <p:sp>
        <p:nvSpPr>
          <p:cNvPr id="4" name="AutoShape 2" descr="data:image/jpg;base64,/9j/4AAQSkZJRgABAQEAYABgAAD/2wBDAAUDBAQEAwUEBAQFBQUGBwwIBwcHBw8LCwkMEQ8SEhEPERETFhwXExQaFRERGCEYGh0dHx8fExciJCIeJBweHx7/2wBDAQUFBQcGBw4ICA4eFBEUHh4eHh4eHh4eHh4eHh4eHh4eHh4eHh4eHh4eHh4eHh4eHh4eHh4eHh4eHh4eHh4eHh7/wAARCALQAt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ubl8feB4tY/seTxhoCajv8ALNs2oRCQPnG3buznPbrXSUAFFYF3428GWl7JZXXi7QILqJzHJDLqMKujDqpUtkH2rXN9ZDTzqBvLcWaxmU3HmDywgGS27pjHegCxRXM/8LC8A/8AQ8eGf/BrB/8AFVf0nxT4Y1czjSfEej6gYE8yb7Lexy+Wn95tpOB7mgDXoqno+q6XrFmL3SNSs9RtSxUTWs6ypkdRuUkZqr4j8TeHfDcMc3iDXdN0mOQkRteXKRbyOuNxGaANaiqOh6xpOuWC3+i6nZ6laMSBPazrKhI6jKkjNM1vXtD0NYW1rWdO0wTErEbu6SHzCOoXcRnqOnrQBo0UVS07VtK1Ke6g07U7K8ltH8u5SCdZGhfn5XAPyng8H0NAF2iqmranpukWTX2rahaafaqQrT3UyxRgngAsxA5rE/4WF4B/6Hjwz/4NYP8A4qgDpqKybfxN4buNIn1i38Q6TNpsDbZryO8jaGM8cM4O0HkdT3FaNnc295axXdncRXFvMgeKWJw6Op6EEcEe9AEtFUbTWdIvNSudMtNVsbi+tf8Aj4torhGlh/30Byv4iqOpeMfCOmX8mn6l4q0OyvIiBJb3GoRRyJkAjKswIyCD+NAG5RUNld2t9apdWVzDcwOMpLC4dGHsRwazda8VeGNEultdZ8R6PptwyB1iu72OJyvrhiDjg8+1AGxRWNo/izwtrN59j0fxLo2o3O0v5NrfRSvtHU7VYnHIqPUvGng/Tb2Wx1HxZoNndRHEkFxqMUciHGcFWYEcEUAbtFZeh+I/D2uvKmh69peqNCAZRZ3ccxQHpnaTjOD19K1KACiiigAooooAKKKKACiiigAooooAKKKKACiiigAooooAKKKKACiiigAooooAKKKKACiiigAooooAKKKKACiiigAooooAKKKKACiiigAooooAKKKKACiiigAooooAKKKKACiiigAooooAKKKKACiiigAooooAKKKKACiiigAooooAK8K/bP8AGWueHfh3p3h3wvcNBrfinUE02CRGw6ofv7T2JJRc9gx7817rXzN+15ub42/A6OT/AFB1qU+xbzbT/wCtQBvWH7KPwqj8ALoF3pbzas0GJdZE8gn8/HMijdtAz0XGMdcnmk/Yx8Va1feGfEPgHxNeNeav4N1E2BlYks8BLBMk8nBjcDPYLXvlfL37NRMf7WPxlhh/1BuCzAdN/nn/ABagDmPhF8M/BPxI/aC+MsHjPRBqiWWrA23+kyxGMvLPuIMbLnO1euelbPwx8NxfDv8AaQ174JpeXl/4I8RaG91DYXEzHytykMAwII4EoyMEgrnkZrmfhv8AE20+G/7QXxfkuPDXiHXX1DV9scek2vnFCks33+RjO7j6GvSPgVoXjLxr8ctY+NXjDw/P4cszY/2do2nXQInEfHzsCARxu5IGS5xwKAPPf2mvgt8M/B+vfDi18OeGRYw6z4gjs79fttxJ50JaMFcvIdv3jyuDz1r37TvhH8Pfhz4a8T33gzw8NLuLvSZ4Z3+2Tzb0CMQMSOwHPpXBftm/8jR8If8Asa4v/Q4q928b/wDIl65/2Drj/wBFtQB4b+wneW+nfs1PqF2/l29rfXk0rf3UUAk/kDXIfs8+A9L+O+qeIPi78TbebV0uL97TSdOmlYQ28KYPRSMgbgoHTIYnJPFn9mkuv7Dniox53eRquP8Av1Xof7DaRr+zT4caPG55rxpMf3vtUo/kBQB57qWhw/s9ftH+FW8K+fb+DPGshsbvTmmZ44ZwyqGXJOMGSMjOTjeOnST/AIKCaNc+IpfhzoNkVF1qGpXFvDu6b3EQUH8SK1v27sx6f8OriHi6j8TxeUR1HGf5hatftd/8lH+C/wD2Mv8A7PBQB237KvjiXxv8HtNlv/MXWNJJ0vU0kzvE0WBk55yV2k+5I7VxH7Iv/JS/jT/2Mo/9DnqLRGX4T/te32jvI0Hh34iQfarYN/q0v0J3KD6klv8Av6g9Kl/ZF/5KX8af+xlH/oc9AHt/jzwf4d8c+HJfD3irTv7R0yV0keDzpIsspyp3IytwfevkvXvgv8NLX9sHw94Dg8MhPDl3ocl1PZ/bbg75QsxDbzJvH3F4DY4r7Rr5u8Uf8pAPCf8A2LUv/oFxQBqfHnwH4T+Hv7KvjfR/B+kjTLGVEuHi+0Sy5kM0QJzIzHoo4zjivRP2f/8Akh/gr/sCWv8A6LWsD9r7/k2/xl/16xf+j468w+E8n7To+GXhoeHbfwAdH/syD7CbppfOMOwbN+DjdjGaAL3wE/5PF+L/APuR/wDoSVzMPw/8I/ET9t34i6R4x0n+07KDTreeKP7RLDtk8m1XdmNlPRjxnFXf2Tj4jP7TfxPPi5bFdd+zR/bRZZ8gSb1+5nnGMVkX3jLVvBP7a3xF1PR/Beq+LJpNPt4ntdP+/GvkWx3n5TxwB070AavhzRF+Bf7Wfh/wb4Vvr4+FfFlm7y6fPMZFhkxIAy57ho15POCRk1P8ZfCfh/xt+254V8O+J9PGoaXceHnaWAyvHuKLcMvzIQwwQDwas/AKLWPjd8XI/jtr0Njp+l6NHJp2j6ZDP5siSYILSHA6CVj0GSQQABznfHVvGS/tpeFz4BTS31//AIR9/s41IsINuLjfu28/dzj3xQB7n4A+Cvwy8Ba//b3hPwwum6j5LQecLy4l+RsZGJJGHYdq+f8AQPh/4Q+In7Z/xN0zxlo41S0trWOeGM3EsW2TbAucxspPBPXivdPhRJ8cG1+cfEuDwjHpX2c+SdJaQy+duGM7uNuN36V4BaN8Sl/bJ+JR+GUegyal9nj+0jVi4j8nbB93bzu3bfwzQB9M/Db4V+AfhzPez+DNAXSpL5US5Iuppd4UkqP3jtjG49Mda7SuE+EL/FVrfUf+FoReHY5t8f2H+yC5BXDb9+7vnbj8a7ugAooooAKKKKACiiigAooooAKKKKACiiigAooooAKKKKACiiigAooooAKKKKACiiigAooooAKKKKACiiigAooooAKKKKACiiigAooooAKKKKACiiigAooooAKKKKACiiigAooooAKKKKACiiigAooooAKKKKACiiigAooooAKKKKACvnv9uHR9SHgzw5490i1a5u/CGsR3zqoziEldxPtuSPPoMmvoSo7q3guraW1uoY54JUKSRyKGV1IwQQeCCO1AHEWHxc+Ht14BXxr/AMJRpsWl/ZxM4e4TzYztyYymc+Z229c15X+xLpt1qn/Cc/FK9tZLf/hLNYZ7RZBz5KO7ZHqN0hXPqldTP+zB8FZtdOrN4R2sX8w2yXky25br9wNgD/ZHHtivX9Ps7TTrGCwsLaG1tbeMRwwxIFSNAMBQBwAKAPm79lf/AJOJ+OP/AGFY/wD0dcV9MVzPhXwF4T8L+Itc8Q6FpP2TU9elE2pz/aJX89wWIO12Kry7fdA6101AHzj+2b/yNHwh/wCxri/9Dir3bxv/AMiXrn/YOuP/AEW1VPGfgbwt4xutHuvEml/bptGuxeae32iWPyZgQQ2EYBvujhsjjpW7fWsF7ZT2d1H5kE8bRSpkjcrDBGRyODQB87/sO6db6x+zDcaTdZ+z3t3fW8uOu1wFP6Gs/wDYw8VWPhHTde+EPizUbfTde0HVZvJiuXEYnibkmMtjPzAtjrhwa9++H/gvwz4C8PL4f8J6b/Z2mrK0wh8+SX52+8d0jM3b1rnfih8GPhz8SLqO98VeH0nv41CreQSvDMVHRWZCNw9N2cdqAPG/jLrFp8Wf2lPh94F8L3UGpWPh26bVdXubdxJFGVZG2lhxkCML9ZQK2/2u/wDko/wX/wCxl/8AZ4K9c+Gfwz8E/DewltPB+hQ6f52PPmLNJNLjpudiWI9s4HYVc8X+B/C/i3UtF1HxBpf2260O5+1ac/nyR+RLlTuwjAN91eGyOOlAHnH7YvhK8174VHxForGPXfClwur2Mqj5gI+ZAD/ujdjuUFcH+wTrjeJdU+JviFoRC+parb3TRjojOJmIHtkmvqOeKKeCSCaNZIpFKOjDIZSMEEdxXJ/DX4Z+CPhvDfQ+C9EGlJfuj3Ki6mm3lc7f9Y7YxuPTHWgDr6+bvFH/ACkA8J/9i1L/AOgXFfSNc3deBfCt18QLTx9Ppe/xHZ2xtYLz7RKNkRDArsDbD99uSueaAOL/AGvv+Tb/ABl/16xf+j463/2f/wDkh/gr/sCWv/ota6Pxh4c0bxd4bvPDniGz+26XeoEuIPNePeAwYDchDDkDoRVjw/pGn6Bodlomk2/2bT7GBLe2i3s+yNRhRliScAdSSaAPnT4Cf8ni/F//AHI//Qkp3wy/5P1+Jn/YHt//AEVaV7joHgHwnoPjHWPGGlaT9n1vWQBqF19olfzgCCPkZiq9B90CjTPAfhPTfHup+O7LSvK8RapCsF5efaJW81FCADYWKDiNOQoPHuaAPCPhvKfhF+1dr/gCeUQ+HfGi/wBp6QpGEjuDuJQdhkiRPfbHS/ELUtP0n9vLwhfapf2thaJ4dlDz3MyxRqSlyBlmIAySBXunjP4feEPGOraNq3iLRxd3+izefp1wtxLC8D5U5zGy5GVU4bI46Vj/ABF+C/w1+IWtx614w8N/2nfxQC3SX7dcQ4jBJAxHIo6secZ5oA6fR/FfhfWbz7Ho/iTRtRudpfybW+jlfaOp2qxOORXzf8NNa0bQ/wBtv4pXGtatYaZDJYxokl3cJCrNi3OAWIBOAeK9l+HvwS+GPgDxB/b3hHwz/ZupeS0Hnfb7mX5GxkbZJGXsOcZqn4v/AGf/AIR+LvEl54j8Q+EvtuqXrh7if+0bqPeQoUHakoUcAdAKAO80PxF4f1x5U0TXdL1NoQDKLO7jmKA9M7ScZwfyrUrifhp8KPAHw3uL6fwXoH9lyXyolyftk828ISVH712xjcemOtdt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ZXiTVJdLto5IoRIXbGW6CtG1lM1tFMUKF0DFT2yOlZRrRlN01ujWVGcYKo9mSUUUVqZBRRRQAUUUUAFFFFABRRRQAUUUUAFFFFABRRRQAUUUUAFFFFABRRRQAUUUUAFFFFABRRRQAUUUUAFFFFABRRRQAUUUUAFFFFABRRRQAUUUUAFFFFABRRRQAUUUUAFFFFABRRRQAUUUUAFFFFABRRRQAUUUUAFFFFABRRRQAUUUUAFFFFABRRRQAUUUUAFFFFABRRRQAUUUUAFFFFABRRRQAUUVm6hrVlY3qWsxfe2MkDhc+tRUqQpq83ZF06c6jtBXZpUUUVZAUUUUABopk80VvE0s0ixovVmOBWP/wAJRpXm7N023+/s4/xrGpXpUnackjanQq1VeEWzboqO2nhuYVmgkWSNujCpK1TTV0ZNNOzCiiimIKKKKACiiigAooooAKKrvdbboQbCc45zVis4VYzbUXtoU4tWuFFFFaEhRRRQAUUUUAFFFFABRRRQAUUUUAFFFFABRRRQAUUUUAFFFFABRRRQAUUUUAFFFFABRRRQAUUUUAFFFFABRRRQAUUUUAFFFFABRRRQAUUUUAFFFFABRRRQAUUUUAFFFFABRRRQAUUjqroVYZUjBFLQAUUUUAFFFFABRRRQAUUUUAFFFFABRRRQAUUUUAFFFFABWffaPY3t5HdToxkTHQ8NjpmqHiPXpdNvI7eGFH+UMxYnoew/KtqzmFxaxXCqVEiBsHtkVze0o15SpPVo6vZ1qEY1VomS0UUV0nKFFFFAHFeOLySTURabiI4lBx6sec/lXPVseMZEfXZdmDtVVb64rHr4vHScsRNt9T7TAxUcPBJdDofA93JHqLWm4mOVSdvow7/lXa1yPgfT5ftDahIhWMKVjz/ET1NdazKqlmICgZJPYV9FlSmsMub5eh87mrg8S+X5+otFcjqXiyXzmSxiTyweHkBJb8O1SaT4qaSdYr+NFVjgSJxg+49KpZnhnPk5v8iXlmJUOfl/zOqooqKK4ikkMasSR+tdspxi0m9zgSbJaKKKsQUUUUAGBnOBn1opksscS7pGAqOO7gc4D4PuMVlKtTjLlckmUoyavYnooorUkKKKKACiiigAooooAKKKKACiiigAooooAKKKKACiiigAooooAKKKKACiiigAooooAKKKKACiiigAooooAKKKKACiiigAooooAKKKKACiiigAooooAKKKKACiiigAooooAKKKKACiikChc4AGTk0ALRSHdkYxjvQrKwypBHqKAFoqG8g+0Q+X50sXzA7ozg8dqmpXdx2VgorIttdim1ptN8h1IZlD56kdeO3Steop1oVU3B3toXUpTpNKatfUKKKK0MwooooAKKO9FABRRRQAUVyuh6pqs/iB7a4y0eWDpgYjx0/wrprqZLe2knk+7GpY/hXPQxMK0HNaJdzor4adGag9W+xzd9bRar4v8lhmK3jHme/fH6j9a6dQFUKoAAGAB2rn/Bf79Ly+fHmzTfN7Dr/WuhrLAxTg6vWTb/yNcdJqapdIpL/MKjkuII5UikmjSR/uqWAJ+lKPN89slPK2jaMHdnv+FVLzS7W6v4byXf5kONuDwcHIzXTNzt7i1OaChf33p5F6sfxVefYrSKVZpEmD/u1U4DfX1FX9RvrewtzNcybV7Dux9AK8/wBa1GTUr1p3G1Rwi/3RXBmWMjRpuCfvP8PM78twcq1RTa91fj5Gp4Z0f+0pXvr3Lw7jwTzI3f8ACuq/s3T+P9Ct+On7sUzQBGNFtBEQV8sdPXv+uavVrg8JTp0lpdvVsyxmKqVKr1slokAAAAAwB0FUPEW/+xLvy/veWfy7/pV+kkRZI2jdQysMEHuK66kOeDj3RyU58k1LszyqitDU9OeHV5rK0V59hyAoycEZ/rVzSPDl5dTK11G1vAD827hj7AV8ZHC1ZT5Ix12Ps5YqlGHPKWm512hs76PaNJncYlzn6VNDbRxSmRc5P6VBDdKsq26RhYx8i47Vdr6ug6VaKtq4/mfH1XJSb2uFFFFdZiFFFBOBk9KAMW4kaWUuT9PYVHQepx0or4mcnKTb3PWSsrGppsjSQYbkqcfhVqq+nxNFB8wwWOcVNNIsUZdzwK+swrccPF1Ox5tSzm+UdRWc2oSbvlRQPerNpdLN8pG1/T1qaWPoVZ8kXqOVGcVdosUUUV2GQUUUUAFFFFABRRRQAUUUUAFFFFABRRRQAUUUUAFFFFABRRRQAUUUUAFFFFABRRRQAUUUUAFFFFABRRRQAUUUUAFFFFABRRRQAUUUUAFBGQRRRQBXguP37Ws2BMoyP9tfUf1qxWfr1vJNZGS2B+1QnfCV657j8R2qPQNYj1GLy3xHdJ9+M/zFc6rKNT2Uuu3n/wAE6HRcqftY9N/L/gGpRRRXQc4UUyV/KG5gdmfmP933+lPpXHYKKKKYjLsNSlutWu7F7cokX3XGee1T6bZ2+k2TRrK3lhi7NIelXazL/wA9pJIr5I30+XCfITuX0J9s/wBK5XF01zS1etn2v+h0qSqPljotLrvb9TSRldQysGUjIIPBFLTIY0hhSKNdqIAqj0Ap9dKvbU53a+hCtrbrcG4WCMTHq4UZP41NRRQklsDbe4Uc5PPHpRRTEFI4LIVDFSR1HUUtFABRQelFABTJ5UhheaQ4RFLMfYU+uM8Wa01xI9hbNiFTiRh/GR2+lcuLxUcPT5nv0OrCYWWJqcq26m54YQvaTX7KFlu5Gfp0GcAVT8a3TmKHTIMtLOwJUdxngfif5Vc8Kzi50mBlLL5S+Uy9iR3rHs3lvvFs94rL5dsTyRkbRwAPc1w1an+zQpx+1+W7Z20of7TOpL7Gv6JGv4X0mbS4JPOlDPLglF6Lj+vNbFQ2tws6kqCMdc1Nzn2r0cNGnGklS+E86vUnUqOU9yG3tobd5XiUgyvvfLE5NM1K9hsLRridsKOg7sfQVzmv6lqWl63IySK0UqKURhkAfT1zmuf1LULrUJvMupN2PuqOAv0FediM0hRUoQj7y+71PSw+VzrOM5y9129fQ0beG+8Sak0sjFIl6t2Qeg96sW/h+3uNZmt4ZpTbQACRzjJf+6K1pJYNC0OOCAq1xIvyBeS7nv8AStDRbP7Dp6RNzK3zyseSWPWopYGE5KNTWW8n+SLq46cIuVPSO0V+bJdPs4bG0S2gBCLnqckk1Ypsqs0TKj7GIIDYzg+tQ7ms9OL3EhmaKMl3xjdgV7CtBWSskeO7zd27ti3l5a2aB7qdIgemTyfoKpL4g0lo3ZboEqCdpUgn6ZFcJf3c17dPcTsWZj+AHoKSzjSS5SOQ4Umvn6udz5nyRVj34ZNTUL1JO/kdn4RiaSK41OVcSXUhI9lB/wAc/lW6TgZPSsfw3cIsZsBwY13IP9nP+NaGoSeXbt6twK9PCVoRwiqLt+PX8TyMUpSrv8PTp+BDp8Su73DD+I7RV6orRQttGB6ZqWt8JSVOkl1erOepLmkwpAykkBgSOozQu7HzYz7VHFbpHK0i5y3rWrcrrlWnUlJa3JaoajMyu0aufmAyPSrF1cJCvq/YVmRHfcqXOcsM5rzcxxK0ower/A6KFP7T2LtlZqEDyrlj0B7VZWGFW3LGoP0qSiu6lhaVKKilsYyqSk73CqOrE7Ix2yc1eqK7iE0JU8Ecg0sZTlVoyjHcdKSjNNmNUlsSLiMjruFNRHf7qM30FXbG0ZXEsoxjoK+awtCpUqR5V8zuqTjGLuX6KKK+uPNCiiigAooooAKKKKACiiigAooooAKKKKACiiigAooooAKKKKACiiigAooooAKKKKACiiigAooooAKKKKACiiigAooooAKKKKACozPD9pFtvHmlN+3/AGc4zUlHfPek79Bq3UKKKKYgrjPF1q+n6nHqFqxj805yvZx1/P8Axrs65/x2B/ZEZPUTDH5GuDMqalh2+q1R35bUcMRFdHoxNG8TW9wqxX2IZum/+Bv8K6EEEAg5B6GvKa7XwPeNPp720jEtA3y5/unp/WuLLcxnVl7Kpv0Z25ll0KUfa09uqOhrPkmOmP8AvMmyY8NjPkn0P+z/ACq5c3ENvH5lxKkSZxljgZp3ySx/wujD6gg17E1zfC9UePB8vxLRkFtfQXFxJDA3mbFDF1IK854z68VZrCdI9Bu/Oj4sZ2AlX/nk3Zh7VuKysoZSCCMgjvUUKjleM/iX9IutTUbSh8L/AKZna9q0elQxu0RleRiFXdjgdTn8qsWNxDqWnrMq5jlUgq35EGo9Y0u21SJEn3KUJKsp5GetR+HPLXTRbpgGCR42HuGPP4jms06v1hxk/ca0NGqX1dSivfT1JrKZopzYTMS6jdEx/jT/ABHQ/nVt9235evp61S1azae1U2+I7iA74COxHb6HpUVjrFtcac9w7rHJEp82MnBUiqVRQfs5u3b+vIh03OPPBev9eZE2tW9r9htmV5HmRQSvQdv51sEhQSTgDqawtK8s6ZYXnkq+E2kkA4I4yPQ8VsOI7q2dM5SRSpx1wRWOErSndSeull5WLxEIRkkl3v8AeNs7u2vIzJazLKoOCR2NUrPTWtdWutQe7ZklB+Qjp35PtUfhe0js47yFMkpcFSx7gAY/nV3Ud0+nXkUIJcIyD3O3/wCvWkX7SnGpUXvLX5hJezqSp037r0+Rz+oeLWWYpZW6MgP35Cfm/CtLw9rsepkwyRiKdRnAOQw9q4Mqcbvz9q0vDBZdZhlzhIgzyN6KFOa8LDZlXlXXM7pvY93EZbQVB8qs0tz0OqGpatZ2MqQyMWlc8IvJHufSuV1PxNfXEjLat9nhzxgfMR7n/CsSR3kkMkjFnY5LE5JNdeKziKTjRWvc48Nk0n71Z28jrNc8RKIxbQQsZDgsSeB9KZpfhiKSATahI6SSHIjQgbfb61Q8HWQutSaZ13LAu4A9C3b+v5V2ar5ki+eoEifMuDwajC03ibVq6u3ouwsVUWD/AHNF27vqUNQNvoehSC2XZxtTnJLHv/X8KoeA4QLC4mIz5kgX8AP/AK9UfHF8JrxLONgUh5fH94/4D+da/hyKM+FlVZzFvDlpFOCpyea3hUjUxvLHaCdiZ03TwXNLebVzajjSMYRQo9qS4mit4WmmdURRksa4y18VXsMLRyKlw2flkbjj3A61lalqN5qEm65lLDsg4UfQUTzejCH7ta9u39eQqeT1pT/eOyJdf1A6lqLTKpEYG2Md8Vp6H4Ze5UT32+GM/dQfeP19Kn8E6ZG6HUZlDENtiBHAx1NdNe3MVpbPcTNtRBk+/tWOEwKqr6xiHvqb4vGuk1h8OttDLlstN0lUlhtjNdMdkCsxYlu2M9APWtKC3OYp7gh7lUKsy8DnkjFVNKgmmmOp3i7ZXGIoz/yyT0+p71p16tCmrcyVl0X6+p5Veo78rd31f6egVX1OMy6dcxr1aJgPyqxVbVLhbTTp7hiBsQ4z69v1reo1yPm2MKd+dW3PMqsadH5l0pPCp8zH6VDFG0sixoMsxwBXTafpcMEOyYli/wB/HHHpXwii3oj7LE140o2e7H+Co5Zr66vmyI8bAT3Oc4/DFbN3vubry4+QvHt71ajSG0sdtuipGq/KBUWlq2x5DjDHr3r6VYZRhTwt99WfM1q/tZyrJW6ItQIY4VQtkgdacw3KVOeRS0hzg469q9dRUY8q2OG93cEXaoUZwBjmoLy4EKYHLnoPT3qmLyeMGNsEgnk9ajhDXF0ods7jya8irmSlFU6K956eh0xoWfNLYkgtmmBmlcqvXPc0+0s1kXzHY7c8D1FT3Lb2W1j4z97HYVZUBVCjgDpV0cDRc9Ve277v/gClWlb1Fopsgc42MF5546ior6YwwEr94nAr0qlVU4uUtkYKN2kiSSaKM4eRQfSoLu5j+zt5bhmbgAGsskk5PJoBwQRXg1M2nNOKVkzsjhkrO5tW0flQKnfHP1qSo7aTzoVfuev1qSvepcvJHk2sccr3dwooorQkKKKKACiiigAooooAKKKKACiiigAooooAKKKKACiiigAooooAKKKKACiiigAooooAKKKKACiiigAooooAKKKKACiiigAooooAKKKKACiiigArkvHt0TJb2Y6AGRv5D+tdbVLVdMtdSi2XCfMPuuv3lrlxtGdai4QerOvBVoUaynNaI82rW8J3gtNYj3HCTfu2/Hp+tVtX024025MMwyp+44HDCqQr5GLnh6qbVmmfWyUMRSaTumj0rVdPg1K3WG4LhVYMCpwatQxpDEkUa7UQBVHoBWL4X1lL6BbedwLpBjk/fHr9a3K+woTpVV7WHU+Prwq0n7KfQg1G2W8sZrZ8YkUjPoex/OuHtNY1TSWa13BljYrskGQCPQ139UtZ0+LUrJoZAN4GY2/utWGNws6lqlKVpL8fI3wWKhTvTqxvF/h5nC6hq99eziWSZkx91YyQFro47e9uNGt9Qtzs1FBlyODKo6Bh3OMdaxdBY6dqifbrbEMjGMtInAIPUE+hrubaRpEYtC0RDkYbvg9fxrzsuoutzSqSd306rzPQzGsqPLGnFWXXv5f5mb/bsK6St88TkhgkqLjKN+Ncdr0kE2qSzW6lY5Qr4I5BIBNd1f6TYXzbriAFsjLKSpP1x1rg9akWTVbgxx+WgbYq+gUY/pSzX2qglUaa6f5lZS6Tm3TTT6/odJ4IuEnsJrGTko24A/3T/wDX/nWgsklncMo5API9RXEaZezafeJcw9V6jsw7iupn1OC92T2+7kfMGGMH0rl+tR+rxd7Th+ROMwko1nJL3ZfmX9Dk3XV+G43zb156gjH9Kj8PalHdSXsTSDekzMPdM8GstnYl8cB+uK56RZLWSXZKUIJTAPJBHP4Y/nVUc2muW62vfzuKngY1udN2btb5GvptrZ6r4gu1MhjjJZkC4+bn/JrQ1C1tNH0e5hhidriZdm48kg9/YVycYlX97HvG0/eXsfrUovLrzhM8zyPjGXYnI9K544uMYO0ffd9fU9CphJymrT91W09CGWNopCjYyOuKbVq7TzE+1Rg7WPzj+61Va4Ud0JXR0fhS7bT7WeR4jIsmCoU88Zpt94ouLghYYRbp/eBy4+hrMsLuTC2vGDkK3cVSOVJB4PQ10xxteNP2SlocSwdOdaU6kdR9wrpKd7Fied397PenQSzCOSFZHCMpJUMcHHtUtsBcxG3b768xn+YptnC5lkVlIKxtkH6VzczR1OSs1LoNltZIrdJm27W7Z5qKON5HCRqWY9gK6fRPDrXFsk2oySqh+5EDzj1PpWwuiafao8ltCUcD7xYn8Oa9GnleIlT59vzOCpmlKm3G93+A7TUh0/SoLOS5iik8sk5cDk8k1n2f/EwmFzOxawtnPlA/8tX9foKztQt49Y15ILVn8uNB5754AHXH8vrXRXUYitFgihaOKIhV6YIx/nrXsV3SdOM6Tuor5X7eaR4cHVhKXtVaUnp6Pr6sV9QbPyxD2yant44Z5Y70j9+qFCQTgZ6jFZdXLGXyYJZG5GQAPU1yYPHzlUtVd1+VgqUlGPubmlXLeLria8As7UAxo2XOcbj6fQVfvL6Yxt820HgBay0VnbC8ms8xzT2kfZUlvubYOi6UvaS6EXh/TWSXzGw0p4AHQV08enxgDezE98dKbo1uIrff3bvVm6mW3i8xkkcZAwi5PJ611ZfgKcaKqVVdvUyxWJnVq6FfVJAsawr35P0qWGNvLt9srIFGSoA+bI71nXEnnXJbPBOB9Kv34EarcLgOgwOMkg9qqjXU6lWt0Vl8jKUbKMe5aqO4mWGMs3XsPWqJ1BzGNsYDY5JNVZHaRtzsWPvVYjNqajalqxQwzv7wHdJIeCWY9qvW9iAA0jMG9FPSprKBYYgcfORyf6U+4l8sBVG524UVOGwEKcfa19X/AF+I51nJ8sCNVSKQRwrlzyzHnAqwqhc4zycnmmQR+WvJyx5Y+pqSvTo0+VXat5dv66mEpXCqmqjNup9Gq3VTVHxAF7sazx1vq879h0vjRmUU+CJ5n2oPqfStCGxjUhnYufTtXzeHwdWvrFadzunVjDcfpyFLYZ7nNWKKK+qpU1TgoLoefKXM2wooorQkKKKKACiiigAooooAKKKKACiiigAooooAKKKKACiiigAooooAKKKKACiiigAooooAKKKKACiiigAooooAKKKKACiiigAooooAKKKKACiiigAooooAZPDDOnlzRJIvoy5FZl3punLPBCNJSRZSQzouBGAOpxWpGxZclGQ5PDYz+lOrKdKFRar8DWFWdN6P8Tkta8Ntbj7VpjOdnzGPPzD3U0mjeKWQLDqKlgOBKo5/Ed666uX8V6GrI9/ZphxzKg7j1HvXmYnCzwzdbDad10PTw2KhiUqOJ17Pqba6rpzIHW8gIP8Atgfzq2kivEJIzvUjK4715XXV6Pq8NxpaWNzdC1kiAG4/dkUdv89anC5t7WTjNJdisVlPsoqUG33I57HWtS02eSTylRpDIsGOQR1x6f1qHRPEclsq298GliX7r4yy/wCNVbPW5LHUJZraJfIc8w5IXPqPSsqZzJK8hABdixA6c15k8UoOM6UnzbO+tz0oYRzUoVYrl3VtLHfQeIdKkRn+1bMD7rqQf/r1w2oyxz3880QYI8hZQevJqCis8VjqmJiozS0NcLgaeGk5Qb1Ct/T4/KtEXuRuP41gVesb94sRy/NH69xXBJXNcTTlOPumxWVrUWJFmA4YYP1rUVgyhlIIPQimXESzQtG3Q9/Q1mnZnBRqezmmYiXUiWrW642seT3qCpLiF4ZDG4we3vUdanqxUd49S7pMqrMYX5SQYwemauPpluzZUuo9Aaxq0dJuiH8iRuD90nsamSe6OevCSvODLs1vbrbkbFQKMhgOR75rPi2XkJRsC4HKt03VNqkbOyOsuI34PPyg+tY6CRZi248HqDXThsPGrCcnNLlV9evkjjdWVPkSi5cz3X2fUvWttMR58ZXMbcqevFdHax7m3HoK5+2ubiV1g3jDMMtjk10dmw8sj0NYRV5K48a5dTY3RJ/xMprp0jWLaylvkHPXHrWLrPiKKbZa6e5bewDyYI49Bmq2rrNdWwtbdztDbtvZjUmnaRa2rCSb9/KBweihvp3xXsTzGdWHJDTu/M4aWHo017So7vov8zW0izSx0uWQYMkxLsfr0H4VDr+plIbe1tmHmzEFuM7VHWsLWtauCfsdvIUjjJBI6k1krdXCyB/OdmHqc17tPK8TVwyVNqN4pWf9dT5+pnNCniG5pys/6+463RS91ey28gYIiBgw9z0q1f3EcSCDyyhRjxkHPofxrN0u/DWRlizG/wB1gD3pnzySZ5ZmPNfM1qjwtN4dx9/Zs9uny4hqrH4eg5maaQfoPSrcaLGuB+JpsEQjGerVLXHCNtXuaTlfRF6C9SOBUKMSBiobi8kmG37q+g71XqOaURj1J7V3VMdWcORy0MI0Y810tSSlMkjDDsSB0GaihlEgPGCO1SJl5NiqSf51yxk38PU0atuFSW0ZlmVQO/P0q7DYJtHmMS3oOlWI44bdCVG0dya9ahldS6lU0RzTxEbWjuPlkWKMux4FRWyMzGeT77dB/dFRRbrqbzWB8pD8o9TVtTlQcEZ7GvXpy9vLn+ytvPz/AMjlkuRW6gc8YA680iIF3YzycnJpworqsr3M7iMQqlmOAOprIvJvOmLD7o4FWtUlwohU8nlqq2tu0zjsg6mvDzGtKtUWHpnZQgox55F/To/Ltw3duTVmgAAADoKQsN4TnJGelexShGjTUOxyybk2xaQA7iS2R2GOlLTTtT+E/Mewq33Eh1FFFUIKKKKACiiigAooooAKKKKACiiigAooooAKKKKACiiigAooooAKKKKACiiigAooooAKKKKACiiigAooooAKKKKACiiigAooooAKKKKACiiigAopCyggFgCegz1paAEbduXaARn5snoMUtJjkMQM460tABRRWfrF5bx28kBv0tp2X5TkbgevSoqTUIuTLpwc5KKOS8W6eljqG+EARTDcAP4T3FY1W9Uu5LyVZJokWUD5nUYL+hPaqlfFYmUJVZSgrI+1w0ZxpRU3dhRRRWJsFFFFABRRSqMnGQPc0APiuJohiORlHpmrIvLmNEk85ZN2cqR0+tUqKViJU4y3RsxS29/FskUBx27j3FUrrT5ojmP94vt1qojMjhlJDDoa3LC6FxHzgSDqP61Lutjmmp0PehsYphlwSY3AHXjpT7JUa5XzHCKOSa3pUEkTRnowxWZbW80M/lhCGznzAMjFHNcccRzxd9Cazls5N9tHnBJO1u/0qC402RW/c4ZT6nBFQW1q0uqs6HCxyEk/jW7XoZlhKeDnGMJ3bSb8jxsvzGrW5p8tley8zFtLW4W7QmMqFOST0raoorzG7nZVquo7ss2ajlqnfcF+QAn3qCHcqrhsg/8AjtVtU1FbdXjVWzt4bsT6V24ajOs1Tpq7PPr1Y005zehzcv8Arnycnccn8aYelWLS0luSWXAHdj61ZXSX3/PMu32HNfotbNcJhf3dSouZHxFLLsTiPfpw0ZLoKsY5D2LAAe9b0EQjHP3u9VLaJbe2/djaBwtQaxdSw6cFDENI23PfFfDTf9p5g3BW53p6f8Mj66K+oYJKWvKvxLk+o2cLbXnXd6Dmp4ZY7iMSRSBl9Qa4lutXdIumtbtOfkYhXFe9ieHIwpOVObbXfqeNQzyUqijUirM6xmCjJOBVR9877lXgU8brh8nhBVgAAYHAr5D4/Q+m+D1IreIxgluprZ06AJGJGHzN09hWU52rnIH1rSuWlNhC9s0QwVJL5xjvjHevVyuMFOUn9lHNiG5WXcsl0gH7yU/MSRmqVzM11KsMedmfz96YfMvbjjgfyFXra1jg5HzN6mu/mq4x8kFanffuYWjS1fxEsaLGgRegqhfXTiXZE2AvUj1rQVlZio5x1qGW0hkk3sCD3x3rrxVOpUpKNF2MqcoqV5i2srSWwkZctz071HdXixjbH8z/AKCmX0ohiEMXykjt2FUreF5n2r07n0rixGMqwtQp6ytq/M1hSi/flsPtomuZiWJx1Y1rIqooVQAB2plvEsMYRfxPrUlduCwioQvL4nuZVanO9NgooqrcXqRSbApYjrz0roq1oUo803ZERi5OyLLZ2naMnsKUdKbFIskYdehpUYOgZc4PqKtSTs09xNNC0UUVQgooooAKKKKACiiigAooooAKKKKACiiigAooooAKKKKACiiigAooooAKKKKACiiigAooooAKKKKACiiigAooooAKKKKACiimSyLEu9+F7n096FqDdh9FFFABRRRQB5jf3Ml1eyXDuxLMSCT0GeBXV+GtcjezWHUJdkinasj9HHpn1p974VtJ7ozRzPCrHLIFBH4elMm01NLysdlPeWTx/vEEmSG9dv8AUV89Qw2Kw1R1Ht99/u1PoK+JwuJpKmt/ut9+h0SsroGRlYEcEHg0BsBdxAY9s968+vPMsgtxpl5MLWU8YYgo391h61QkuriSVZZJ5GkXoxYkj6VtPOOT3XDX1MoZPz+8p6eh6bPPDBG0k0ioijLEnpXLeI7zRbi3d1CzXDcLIp+bjoT7duaxL/Wb68sFtZmWRVIO7HzH8aoDpWOOx7nT92K5Xprvf0/U1wOAUKnvSfMtdNrdNflsBY5A5I/lS0maDyCK8XRtLb+tz2/eim9/62FoqGLCjO9SCcdamrXFUYUqrjTlzLvsZYWrUq0lKpHll23Ciiiuc6AooooBuwUUUUAFOimaCQSqcEfrTatQQKYZTcQuF2kq/IwRWlGMZVIxls2jDFVPZ0ZSW6TNWzuorqPdHnjqD1FPuZPKgeT+6M1W0i38i3Dn78gBP07VBrs3yrAvf5m/pXfDAUq2Y+wo6wv+C3/4B8rPGVKWB9tV0lb8XsWNIjKWgdvvSHcauVBpzFrKIspB24qZs7TtGTjgVxY+Up4uo5b3f5nXg4xhh4KO1kCsrAlWBwcHHrUEDXJvJFlQCEfdIqaLcYwXUK3cA0SOsaF3bCjqazhLklKnGKd9F169LFyjzKM3Jq2vb7x7PtUnO1e9c/eTG8uwF+7nav8AjT7u6mvZPLiVtnZR3+tQW0Nw037qMlkb8jX2OU5YsDGVatJKdu/w37ny+ZZg8XJUqSbhf7zoIY1iiWNBgAU+gZwM9e9FfDzk5ScpO7PrYxUYpJaFuFkEIzjAHOfWsrXUe5g3KMlDkD2q1SyqY7aSdiFVVzzXXgq9WnXhKmrtP7zmxVGnOjONR6NHK1b0q1e6vEUA7QQzH0FW9N06KaESTBiW5AHpW5a24hiEcKCJO+Opr7HMOIKUFOjSTctr9D5fBZNUk41KjtHfzJyVjHJAHYU0l3HyjaPU0qxqpz1PqetPr42zPqboiEK4AZmbHqal7Y7UUqDc4XIGT1NOMdbITfc1bGNY7cccnk+9JeSSoBgBUJwX6kfhRC7qSsrDav8AH61BLKt1IE3iOIevUmvpZ1IwoKnDR7Lp/X9anAotzuy3atG0I8r7o4pl5dCDCqNzEevSqzXMcEflW2T6sapszMxZiST3Nc2IzHkpqnD4u62XoXCheV3sSRrJczYzljyT6VrQRrFGFTp6+tZrNJboixthnG446+wrSD/u9zEAhct7VeWxhFy5vi6v+vxFXbdrbDZbiKOQRs3J/SpMHduyenTtWNEj3E2M8nkmtO4uI7dMZy2OBW+GxrqqVSppFbEVKXK1GO464mSFNzdew9azRbzzMZAnDHOTxVq1gaZ/PuBnP3Qau0pUHjbSqaR6Lr6samqWkdyO2i8mFY85Pc1JTWbbIqkqAenPJNH7zzei7Mfjmu+HLBKMemhi7t3Y6iiitCQooooAKKKKACiiigAooooAKKKKACiiigAooooAKKKKACiiigAooooAKKKKACiiigAooooAKKKKACiiigAooooAKKKKACggMCCAQeoNFFAGYtx/Z14lncN/o8v+ocn7p/uH+ladUdb0+PUbMxsMSLkxt6GsXQNcaB/sGpEjadqyN/CfQ/411Kl7aHPDdbr9Tjdb2FTkn8L2f6HUUUAggEEEHoRRXKdgA5/rRVe7MkY86GMuyjlQQNw9PrWb/wAJBGsUs01rMkce4sy4baBnAbHQnHSrjBy+FAk27FTxLoM11cfaLBIwWH7xd23c3r6VyE0bxyPFIpV1JVgexrbb4kaL5kqFbhhvxG6x4G3jk85z17VyXiXxPBd3Ml3Zqd8xyFI+4MY59+K8/G8N4qdWLo03zSfyXn5H0OAxU1B063wpfP0Lo/docc45qrcXsQ3IJUQjgksMg/SsEa7eeWyttJIwGAwR71lMxLZY5JPWvYwHB1edWdTGyXNfS2t++mhc8RCFONOjpFHVy6rY9DOxGw5C/wCetM/t6zBPEh9wP8a5JriEEjzo9wbZjcPven1qD7WWST5dpVsKSxAPTnOPQ+9ezDgnAWtJyfz/AOAP65WeyO+tNSs5gNk6A+jHB/KrCSHB3lQxJ289v/1c151FdMsvl3DxIzORGueWUY9/epY7iTzxNHeuIigVUDfKeevH1xXn4jgKm23Rq2T7q/4q35GscdJfEj0SN1kQMpyDVrToxJeIrDK9SK4fTPEBs3js7rzJiykqTncAPU9O49K0tP8AFSi6EnlBY1JG5W3c9/w6j8K+VxXB+aUpSUIcyWzTWvp1/A6HjKco2vZs9Alhjkj8tkGMenSsO5tpYWO5SVzww6Gpl1oSwholQEjqWz19qmtpZHkaS3kjk6b4hwc9+K+ZnQq0vji16mOHqON7NP5/1YzaK3o4bWZRIIU5/wBnpUkkEMkfltGu3tx0rLnNnjEnsYEMUkh/dxs2OuB0qeW5mkxazSZBcBjjBFXLl47C1aKJiZG6ZPI96zYrO5lAZYiQe54r6XJcDTt9axEuVL4b6a99e3Q+Zz3NZ1G8LQjzPr107fPqdDwq+gA/KsCx1LS7jW5IZr61+1ZwkDSjfntx9KreNLvVLOx8i0l2eZbMm4L0fGM59sivmH7bci4aWRmMxcszknduz1z619DwvwpPHYOrVVSzkrJrfd3++x6FPA/XqseZ2UNbeb2+4+x6K+XdSt/Euix295dXFxAku1oZI7wPnIyOVY9q67Q/i9rVtLaxalbW1zbIFWZ1UiVgOC2c4z+FefiuBMVGmqmFqKovu+7VpnpSwUrXg7ntEWo2zoWZ9hB6Gs++unvJVijBCZ+UepriNT+I/hOO5cw3cs6ljjy4G4/PFXtE8ceGrmdJIdThVgfuz5i/VsCvUocNfUovFRpSva6Uujt/WrPiMTPMa6VKpB8t9WovVHcbU0+z+QZlbgf7TVPZw+RAF6seWPqaxW1vSPl1C81jTkgT7gFypGfz61JY+LPDt5MYodb05mLYQCcZb86+QxmGxTpv3XJt3k7O1+iv5fr5HuYSi+bmUGktIq2y6t9r+fbzNmWRY1DMGIJA4GaJpFiiaRzhVHNPqjrefsY9N4zXm4KhHE16dF6Xepri60qFGdRdFoUZ9QuJGyjeWvYCopbu4mj8uSVmQnJ96r9ajvbhbW2aUjOOg9TX6dQy7DQ5Y06a0201+8+ClisTWlZzbb8zubQQ/Z0aADYVG0+1TV80fETx5qo1dbHTdQurSO1TaywTFQXPJzjr2/WuZt/EvjTVJDaWur6tOzjBRJ3PHvz0rlh4eYqovaOqop9+x+j4XA1KlCNSb5br7j6q1HxBoWmuY7/WLG2cdVknUMPwzRoviDRdaklj0nUra8aEAyCJs7Qen8q+bNJ8CazNhtQuYbcNyeTI4/Lj9aWytvF/hfVpZNHW9jfb/rraPerpnuOfyIrSrwPhlTlGniLzXfSP6mywlGV4xnqfUtKu3+KvAvBvxJ8XSeLtNsNZvhJbTXCxTI9siN83A6KCMEg175Xx2bZPiMpqRhWad1dW1X4pHJXw8qLSl1HM7MACxIHQelNooryW29zCwUqY3jd0zz9KSuU8beONJ8N6VLcl/tNyG8uKFM/M+D1PQDjmujCYSviqip0YOT/rcqMXN8sdz0CeaOOPzSqFuiY5zWY7szMzMSW6+9eNeG/jRJdatBa6vpUMFtK4QzQyHMZPcg9R617U9sY4t8rqpI+VepNevnGX5hQmo14cqtfdNeepM8M8K0p7sZv2x7F6n7x/pVyzs8ESTcnsv+NVLdNzg8nB+6o5rS2Tyf6xvLX+6vX865cBSU3zyje2y6HNWlbRMfJMkfDNlv7o5JqN1mmx1hXOevzf/WqWKKOMfIoHqe5p9e26cpr33p2X+f8Awxy8yWxDHbqsgkZndgOCx6VNRRWkKcYK0US5N7hRRRViCiiigAooooAKKKKACiiigAooooAKKKKACiiigAooooAKKKKACiiigAooooAKKKKACiiigAooooAKKKKACiiigAqOCOSMyeZMZAzllyANo9Kkop3FYKKKKQwrifGMCw6uXUY81Ax+vT+ldtXFeM5lk1fYpz5cYU/Xr/Wu/Lr+2+R5uaW9hr3K+ka1dWDqu4yQZ5jbsPb0ruoZEmhSWM5R1DA+xrzKup8J3pnsxD9oLMCUERIGFB+8O/fH4V14/DJx9pFepzZVXk5OnJ6dDZ1T5DFdFpdsO4lE3fMSMDgdT7e59K8u+I2rCO6k06zd42df9JAYkEZyAc859fwFdNr2oY1IJJN5UKuzO7y8D+HcCOmBjAHQ+9eS67dPLPe3kAeVmZ3jEh+ZvTJ9a9DJsF7ynLofR4aCqS1WxDJLHGyq7BSwJAPfHX+dXtGsxqV15K3EUKhGkZ3zjaBk89PzxXLai0f2We6vWhEFvEstzgtgAnBzn7w5GB3rxnxHq0mr6pLdEFIycRoTnCjAGT3PAyTX2dHL54qMowlyvva9n6Hv4TAfWG9bWPp9bCwt4pLiaZWiiUs7u2FUDufQcHrXLj4reD4dROn/AL3YkmxbkRgxYJ5PHPH0P1rwCHUtQhtZbWK+uUt5VCyRLKQrAHOCOhHJ/Ouj0P4deLNUiiuf7Mks7SVFkjnuVKK6E/eUYyw+grysRwpQdJvNcRdLZr3fm1rr5LQ9Gll1DBznUqVNJWtd7eSNb4hfECW91l00BY7S2iY/vQqsZTxz0xjjjqfeuNu9d1i7keSfUJizgBtp2ggdOBgV6zpnwR+zqF1y8uTLICEMChEVgOhLctzjp/8Aqj134O2PkRxaPqkyXrbiFusFHx1AIGR1HPNejlee5LBLDYeV+Syu0/vbevT+kFXHZfgXGEtL7O19vM8enurmfPnXEsmTu+ZyefWpdO1K/wBPk8yxvJ7dj18tyM1q3/gvxVZX32ObQr4ykkL5cJdWwcZBHBHSsnU9PvtMuTa6hZz2kw6pMhU/rX01LFYWv7tOcZX6JpnsJwnHSzTOjtPiBr0KKsv2a4KjAeSP5u3cY9BXS+GPiNFcXKW2sRCAOQqzKflHHJb6n8s15bRSqYChUTXLb0OWpl+HqJrlt6H0tY+NvDen2xW81i22lht2Sbzz7DP/ANau00y8WRRNbyLIgUMkkbg7voa+Na9E+DXjCbRdWGl3UhaxuM7QSBsfBxyegPt3/GviuJOD44vCT9i/e31/G3na/r5Hg1ciWDqPF0G20nePfT/M+o4tYg8r7paTJBwMAmqct3cSSFzKy+gU4ArnBcw3M0LR3JBUkpGJAPNOD8hyOucd+3pnOym7cegXH45r4XDZFhsDtG7fc+BzHHYms/ffL5LQ0dLt/tMxmlyyqec9zW2SFUkkADqfSs+zcW+jNMmCVRnOfUZrwv42eI9Vubm0s/t0qW7xMXhjYqjc8ZA6/jXi0MmxPEeYypRkowg7eluy8/kfUZLhIxowinrLVs7j4hfEjw9p8jWkFwNRmVSNkBDKCfVun5ZrwfyrjV9Vk+x2rNJPIXEac7cn19OetdP4a8DreWsN9qF0fLlQOsUXXB9Sa77TrGx0628iwtI4FP3io5b6nqa/VMvw2FySgsPhrya0bf8AX9dzvhWw2ClUlTblOW7e3p8v6Zi3vhiS88J6fpLXywyWxDs+3dk4OQOR6/pWA/w+umk2/wBroY+7eUc/ln+tegUCijiatK/K/PZdTkWZ4hK0XY4+z+HVntzPqVy5/wBhQo/XNMvPh9Mqn7Hqq47LLF/UH+ld8OBimH52x/COvvXI8yxM5czlp6I6o4ytD7Wp5ingPXjMM3Fps7MXP8sVqR/DnVp4mFpd2s9wq5EJyhf2UnjP1xXe06GSSOVZEO1lYFSKyxOZYqpB8jSfTT8zZZhWTOL+H/jrVPC+qDStaaeTTw/lyRS532x6ZGecDuv5V7jqcsM+liaJ1eNwrRspyGB7j8K8s/aC0yzjh03Vtuy/lJhk29HULnJ9wePxrZ+GdzdzeANPjuJC4VpPLz1CBiAPwwf0r4/E4GjmkcPmuHjyScveXR2vr96t537nPntWnHAyrbOWlvNm+vWsXxhcmztWeZSscMRmfPGQBxXaeHLFZGN1MoKqcID3PrXln7QdzdWNr5MrpnUpTsKNn92mMj2/hFerlWLhiMyWEjuvz8vRXZ8vkmUutONWb32X6nmfhLTP+Em8SyfbC3lsHmmKnB56Y/EivW9L02x0y2FvY26Qp32jlvcnqa84+E2pQ22rS6fJCPMux8kueQVBO36da9Szzjmvqc5qVPbezekUlb/M+wzCclU5OnQK1PCtx9n122b+F28s/jx/PFZdPhkaKVJU4ZGDD6ivAxNFVqMqb6po884z462baX8Rjf2/yNcxR3CkdnX5c/moNe/6PeLqOk2moRjC3MCSgem4A4/WvKf2jLJLnR9G1uMfddomPqrgMv5bT+ddX8EtS/tH4eWKs2ZLRnt2/wCAnK/+Ola+VzhPFZFhcR1g3B/l+i+89Gv7+GhPtodtRRRXxJ5xn+Ib2TT9KluYQpkBAXcOOTXy58R7iW48cSwmRjjy1wTxkqD/AOzV9KeOm26IF/vSqP0NfMmvH7T8SXHXN7Gn5FR/Sv1jw9oQVKpVa1d/0/4J6GXfxHLsi3440+20W+03TYG8xxZA3EoGA8hZicew4H4VLZeL/EkfiC31ttTuJrqEBU8xiVKf3MdNp9P617d4D0yx1LxKrXlnBcCOFm/eRhvbv9a82+IsUN58bJrKCJI4ftttbrGigKoCopAA9819FhcRRxNR4epC6jFtt63u9Vt1/Q2w+MVZunKOqV2z6ggXZEoKqrYG4L0zT6Y0ig7R8zeg5py7j1GK/O4uO0T5R33YtFFFUIKKKKACiiigAooooAKKKKACiiigAooooAKKKKACiiigAooooAKKKKACiiigAooooAKKKKACiiigAooooAKKKKACiiigAooooAKKKKACiiigArivEmk3cF1NeY82F3Lbh1XPrXa0jKrKVZQVIwQe9dGHxEqEuZHNisNHEQ5WeYVFFqz6fK+zaF+6RJkA8Egg/UDntXXal4X3zF7KZUU8+W/b6GuG8YQPpEcYuLiOSYuTGqAjI655HTpX0WGq0sS+Ra36Hl4TBV6dde7sY3jnVpY44rGEeZGnzzAEKzNnDOe5wAOvP51gWEF/q14tnpi2zySRPIjSy7V4XI5PbOB+NV79N8xkDSedKuxQjck5zwDwP89eKW58Rw6NoF9q0P2tLS1gRfNigVZZ7hyCF3sN0YVwhIwysOoycV9DCk6VJQpL3n+b/wCCfc0KXNaMVqef/Gu51LTxa+HJkjih8xp5milJW5lHyFiuTjawdcZ9enNeY1p+Jdd1PxFq0mpardPcTsNqljwijoo9AMn9TXR+AfCUt8ItXvIY5Lbd+6gkJAlwcZOOwPbvivq8FSWXYOMKru1u+7f9f8Mj6xTjhaKc7L07nSfAb4Zt4mvk1vVpprXT7eVTGiRgvMQCcjcCoX5SASDk/Q4+urnT11SxMV5a+TuZth3hiBnAbjgbhzgevWvHfDN0qXP2yNnjIjW2mhjjJTymYBWCqRswC4yOm456V7DpssCaasWm2bNbDcQZJ+hJJOTksOp61+acUY6tVrKpN7bK23f7/wCrbHwmOxrx9VxqJJrp2/K/TX8jl9Z8P6hbsXaQvCmZP9cTz1JAJz+HT+VeY3Ekv2hsyMNjEKBxtHpXpmv3guJWWP7g/uyu659s/wCFeb6tGY9QmU923D8ea4OFcXHEzq6LSy/P/Maw31eooyd3JX1+S/rr3N3w1fyXCNbzNudBlWPcU/XNF07VmxqNul3H5ezyZQCgBPJHGQfcHsK8q8aePLrwndpa6daxSXU0W7zJclUGfQdTwe9aHw3+Kv8Ab2pR6RrlvFbXcxxBNGTskbspB6H055rXHcF4j61LMcO+WG+m9+rXl+PyPUq1cdQwbqUqd0ut+lu3kVvE3wx0G+tFu9Fha1cwu5ETlo2bIwfmJxjkYA5rx7XdD1TRZ/K1G0kiBJCSY+STHdW6Gvrkqu0rtGD1GKx9a8P2Op2f2SeFHttpBgZQVLHo2euR25r6TK+IauG9yq3JX6u7S9fy/M8fLuLatH3a6utPW3r3/rQ+TKkglaGZJVCkqcgMMg/Wuh8G+G31vWrrS5IZmmhRiRG6rsKtgk56jntWd4k0O90HUDZ3irkjKOp+VhX3yr05TdO+p+hLEUpVHST1PTfB/jzS7i7gjvdkEgCYMu0LvxgkEjAxjIJxXsel31vfR+daXEc8OMLJHIHRj9RXx3Wx4a8S614dnMmlX8turffThkbp1U8Z469a8DNOHo4n3qUrPz2Pms44YjjFz0ZWl2ex9Vm83Wi/aXiQzZTy4iZDknA5HoevGBn8T5D8XIMSafcgdQ8Z/Qj+Zr1Hwjq8msaRBqUkXkpKiFQduXBVfm4Y45yMdeKreOvDdjrWnHzlKsh3BkOCp6Zr5bLcRHB4rlmranx2UYuOAxnJUVtbHOeB7yK78NWeyRWeKMRyKDypHHP4Vt14651Pwnr7IjlZIyP92VO2R6fyr1Pwxq1rrlkLmA7WXAliJ5RvT6e9etj8P7K9ZO8WfRYzByjL2kNYyNOGGWZgscbOx6ADOa53WvFdhpk7QRxteTp1CMAgPoW/wBru9am/sv4ZapfxIYZ2hZBJ0PzMEGD+NeZ/Czw3pmuPe3GpxySrblFjjViqsW3ZzjnjA/OvncFmKxCrVJx9ynLl03b0v8tUXSo4ajQliq7fLEzLrx3rc0hjt4bSEHp8pYj9ar3OseM2g83zbtY8ZHl2oUY+uK9+s9P8P+FdMN59is7Vgu4ssahvpnrXiPxK8dza3O9rZsyWX3SR/wAtB6D/AGf51vk+bf2niHDC4deyi9ZPr6afqehhKkatmqSV+/Q5U+I9eJz/AGvef9/TXpXw/wBTtPKgguNYfUr5yJJVLM20D+EZ4H19a8iiSSeVY4kLu7YVVHJJ7CvZ9A8Ox+CfBDeIrzYbtvmfdjGf4EHqN3p7mvZz+eGoUIwlpKbtFK12+x1Y2EORRW7Jf2jvtBTRbjAFviRVBb5t52k8fQCtX4UTteeC7FVi2lC0QA53YY8/jmvFr7UNW168hiubu6vZWfbCskhb5mI4GemTivqPwZ4fj8OaJZWbKkjwxBWZegb+Ij6kmvksxlT4cyajhazUql21b1b/AF3PBzvCSxNGnQXR3v5f56l7U5v7J0AqjgT+XhBuxlu5H0yTXyn451S61DX7uKW5lkt4Z3EMZclU6KSB2ztGa+jviNeKrW+WCpHGz/Nxyf8A9VfK5kMk7ySKJHkJznPU9+K7OAcJH2E8VLWUtfxf9fM9LKaKhey2SR6N4H8K2az2Wu2mrfaFTJKCLGGKkFTzxjNd7fb7LSJdVnQi1j3ZfPcDJFef65IvgWwsodOgRNQuF/0kO7spKgZO3OAcn9DVvxH4yu9U+Ei6fd+QlzLfFVEKlcxIoZieT1LAV6OMVfEVKVSL5oSkld78ut3oKdCpiJqd7q9in4d8eXt/rltZ3dtbRwzPs3JnIJHHU+uK9Cr5/VbmxktLzaULYmhJ7gMRn8xXvFhcLdWUNzGDslRXX6EZrozfC06Moypqyf5oWPoRptSgtDd8b2v9tfCC7XGZbRBKvsY2yf8AxzP51z/7NepZj1bSHboUuIx/463/ALLXZ+EAt9pWo6TMuY5UIPP8LAqa8j+DdzLofxOj0+4wrSmWzkyeAw6f+PKB+NfDRo+0wOPwf8r5189dPu/EMOufDzh21Po6im/P/sj8KZcSGG3klODsQt09BX51FOTSR55geP2xpsC+s2f0NfNEH+kfEsd86kT+T/8A1q9E/aV1CSay8Mpu2vJHNM4U46iPH9a81+HcRm8ZWA64Z2P4Ixr9u4OwMsNlDrSerUtPRtfoerhKXJRlVvumfSvwvVv7XuHRNxEGMk4AywrySNW1D494f5t+u846YEn/ANavafhRDhtQlPpGo/8AHv8AAV458K/+Jp8b7a56q13c3BP/AAF2H64rHArlqYqo/sw/Rs4MHK3tpdkfTyqqjCqAPQCloor45Kx4QUUUUAFFFFABRRRQAUUUUAFFFFABRRRQAUUUUAFFFFABRRRQAUUUUAFFFFABRRRQAUUUUAFFFFABRRRQAUUUUAFFFFABRRRQAUUUUAFFFFABRRRQAUjnA6498UMCR8rbT64qpd2ST27x3EssqMPmBfaMf8BxR1Q0l1ZV13UrexsXmvXxEFYttbjg8c9Qc4/E14j4m1P+1tZmvhv2vgLv64Aq/wCN9XN9qJtY8eRbHYG6sx75OT34644rm2kAJXnd1A9a+3yjL/q8PaS+J/kd9Gko6k8WjjUmfzGlgeO2ee1uCVSON1IBYuSMYLDgZ6du/h/j3U1knTTbd8iJQLjLbyHGBsDHqqhRx655Nem/Ejxjquk+ARpUN9DG9zM0aIkoLiJg+75RyvBHJ67hjpx4hp9nealfxWVjby3N1O22OONdzOfavrsmw9S869Z+6np8uv8AXU+lyzCLStPpsdZ8IvCVv4o8Swf2pL5Okwyr9pIYB5O+xfUnBz7V7T4g0m1sNQm063wbOJsQbCQDH1X9MVq/DHwy3hnwhZafcW6w3uDJcgjLCU9QT7Dj8KTxgr/b4mYkr5QC/gTx+teNisxqYrHtxl7iTSX6/wBdD5ern317HypL4V8Py6/M5mfxVpPhVy+p3pQSxkeSkZaSQdtuCNuCev1Fbfgr4oaH4k1STS7G6vLSZkyqyqEEw7gYJ5Hoa8W+NUUi67ZzMD5b2+1T7hjn+Y/Oub8C3LWfjLR7hZPL23kWWz0BYA/oa9GWQ0MRhpVpNuTV/LTy+Wp6uI4fw+Mwv1i7VSzs15f1Y+upizqAvmH3Nc34oh2yxS8ZIKn8P/11uliepJrP1q1e6tMRjLodwHrXxOAVLD1k4JRT3tofB4LF1PrMJVZt9NXc8G+NtoVv9PvhnEkTRH2KnI/9C/SuM8MSGLxJpkgYJtvIjuPQfOOa9i+K+gXd54PuLn7OwaxYT5I/h6N+hz+FeGiv07LKsa+F5U9ro/VsrrQxOE5Iu9rr+vvPsuiszwtqH9reG9O1LIJuLdHbBz8xHP65q9czx28LSyHCj9a/LZU5Rm4W1vY/HpUpxqOnbVOxy+jeDY9L8f6l4kgljFvewbfI28rISCxz6HGfqTXNfHXw3PqGkw31jb+ZLDJllQckEHP8s/hXolvqtnMQu8xk9nGP1p+qW4uLV4mzhhgjP616mHx2Iw+KhVqbqy17LQ9jC5hisLjKdWtuklr2Wh8fUtej/E/wpDDbya1p8fl7CDPGq4XBOAw/rXm9fpmHxEa8OeJ+s4bERxEOeJ9L/D27tzpNlaxw73iiRpJdq4UsgOMg8HaQfYECuwz59u4DDa4IU+3rXh/wr8Y3TxppF3PCfKAK+Y2wtEo5CkdX46Y5Gec9fXob6W1VY3gVreNAGkjfLBh0XYR6DqTmvzfNcFUo4hq2p+VZxl9Whimra7o81+OMAj1uxlWMgG2CswXgkE/rVL4R5/t24x/z7Hj/AIEtUfHviOfWNRmtlhNvaRSnZG64cEZGT6H2rc+Edovk3V8u8zFvIAHTHB6eua+gnTnTy1QnvY+voqWGy1Rq72O9+MWoGD4cwWMLYErxK+O/8WPzFcf8NfFWk+GPD1zNdFp7yS5JS3QZY4UYJ7AZzVv4yTSx6Xp1jeTKkjt5wiUYwgBUEn65/KvL3uEQbYVx714mU5VRnlzw8dVKTba6666/5fJkYDBPF4VPEvRu9ltZbfkdL418Yap4juGkv5dkGfktkPygds+tcptluJ1VFLu5CqqjJJ9AK0dE0TVNbn22kDMucNK3CL9T/SvUPCnhWx0NRKcXF4RgysPu+yjt/OvZ9thsrpKlTSutkun+X5nq1sRSw8eVfd/mVfhz4NFg8d5fqHvHHC9RCvf/AIFVH4yeJH1TUodBs33WtmQGROhkxgAeuBx9Sa6Xxt4ij8NaSYIGB1W6X5F7xL/eP9Pf6Vl/A/wfJqWp/wDCTanGXtoHJgD/APLWX+97gfz+hr5/EYynhoSzbG68vwru32/L72eBhp1MXWeKm/cWi8339O33nefDLwRZ6JoNrLqFjBJqLYlZ5IwWjY84B7Y4rvXuo4YHkmACKpZvoKRWUYygNY3jG8UWSWcMZ8yfJO3nCjk/5+tfj8sRic8zDnqy1k/kl1t6ItrlWup5T8cvFiXmg22jqMXU0pkm46RA/Iufc/8AoNeTaVBNPeRCAK0m/wCUEZyeo4q54x1X+2vEFxeABY8iOIAYwi8D8+v1NWfCxfTbC/15okbyVWO33jIMjHqPoP51+/ZXl8cuwCo01a+tvN9P0Pbj/s1BWWv6sp6hqmo67qAutUuTcSquNxVV4znoAO5rTFnJqOo2OjWq/OSsAz3dj8xP0Jx9AKo6Na/aob2+aSGAQJ55Rgfmy4AVR9W/Kt/4b+ING8O+JBrGtRz3JhjcwpGAxMh4ycn0JrHH1JRhNYeN5QWkUuttDofuwvBbdDQ+LWhpp2mWCxj/AI8WNqTjqMcH81P51tfDS+N54VgRjl7ZmhP0HI/QgfhXG+P/ABvN4md447b7PbvKZWycsx7fQV0vwj8j/hHpvLLGT7QfMyMAHAwB68VjWo1oZbFYhe8n+Z5danOOFSqb3PT/AATP5OuKh4EqMn49f6V5X8RI28NfFya9VTsW6jvUx3BIY/ruFd1G7I4dWZSDwQcEVyfxg0y3vpNP1TTxqE9wVaGZHJfaFwVPH+8fyr5zB4dQzL2kn7tSLi9Pnf7tDDATUavK9mj0z/ha/gf/AKCkv/gLJ/8AE10k9/b6h4Xk1Gzcvbz2pkiYqRlSvHB5r5EV0Y4VgT7GvUtJ+K5tvDFn4dGhZKRR23n/AGvGeQN23Z+ma8rMeCVQlSlglKT5le7Wi79DfEZfyxTp6lH9pM+X4i0azz/qNOXj3LEf0rl/hPHv8Wq3/POB2/kP61c+NskjeKrWOWRndLCLJZsn5izfyYVH8Hl/4qG5c/w2x/Vlr77LKTw2SwhJ/Zf4v/gmz0wXyPpHwHJ9j8LarfZx5e98/wC6ma8g/Ztg834imU/8sbKVh9SVH9TXqNvcR2vwn12QthjbXBHH+xivPf2YEX/hKdUuSCRHZBeFJ5Zx/ga+bpVYLC42pfsv0/U8jDprDVpdz6IoqF7hQVCqxLEDlSAKdNPFF99gD6d6+N9tTs3fY8fkl2JKKw2kdpfM3HdnOa1I55CozbyE454xXJhsxhWbVrW+ZrOg42LAz3oqEvM2P3LLz/eHNO3Tf880H/A//rV1qqn0f3My5WSUUweZ3CD8c04Z7kfgKtSuKwtFFFUIKKKKACiiigAooooAKKKKACiiigAooooAKKKKACiiigAooooAKKKKACiiigAooooAKKKKACiiigAooooAKKKKACiior24W1tZbhwSsaliB3ppNuyE2krslqC+crZzlWCMI2IY9Acda5geLbgS/NZxGM+jEFf05q9PfStuljmXa2MGE+YdnAJA7nkHp7V1/U6kGuZGeHr06+sGeEnrXMeJ9eXQ7KWS8AmWQsIF2Ehz1CsDjI65wen1Fdz4mt4bbWZ44ZVkG7LbQRtJ6joOa8J+L9zJL4q+zncEghXAxxk8k/y/Kv0/LaccTNX2tc+py6iq9VRe25zOtalc6tqc1/dtmSVicZJCDsoz2A4Fegfs23NnafEVbi4tJp544Ga1aKUR+W+5QSSeo2lhjvnFeZV9FfBv4f3nh3TbfxBdO63GoWySLhA0Yjc7kTJH3vlydpyOPXn1s6q0qOClSk7cysj1s8xcMHgpN9VZf0uh63qssk+oTS7YULNk+W25a5jxhC7W0M2SwRiDx0z/APqrU0/HmT+WJAhkJYSMxKv3Az/D9OKsyIkiFJFV1PUEZBr8+o/uJLyPx2jiXh8Sqtuv5ng/xigWTwosxjDPFcKQ2OVByD/SvHVJVgykgg5BHavq74laVYzfD/XII7VM/ZHk+ReQU+Yfqor5Qr73IcUq9CSXRn6vwzmEcbhpcqtyv9D668MXx1Pw5p2oMctcW0cjH3KjP61pVxXwSuZrn4c6f50bL5TSRIxH31DnBHtzj8K7WvzvG0vY4ipT7Nr8T8xx9H2GKqU10bX4md4ms5NR8O6jYRKGkuLaSNATgFipA/WvkeWOSKV4pUZJEYqysMEEdQa+yax7rwv4burs3dxoWnSTl97SNApJb1PrXrZLnUcuU4zjdPse1kGfRytTjON1LXQwPghb3tv8O7JbxGXc8jwq3URlsj8zk/jW34mmPmR24J4G5h/KtossUXUIiD6AAVyeoXH2q7ebGAeg9qww8nisXPENWu2/vMcE3jMdPEtWV2/myCuh0+YSWEamdTOin5N3IXsSOvT+dcf4g1AaXot3qBXd5EZYLnqew/OvAGv7w3z3wupluXYsZVchs/XrXv08qePg/etbyufTxyaWZQ+Lls+1/kfRWrQxNDdQPD5sbKyGMn746Yr588Q6f/ZerzWitvjGGib+8hGQeg7GvQ/hj4l1LUobrTbtzcTQx+ZDLJk8ZwQx+pGPxrlviarHxAs/llEkiAXKkZwTk89q9fLqc8PWlSkz2stpzw1aVGTOd0+7nsL+C9tn2TQSLJG3oQcivqm1mj1LSbCVlmTzYhI3UEfL05AzjOK+Tq+jdK1xbjwBp2qQMEMGnYIThQ6gqRj6rXJxHh3U9lKK1u1f5aHn8UYWVV0ZxWt2r/LQ8q8R3JvNevrkkHfO5yOmM16N8MbWS18PCZmH+kSGRMdQOn9K4Dwxoc2vXstvHMsOxN7Oy57gV61oFi2m6TbWJcSNCuCwGATms8zqwhSVGL10+4WaVIRpKhF9tPIpeK/DEfiO8hup7+aJo4/Lxt3ZGSe596q6d4F0WyZWmEt7L28w4X8h/XNdO0oUFjgepPSud1bxhpenkrFIbub+7FyPxbp/OvFoSxbXs6bdl0/4JxQxNaUFSpt28jpLWJbeFYY41RRwqIMAewArH8T+LLHQEaOHZdanjCRA5SE+rn19v5VxF34p8QazN9l09ZIt/AjtlJcj69fyxXQ+D/hpcTyR3WvkxRnBFsrfO3+8e34c/SqlhKOG/e4uXyXX+v6ZhilSox/2qdo/yrd/1/TMrwb4d1DxhrR1TVpJvsZkzPcY5cj+Ff5eg/Svo3TLa1s9PgtbKMRW0aBY0HQL2qlHpNrDawW9uY4La2TYI41AC46/SmSamyFo4FAjA2oT296/M89x1TiRx+rqyj02SV7L52106EVszdCb9slGn9lLfbXb7iG7vZpbndG7KqnCgGuB+K/iaSy0+5liwJ7hDaw4P3QRh2/Ld+Yrsb24FnYSXTHMjZWIe57/AIV4F8Q9Ql1jxMtjb5dYCIUUd3J5/XA/CvrOH8noVq6fIuSCtfv3/S/z8zPh2FStUlVqSvfW39f1YxLDR9W1FBJZWFxNGW271Qlc/WvRfEXha9k8Lado2mJCfJbfMzNt3Njr75JP5V0/h/T49L0i2sY8fukAYju3c/nmrdxMsMMkpVmEal32gkhQMk4FfQ4nNqlWqvZrSL08/U9qvjpSmnbZ6HBeHPh/CIJP7daUysR5cdvMAAB3JIOa5IaDr2/Ymi3Kk9MxH+td3eePrFT/AKJZ3M2O7AID+fP6VkXfjrV5ifs9va2w7ZBdh+JwP0roo1MYpynNXv3ei+R2UamMk23H79DKsfAviG6fM0Mdqp/ilkH8hk13+gWel+FNL+yT6jCrs3mSPK4Xc2Ow9OK851DWtavFbztUuST2DiNf0wKxLyGSGQCWSN2ZdxKSh+vqQTzXVLD1sZHlqzSXZL/M1qUKtZctSSS7I+gEZXQOpBVhkEdxUHjmz1fS/Bg17TprdkDr5gKFiqMcZ/76wKXTv+Qfbf8AXJf5Cupt0iuPh1rMN+cWohl+bGcDZnI+h5r4bMMVPBuFSOqUkmu6b/M8WnZVFdXVz530XQ9U1m5ddK02a7kGNwgi4TPTOOB07+ld5pnwu1Wwih1TXnit1SVStsjB3LdRuI4A47E0/wDZ1kul8Z3McQzA9mxm56YYbT+Z/U16949Y/wBmwIvVphj8jWmb8QYyjmkcFTsou2vW35L7j08biqlOTpxPnD4yPn4i6lH/AM8RDDj02xID+oNaHwZQG81KY5+WNFz9Sf8ACud+IUjyeONZaRy7i7kVmPcg4/pXXfBmIfYdRm6bpEXP0B/xr7FxdPKIRT+zFfka4n3cJbyX6Hr/AIrvPsXwP1H51G+AqQV5O+UL1/Guc/Zg3RRa9dKn32giV26DG8n+YrX+MMaWvwZhUSZaeSBOP++//Zapfs5RFPCl/If470j8kX/Gvz2vXr0MixNSWjlU09Lr/JnmU4xeDnbq/wDI9lSESL+8naQ99rcVA8Bju4xCxUnuxzVON2jcMpwRWvHJHIFk2kNjqVPFfIUJ0sUrWtJW6/qeVNSp+aHeVHu3eWufXFPpN6/3h+dUdQ1rR9PBN9qllbY7Szqp/ImvahFN2gvuOZKUnYv0Vk6Z4l8P6ndi007WrC7uCCRHDOrNgdTgVrVpOEoO0lYUouLs0FFFFQIKKKKACiiigAooooAKKKKACiiigAooooAKKKKACiiigAooooAKKKKACiiigAooooAKKKKACiiigAooooAKKKKACiiigAqnrdtJd6VPbw/fYDHvgg4/SrlFVGTjJSXQmcVOLi+p5yNLv5JhF9jm3g8ZUgA/WrN7dyaLoj6hM8ASJdksM5VsEA52sPqePau9rzj4waXDFpNveRqQ4m2u3c5HU/lXtYXFLFVo0qismcmFy6NOatJ/keU65q4ub2W4RV3TSltoB2qOuB6AcAH6V5H8VIHm1WPVlSRYpo1X5vb0x0/xr1Ge3j+75zblI3qq5UknJODnFeX/ABSmhjvYrG3uC4/1kqqSF3HvjOM5LHjHWv0nK4qNVKH9I+6ytJVlynFV9l215FpvhzTo57kzJBaxQxHHLqqgD9K+NK+iNE8Vab4k0uxSznJmtbWOOeJgQVfGD9Rx1quIMM6ypu2ivf8AAw4pwU8X7Fa8ibvb5WO9svEFpPII5VaAk8FjkfnWtw4BDZU9MHg153WxpHjDSYJo9Jv762iuAAqgyAHHQZGa+Wr4J2vTVz4jMMl5Vz4ZN91udXLFHLC8MkavG6lWUjgg9Qa8du/gTYvqxmh16WKwZi3k/Z8yKP7obdj8SPzr2RHWRQyMGU9CDkU2Z/LQnv2rDDY6vg7+yla+55mBzPGYByWHny82+36mba2lvYWcFhaR+XBbRrFGvoqjAqSg9aK8qUnJuTMm23d7hSEgDJ4FB4GTWJrt/HJH9mhbdzlmB4+laUKEq01FHRhcNPEVFCP/AAxFreoec3kQPmIfeI/iP+FZdFZ/iDVbbRdJm1C6PyRjhR1dj0UV9Ph6CglTgj7PC4ZUoqlTX/BOV+M97HDoFtY+cBNczb/LHUovc+gzj64PpXkVaPiHWLzXNUkv7xsu2FVR0RR0Uf596p2lvLdXMdvAjPJIwVVAyc19jgqDw9FRk9d2fa4HDvDUVGT13Z6V8H7I22m3WqNHIz3EghjwvRR1Ye2Tz/u+vFYfxcCr4jiRVI/cBiSckkk8/oPyr1Gw0yPTtIt7S2UFoIRGrbM5PqR9cmvJ/ioy/wDCVMiqAViXd8uDk+v4Y/OvOwdX22Lc/U8zBVfb4x1PU5OvZBcrafCS1SPavmwpGoBzyTlv/Zq8br1KzkSz+F62UyBncI8e7sWbcf0zXVmUOZU/8SOrNIcyp/4ka/wjjiEV/LvUylkXbnkKM8/mf0r0nTLH7WWZn2quM4HJrzf4SW+21vbnK5d1TGOcAE/+zfpXqehnZZ3D+nP5Cvkc5m41JuL10Pis/qypznKD10/Q8Ue617xRqYsIHedpCdkKEKgA9e34mu08P/C1FxLrl5uP/PG34H4sf6D8a5/4OLu8aIf7tvIf5D+te3VOb4+rhqio0fdVvmYZ5mVfC1Vh6D5Va+m5R0nSdN0mHydOs4bZcYOxeT9T1P41eHByOtFFfMSk5u8ndnyMpynLmk7sszXs0sPlNgDOWIGC31quqs2dqk464FOhXc4XazHsq96sXV4yWUkUcKR7VJkKnrivOdsM1Sw8Fq9dUkvPv/VjshGWKfNVk77LS7b7HE+PtXWwsJ5ywP2eP5Qe7noP5frXl/w009tQ8RNfzq0q237wk95D0z+p/CtL4t6kzzwaYGyc+fNj1PCj+f5iuo+Hul/2Z4agDDE1x++k46Z6D8sV95DlweX6by0/r+up97gcO8DgbfakbqqzclsD0FS6jqF5aeFNTtbZliie3k8xtozyuMEnp/8AXrS8OaYNT1DymYrGi7nx1I9K85+JOpXniHxr/wAIzpaCK0guRa28CnCvJnaXY9znPJ7V83CpTxOJ+rNK0VzSvsktvV/8OPC4f2s99tTzVYbgnLSFT9auWGm3l7cLFax3N1L1CRIWP5CvoPwj8ItB02OKfWc6pdgZZWJWFT7L/F+PX0r0GwsbLT4PIsbSC1i/uRRhR+QrPMfEGhTbjhoc/nsv1f5Hp1MyhHSCufLUngHxhJAszaPLbwsdpa4ITJPTg8/pXGSKY5GRuqkg19p6s1tGtvNczGNY5gVIUnLYIA4+tfHfia1ksfEOoWkzIzx3DglDlTz1B7ivb4R4hq5spxqwUbaq19dX33tp95eDxUq7lzdD0b4Yajql9pjrefvbeI+XFLuGRjsR1PUc16paKt38PNatJHVV8iYZY4Aynf8AGvJvhBPG2h3NurfvI59zD2YDB/Q/lXd+I9DvdY+Ht28GrNaW1ssk01ukWTcMoyAzbuB7Y9+a8nianTlWUJPkXPHWz0+S7nnVYr6y1tqcN8EPEWm+HvEd3Lq12La2ntSm8qzDcGBA4BPrXsHja6jlh02SPcY3zIMqVOPlxweR+NeTfAHSdO1TxbNJfwiZ7ODzoFb7obcBkjvjPFem/Ey48mRX/wCeVsz/AM/8K8zNadGpxDBRT5ra9ttLf8OXmHK61lufMviC6F7ruoXgzie5kkH/AAJif616P8H12+H7hv71yf8A0Fa5f4VQrL4p3MoYJA7cjPPA/rXrSKq8KoUewr7vNcSqUVhYra2ptmFZJexsbH7RTfZ/hzo9r0JuYwR/uxtXKfDf4g+F/CXghba8uJ57+S5kkeCGPJUcAZJwO3rWf8ftT+1WWkLNf3V85klZxt2RIQFwFH4nsK8u0+C+vH22GnPNj/nnGWx+NcOFyKjjcrVDEt8rbemnV9ycFh4ywqU3pe57Bqnx0ncldI8PYHaS4kLZ/wCAgD+dYepfGPx/eJ5dvdWunR4xiGFc4+rZP61xy+HPFU05gXS5kbjJO1V5GfvE4rUtfh1rU+DeXlvAO43FyPw6frXThMiyXAfBCN/P3n+NzaUMFC3Nb8ylqXi3xPqIZdQ8TXsqn7y/aGI/LOKyg6JkvPuJ5yxFd9ZfDXS4wPtV7dTt32gID/P+dVn8BWlq+qapewT/ANmwIzW8Mb/OyheWyffOBXpwxWEj7sNPRWHDG4daR/Iy/h/4uHhHxEmsQwxXTrE8YjeTaPmHXNen2f7QExk/0jw3C6f9Mrwgj81NeTRXugWw/wBD8MrK3aS8uS3/AI6OKhub9JkZU0zTrYnjMEGCB9STXPisswuLnz1ad3te/wDkwq4WliJc1Sn+P+TPonw58aPD+r6la6c2m6jb3FzKsSZCMoZjgc56fhXp1fO3wZ+GusXes2HiLVYTZ6dA63EIY/PORyuB2XODk9e3rX0TXwWdUMJQrqGFd++t9T53MKdCnUUaL9QooorxjgCiiigAooooAKKKKACiiigAooooAKKKKACiiigAooooAKKKKACiiigAooooAKKKKACiiigAooooAKKKKACiiigAooooAKzPFGkprWjTWDMELjKsRnaR0rQMUZOdgH04pjW0bDhpV/3ZWH9a0pzdOSlF6oSck7o+cPHWj6toK3sckBUrG3lSoQd5AODj06d88182XdxNdXD3FxI0kjnLMxyTX3p8QPDB1bTpI1uLiRzG21Xy49AB2HJHX3+tfDPifSLrRNZubC6t5ITHIyrvHUA4r9Z4WzCGLpyvbmVj7Dh+uqikpKzMyr+galPpGrW99AzAxuCwBxuXuD9aoUV9XKKkmmfRyipJxex7x401SSx8H3Wo2L/OY18p15xuIG78jXhMkjySNJI7O7HLMxySfWvcvh1NH4u+DuraBJGJ7+yhdIwwyxGC0eO/BGPwFeGEEEgjBFeTlVoOrSa96L/DoeFktRc1ai1aUJW9V0fzPVvg/wCPLmzaTS9R1A5OPs7TkFcd1J9emM/SvU4dcu8gzFZl6+n5Yr5VrqfDHjbV9G8u3eT7VZqQPKk5Kr/snqPp0rDMMlhXbnBK76GWZcP0cRN1YxV3v/w59MQarpz25keR0ZRyhHP4etZ82u8kQ2/HYu39K8sX4maI10sZt7tYSOZCo4P0Brq9J1bTdVi83T7yK4UdQp5H1HUV89LJlR1nB2PmXw9DDtyqQdn3/wCB+prXN7dXBPmStg/wjgVXrP1PW9J01tt9qFvAxGQrP8xH061y+v8AxI0m0TZpatfykcNgoin3zyfwH4110MHUlZU4afgejh8FNpRpQ09NDtppYbe2lurqUQ20CF5ZD0VR/ngdzXgnivxHqHiC9aS5kK26t+5gU/Ig6Zx6+pqXxR4t1jxABFdTCO0BDLbRcID6nuT9awK+gy/L3QvOpv8Al/wT6HLsudBudTfp5f8ABCvSPg3ormafWriLEYXy4Cw6nPzMPpjH51X8AfD2bVraLWdYbyNNPKRA4knHb6KT36+nrXqdtBDbW8dvbxrHFGoVEUcADtXPmGYwcXRpu76/5GGY5lTkpUaTu9m/0JK8H+IU3n+NNTbKnbN5fynI+UBf6V7nrN5Do3h671qdmHkITENpIZ+igntk4H4184TSSTTPNK5eR2LMx6knqayySPNOc1stPmY5EuepOa2Wnz3/AANDwtbPeeI9Ot41kYtcJkRnDYBySPfANeg/EeRIZI7dAqq07MFUYAA7Y7da4PwXfLpvirTLyQhYluFEjN0CN8rfoTXpPxc0C6tr43HLKg3Y6/Ke/wCHeurFySxkFLa2nr/VjpxlRLHU4Se6dvv1/Q6H4cW32fwrA2MGZmkP54H6AV29idmh30nojn/x2vOPhfrbXth/ZcwPmWyZRgOCmcYPuK9I0wLNpN7bu4RWRgzE4CgqRmvkc2hKM5c3f9T4rPYSi583dfdc8w+Cq58XyH0tH/mte014n8HZ1g8aJC2P38EkY+oG7/2U17ZXJn6f1v5I83iVP678l+oVNBDu/eOreUpG9h2FRxruYLwCT3PFSFnVTCXOwHJAPGa8KcXJcsX/AMMeDFpO7RoNI13L9ksFCJj5mxjI/wAKo+K7JrHSU8lHkVm/fPjpjoMe5/lWn4cj8sy3UhVIsbdxOOauavdKdKu2hhMieU2WYYXp79a+WdSWExkaNFXhFq/m/N910R9ZgHGolXq/E9l2Xkv1Pkme6jvvF5utXDxRPdDzlYcooONpHsBivWZPEnh+JtjataAjsHz/ACrkPjbY2tjqum+XGgubizE07KMZyxxn6AVxvhyzjv8AXbKzmkjjilmUO0jBVC98k9OK/YvZUMww0MRdqKT/AA/4Y+zlRjiaUakrpJbH054YuoNL8Laj4hkw0SRGRT/eVVyMfUmvK/gjYSa18Rf7RuSX+zLJdSN6u3A/Vs/hW/8AGbxRY2vh218I6PdRzblR7qSFgU29QuR6nB+mPWun+A3h59I8JtqFxHsudSYSc9REPufnkn8RX5xWrPCZZicZNWlXfLFPfl2/K7+45aa9hhpSe8tD0IEjhvzp1GM8YzmjGK/ObHnFLW7VrzT2iXG4Mrgk8cMCf0zXzh+0RZpb/EWS6jwVvLWKbI6EgbP/AGUV9OV4B8cYLNfD9ui27m7trxo2mLcBDuwoH4CvveAq8oY5Ldaq3+Lr8nFfedmAnyVl56HDfDfWLXSNUuGvJGWOWLaAqlizbhgcfjXpmvePh4f0+78PNpP2oXkD5l+0bNm8Ffu7TnGM9a8V0W3mutWtYLdN8rSDauQM456mvSPjLp+zVotUhB+zzM8anGBwdw/MN+lfomc4PC4jFwp11fm13trG1trHoVqNOWIjzdf0Lf7OsuzxxcR5+/ZP+jLXpvxP0i4vLCaaBhiSBoGJH3CQcH6c15R8Af8AkocX/XtL/IV6n8UPGEOi6DqSRW5mkjQJknADEgD68nmvis2hif8AWODw0btqN/S9jjx0W8QuXfQ+e/C1/J4W8UMl/DtAzDOMcqCR8w/Q+4r2VNrIrqwZGAKsOhFeHynWvFOpSTrC93cBRkRoAFXt+Fe3adG0enW0cilWWJFYehAHFfeZtRi+Sb+PqLMkk4yfxdRl5p1lemM3ltFcCMkoJFDBSfrVmONI0EcaKiDgKowBTJ5YreMyTSJHGOrO2AK53VPGmlWu5bXfeSD+5wmf94/0Brz6VOpUXLFM8+FOpV0irnT02R1jQvIyoo6ljgCvNZfEnibWLkW2nK6M33YrSHe5H1wT+WK1NM+GPj7xAyyXOn3Ecef9ZqE23H/ASd35CuieGp0VevUUTp+o8ivVmom9feKNBtAd+oxSMP4YcyH/AMdzXNeI/Gltf6Xc2FpYzkTxtH5krBQoPfAzn9K7rQ/gHMcNrWvRxr3itIsn/vpsY/I12+h/CHwTppDyafLqEg/iupSw/wC+RhfzBrjnm2WYd3i3Nrt/SJ9tgqLvdyf9eh8rafps00qQwxyTzFgVWNSWPtgdfyrtNE+GnjbVmHk6HPBGesl0RCB/31yfwBr6p0zS9N0yPy9O0+1s0PUQxKmfyFW65MTxfVl/Cppeuv5WCrnc38EfvKHhuzl0/wAPadYTlTLbWscTlTkblUA4/Kr9FFfISk5Scn1PDbu7hRRRUiCiiigAooooAKKKKACiiigAooooAKKKKACiiigAooooAKKKKACiiigAooooAKKKKACiiigAooooAKKKKACiiigAooooAKKKz9fv206zWdVDMZAu09x3qoQc5KK3ZFSapxcpbI0K+d/jB4ThvfEt/Yy2yP5waSKUpkoGXcSMKTwc17nba9Y3EeYvNaXHEIQlj+XFZ9xoB1J5bvU1VA/PkxjJA9yOpr18qxU8vrOctNBU8bKDToat/h5/8A+BNasJdM1OeymV1aNuA6lWx2yDyOKpV7v+1r4Pt9D1HSNbsbLyIbwSQzEPuy64Kkk85IJ656V5F4n8P3WjzLKY3NlNhreViDuVhuXOO+CK/X8uzGnjMPTqp/Ff8NGfpWCxar0ITk9X+a3PWv2a41ttD1bUC24vOkYRTk4AznH410XiP4S+G9c1B7/NzYzyvulEDDa56k4OcE14b4B8T3fhrV/NhneO3nws4GTx2OPUZP519CeHfFUN8n72RHR93lzLyOPp9fWvAzShi8PipYilL4ux8VnmCzDC4yeLw02ubt2stLdbHivxA+F+teFoTewuNRsDIVDxId6DGQXXt9QcVwYViCQpIHXA6V9kW+qxSszRhZIiv7t0fcWI+8MD0yPryOOMhjsbyzmhW0gMNwpWRHTaJF5ByMfzoocRVqceWtC773t+hnheMcVRhyYmlzPve34W3PjWprS6uLSdZ7WaSGRejI2DXvviL4I6HfHzND1CbTX3Hcjjzk+g5BHbuaxNM+A959r/AOJnrkAthu/494zvPHH3uBz1r2I57gZwu5W8mmfRQ4ryupTcpTt5NO/6r8TxueaW4meaaRpJHOWZjkk1HXsGo/AnVheSjTtYsnthjyzOGVzxzkAEdal0v4PWWn3fmeItaS4jVQfs9spUs3pk84+mPrWn9s4LlvGd/JJ3N48R5bKN6dS77JO/5HkFrbXF1MIbWCSeQ8hI1LH8hXe/DzwEL68e68TQ3NtZxD5YMbXmb+i16HpOh6RpDOdMsI7beACQSxIHbJyavu6Jje6rk4GTjJ9K4cVmsqkXCkrX69TnxebTqxcKXu369SaeZWSKKONIYYlCRxoMBVHQYqo1yiyrEElZmI+6hIGTjrUV/LH9lebyBO8KGUIV5BAz1/hNc9428Uw+G0kgiJOrFVEYG1vLHDZY8jB4GMZIz7GvLpUXJqEFqzyaVFu1Omrt7L9f82c58ZfEU0t2PDUDBba3KyTbWPzuRkdfQHt61welafeapfxWNhbvPPIcKqKT+P0qtI7SOzuxZmOST3Neqfs56V5uuX+tTIDBaQhFOwMS5OeO+QFPT1r6ObjluCbXRfe3/mz6KvKOUZfKcdXFffJ/5sb4s+G15pvw/trqOOSa/tHL3EaAH5Xxuxjk4O314yeOg6HVdRub74Xw3mqxt9ra1SM7wQxOQufqRzXr8AXeApJBG7J71jeMfC1l4isvscsslszHfvj/ALw6ZB69a+PpZw6risQtpXv67o+BocSe0nCOLW0m+bsnurdjyv4PWy5v5VwXOyNVzz3J/pXWfFfUjovh6HRrdws97/rWXrsHX8zgfTNcVq/gfxT4Xuvt1r5k0UZytzaE5H1XqP5VSe41rxjrlpDcM1xdFVhDKnRQeWIH1JNepVoU8RiFiFNOC1fyPbr0qWMxMcVGopU1q/VLT7tzt/hT4OR7W18SXUk8UwlLW6KQAU6ZPHfn8K9OK0lhaw2tjb2tuNsMMaog9gMCpW5OMfSvlcdXliarqS+XofB4/HVMZXdST9PJEQp454qSBVW5SR1aRFyWQDqMV0Vle6XfW72sOl7WX5hkDJHrnivBxeYQwc+Wae1/+Aa4TLamLpucWtCp4ct1kWSSSMMqsNhbkZ7/ANK2LiGO4geGZQ8bjDD2pYVVEVFj2AcAAf4U+vg8djJYnEOqtO2ux9Zg8MsPRUOp5V8ZPhw2uWser6TvkvrSARtATnzY16bf9r27/WvI9O8D61c+HpPEFjatcQxTNDLEmTJGQASdvcc9q+sagtbS2tWma3hSIzSGWTaMbnIALH34FfR5ZxnjMDhfq796z0v26r/J9PQ9ijjp04cu585eFPh14pur7S9Ql0USabLLFK7NcRYaIkEkruz07YzX0miqiBEUKqjAAGABVjT4VknC7RtUZxSXu37S+0YH0rz86zbEZtGNeskkm0kr/q2c+Ixcq80mtiGpvs7YG7gsMqe30qEYIyD3xWpZgS2wDDKnj6V5eDw6rTcXuclWfKrozCMMR715r8ZNANx4D164ESl45Uuo2HXaNu7/ANmr1W8h6v8AxKfm/wBoetZ9zbR3ltJaSqGjmQowIyCCMV14HFVcrxkZx6NP1Saf6WNaNWzU+x8VaZdNY6jb3ictDKrgeuDX0z4ssLbxB8FJrqNVkkt4fNjbbkrsO7IPunH415N8YtDjs1tbqGCOJo5Gt5gigDPUdPoa3vCvxKbRvhpHozWMN7JN5ttOjy7WRNoAOOeoP6V+z5vhnmdGhiaC96Mk1/X9bnq15SrqnWpLVMq/s8WzS/EONtrmNLWUuyrnbwMZ9Oa9h+J/gSLxJoc9tExhnJDbkUZlAIOP97ivIv2eNQFj8SbeBjhb2CSDn1xvH6rj8a+nioK7T0r5jiGNTDZpDEU9JJK33vc4M0rzp4lNdkfGGqaJ4g8CeJ42ME0Q5aF5FKrNH3B/qP8A61beoeO76ZNtnaxWpI5Zm8wg+3AH6V9QeIvDujeIrSO11uwjvYo33oGJBU/UEGqGi+BPCGj3H2jT9BtI5gQQ7gyMp9ixOPwr1FxRQq01KvSvNfd/XyD+06M4qVWF5L7j500PwT448YSpMLO58g8i4vGMcYHqM9f+Ag16Z4Y+BWmWypNr+oSX02QTBBmOL6E/eP1GK9jorycXxFi665afuLy3+/8Aysc1XNa09Ie6vIzdB0XR9Fg+z6TpttYrjDCOMAn6nqfqa0qQqD9R0NLXhOU5O83d9zzpScndhRRRSJCiiigAooooAKKKKACiiigAooooAKKKKACiiigAooooAKKKKACiiigAooooAKKKKACiiigAooooAKKKKACiiigAooooAKKKKACiiigAooooAKhu7W3u4TDcRCROuDUkkkca7pHVB6scVWbUrEHaLpHb0T5j+Qq4qd7xRE5QtaTQ+ysrWyTbbQrGD1I5J+pqxVP7eGP7q0u5Pfyto/8AHsVn6vrjWZEb2s0bkZH7xM4/DOK0VGpUlbqZSr0qUb7L0KfxM8G6J428OnTNeSc28MgnV4G2yIyg8g4PYkfjXj/xW8NWFvrdnp7WSPZTxwxor4BZE2x4yRwQNozw3QjnFez2WtaZcDNzNcxv6O7Y/wDHeP0rm/iLpLavZRSaHpc8s8chZn2bd4Ix1bnqBXuZTiq2FqxpzbUdfJK//DI7MFmWsYqWnTXY+O/iB4Uu/CmsLbTBjbzqZLZyeWTOOfQ98dsis/w/rl/ol4JrWRtnIkhLEK4xjkevvXtv7TekXEGhaZqlxHJBdRXAG3zdwQOueDn1Qc15z4w8I3VzoUHjXSVe4sL2MTXKDloJCSH6D7u4H6d6/TcBmEMThoOtb3rryv8A8E+vy7NYYnC03idHJuOvdbL5o2/C/jyyMnlMRZSSS728wblYnHvgZ6dMdz3r0Wz1/UJS26ZXYMAGK7CQOc49/bjivmStvQ/E+q6VKhjmM8SZxFKSVHGOO444oxWUQqe9DfzKxuR0a3vRSv5/5n0pF4oWFljlRWkfcUUSAFj3OCOcZ/CrFt4rt503LA/4H2968Nt/H1g1qizWcyTmTMhUArtJGcEc9K2tJ8dabdMrSXBgb5hslYAMxPH0GOevtzXi1MmaV+Q+ercM0tW6Z6XqGtXd0AqsYU7hTyfqazDycnk1mQ69o0rBE1jTd5baAbpOuM+vHSqOveL9F0m0Mpv7e6mKho4LeTezZ7Ejhce5/Os6eGknyQiGHwip2p0oWN92AB+YDj8q4D4geMrjS7r+z7KCP7Rt3ea4yY89CB0z1rl9e8fazqStHCIrOPcCvlglxjp8x/piuTlkeWRpJHZ3Y5ZmOSTXu4PK3F81X7j6PB5U4y5q33F291nVb1na61C4kLnLDfgE/QcVSdmdizMWYnJJPJNNrV8J6Q2u+IbTSwzqsz4d1GSqjkmvXbhSi5bJHrzlTowc3okiLQNIvda1KKxsYWdmYBnxlY1JxuY9gK+oPBXhqPw14fGk20sSyhy6SGMsWfABZhnnr2xwce9UPC/hG30nSVtLRGsZxMHkZVRpMDcvJIPBAPvyfUiu3hRVQLGioi/cXbj/APV3r4XOM1eKkoQ+Ff1c/LeI8/eOap09IJ/f5sRRtucf7PrT2/1qfQ/0pv8Ay8/8Bp7f61fof6V873PkXuOqvBY2VvO88FnbxSvnc6RBWb6kdasUVom0SpNbMavykr26il/maCOQaMfNu71FgNHRr1bWR45FVoZlKybvf3xmtnTtMtIWa90q6Ny8bfNGf4kPVfr6H2rL03U/K8qA2tqQGGXcYP59B161pX9qjbb6xkWJ8bZEt5cA/Q/49a8PMsLQqS56qs1sz38sxlajBwpu66ovyskjGSJcI33RjFR9qzl8lV2yX1/E2cASDA3d+cYqeWGGC28y61C4RScIPMGT6npmvjquXS9ry31fZM92GMThzJaLzRYdlRdzsqj1JxWiLNfsm45EmM//AFq56O3kuWja2huZAsgMbzyYU4Oen0qfWNQ1FLqOC+3WkL9rdgzEfWvRwGTRnzKT11VnbT5anLXzLkXNbT+upWi8RSW92/lQo8W7BznJA9K6K08m6d7rIMbgbc+4rBs/DAlO77WRGG5Gz5q2LPRdNQyKbVX2tgFyT2FehUpYGVKlGnsvLye97HNh5Y1Tm6n5/la4lzHBEFAmRizgZ3Dge/NWbS+s1gCNdQKVO0/vBVe706FZ18iziC44xGOvvVzyIoZkZY0VWwrBRjnsa4aUKFKpJ04tW09b/f8A8MdzdaSXM1/X3DmmtZlwJkb6HNVWtlETsMnbnBHpWlQelb4jC0q2rWoqdScOp5V8S/BX9saNrk5j/dG1NxBtPInXDEY98H/vqvnvQtF1DWNSWz0qzmu7t14SMZJAHJPYV9lN/ou6OUebC4wKTRtP0qziZtM0+1s9xw/kwqmfrivoMm4pnhaDw81eStZdrK3z6M9fD5hLD02rXvseA/Df4ZeMYfEtnqtxaJpy2NzFKRcPgyLn5tu3PYd8dRX0dR3xRXPmOZVcfNTqJadjgxWLniZKUwooorzzlCiiigAooooAKKKKACiiigAooooAKKKKACiiigAooooAKKKKACiiigAooooAKKKKACiiigAooooAKKKKACiiigAooooAKKKKACiiigAooooAKKKKAGSSBDja7HsFUn9elMMlwR8ltg/7bgfyzU1FNNdiWn3Kuy+f700EQ9EQsfzJ/pUclmCC9zfXLKOv7wIv/juKvUEA9RmqVRrYl009znNWvNI08DybWK6nbnLHdgepJzTtP1prqMpAlnaMuM+Yx5+gAH86seJNHbUvLlgZVmQbTu6EU7w5pLaZHK8zq0r4zt6ACu3noexu9ZHByYj6xyrSPkiu1pO05uhrU5lPTZASoHpjmozo9kztNIt7dufvFwU59cnFa82oWYyglMrf3YQWP6VWfzrgfudKXHZ7ph/Lk1MatT0+5f5FSo0vX73/AJnKXtpJYSidLiAMHyixybmWpLbWrzBjuLq4MZJJ2EBs/XHSt1/D7XUvm310PaOFAqrWT4l0u10/yzbSnJ4ZGcE/X1rvp16VVqEtX6HnVMPWop1I6L1OM+J+n2OreCNetks2lkmt2kVnkZz5iqCCOnOVHb19a4n9n+U3vwwls2wwiuJolXAPBAboeOrH2r048jB5FVdO02w023a306zgs4ixcpDGEXce+BXt0sSoYWWH8018tC45m/qUsNJbyUk+1tGeXeJfg/oV9BcXmlpc2NzIoeOAOPLU4yQQQSPw6GuC1D4T6vGY/wCz9Qs7rzApCOfLfBIGccgjLDkGvpSSFJI/LkXeuQefUHIP1yM1QgtILa7nlt7PY5KoWCgF1wuMH+6Bxz6H0r0cNnmKpK3Nf1PTwXFOOoR5XPm9dfx3Plvxh4I1/wAL4k1C2325IAuIsmPJAOM9uuOfQ1zRBU4YEH3r7Jv9Fs71UW5EhVGZsRuy5yMc4+v4cY6Vh6z4W0q8uttzpVncW7ZYSvyycjCZzu53NjBAAx6CvWw/Eq5Uqkbvuj38HxsnFRrwu+rWn4HyjRX0+Ph94P1W3t520CKMhzG6lJIC23IPGQecZyc5/Wo18BaVpszrpum22yU4hYopeBiGU/OcnGD0weR17Dq/1iw+3K7+Z6H+ueEd1yNPzt+Z8y4ON2DjOM10nh7wP4k1plaHT5ba3Iz9ouUKR49jjn8K+l7bQdNhufks4hGy5QRxYUcKM9MBjk89cZ/DR1NZVjaaJHlKggRqBkjIz17gA4HAP5EcVbiWT0pws/Nnm4jjaUrRoU7N9Wz570/4R6pdPKDqUChGKKBC+6Q/MQBkAdFPOcA8da9V+Gfw30/wtbpd3Oy51Y/enHITk8JnpxwT3rpNP0ySGXdFNLbwO3nCFVGAxHQkdsliR3JPI5B17WLybeOIuzlVA3N1PufevJx2b4ivFw5tD57NOIsZi4Ok6nuvotCOaOOLfMqgSSYDNjkgZwD9Mmpo23oGxjNOIBGCMigcCvF1vc+cbuiP/l5/4DSzBtu5fvDpSf8ALwf92pKSV0wb1RHblynz5znjNSUUU0rITd2FKvXt+NJRTEaFpprXTnF1axjqNz7c/QVLPompIHaMCZU4Ow9c/wA6ys45rZ0LUFjKWzfaFYt8pjkGC3YbW4rhxKrR96Dul0sduHdCT5Zqz73KMMeqR5Ecdyu3hgAaLia12oYYJVnByzyvu5HbH+Nd1YRtlpHkMhHyglQD79K5jxpbtHqS3G35JUHPuP8AIrjwOI9tUfNFJ+X69zsxmEdClzRk36/p2IIfEF15sYnVGRe6DBHvXVSWn2m8sr5ZI8RgkkLy2V4wfTmvPgCXAAJJ6Cu80rTnhsIQ89zHLsG4CTIB9MHipxOEo4eXtKejen4GmBxNWunCp7yWpa07/VP/AL5qWD/WTf7/APQVX02N1R/37t85+8F/oKlEZkE8Zdly2MqcEcDpXhUIpQpq/wDWp7k27y0LFNkXehXpnv6U6iutpNWZmmNjbcgJ69/rTqQDBPvS0RvbUbI7iFZk2tkc5BFRwx/Zm2gkxt3PY1YoIBGD0rKVCLn7RL3u41N2t0CigdKK2JCiiigAooooAKKKKACiiigAooooAKKKKACiiigAooooAKKKKACiiigAooooAKKKKACiiigAooooAKKKKACiiigAooooAKKKKACiiigAooooAKKKKACiiigAooooAKKKKAImWZmP7xUXthcn8z/hUf2KFv8AXb5z/wBNGyPy6fpVmiqU2tiXBPcbGiRqFjRUUdlGBTqKgme5YlbeJR/tyHgfgOT+lJJtjbUUR6lt8kGW4kgiz8zIQv5k/wBK5vUrJryLOnWPlWyAs00vDSH1yea6RLFDIJbpzcyDkF/ur9F6D+dTXUbSwtGrKobhiVzx9OldNKv7Jrl/4ByVsP7ZPm0/P/gHmlFSXCqk8iI25VYhW9RnrUdfRJ3Pl2rBRRRTEB6UxkDAjkcg8E9qfRRcdxjxhk2nHJyeOtQ/Y086WbcxaTGOmFxnGPTqas0U1Joak1sNRAvQe30FOoopCCiik53dsUCFooooAjH+v/4DThu3nIG3saT/AJeP+A/1p9SimFFFFUSFFFFAAadCrtKix/6wsAvPftUsFpczoZIYXkUHB2jODT7exuZpCkS/vE+8hOGB+h6/hWcpx11LjCTa0PQoP9WF2sCBzmkureC6hMVxGsiHsaytAvLzKWN9byq6plZG6N/kYrar5qcHSlZH1tOpGtC/5mHHY6XYX8bRRKTnALNuwc9s9+K3KqXmn291NBLICGhfeu3jJ96t1l77k5Sle/4FQjGK5YxSXl1K9j9yT/roajvfOjbdDuw33sDPNS2X3H/66NU9ckaPtMOo3t5nQ5cs2xsZYxqWGGwM06iiutKysZBRRRTAKKKKACiiigAooooAKKKKACiiigAooooAKKKKACiiigAooooAKKKKACiiigAooooAKKKKACiiigAooooAKKKKACiiigAooooAKKKKACiiigAooooAKKKKACiiigAooooAKKKKACiiqmrXgsLCS5KFyuAB6k1UYuTUUTKSjFyeyLdFZHh3WG1MSJJGEkTB+XoRWvTqU5U5OMtyaVWNWKlHYKDRRUGgVmeI7iO1015HYksCiJ2Zj3P0rRkdY0aSRgqqMknoBXC6/qDapfgQqxiT5YlA5Pvj3rrwdB1al+iOLHYhUqdur2Muirh0vUQu77FPj/cNMnsbyCMSTW0qKTgErXvqpB9T5p05rdMrUVZvbQ2pCSSKZe6AHgYBGfz/AEquOD8wP/16akmroUouLsxKdGjSOERSzE4AApCCDyCKtWxjhhE25jMWKhQB0x/n/PQk7LQIxu9SqRjuDSVJcRNDKYn+8Mbh6H0qOmndCas7BRRRTEFFFFABRSjgg4z7U/YZFkkjXCqclR/CO1K40iD/AJbn/dp9NKsLkqQQQMY/GnUIGFFOUZycEgdcdqs3Gn3EIiYruSb/AFbjow/ofak5JOzY1BtXSKlPify5A+1Wx2YZBp1vBLcOI4Y2dz0AGc1KtjMCfNUxKr7JCRnZ7kdcUnKOzY4wk9UjpfDGmRrDFfx3L72HKp933BzWjqmnxTkTxqyXAIAdBz17juP1qLQLJ7aESHywHUDEbZRgOjfU1q18/WrS9q5Jn02HoR9iotW/rcpWVw6FbW8Gyfsc5WT3B/p1q7TJ4Y54zHKoZf5H1HpVWN5rUbbo+bDn5Ze6j/a/xrB2k9NzoV4aPb+ty7QaAQQCDkHoaMjOO9QzQgtciJ8cne386khMjRgyKFbuBTLT7jf77fzqasKEfci79C5vVhRRRW5AUUUUAFFFFABRRRQAUUUUAFFFFABRRRQAUUUUAFFFFABRRRQAUUUUAFFFFABRRRQAUUUUAFFFFABRRRQAUUUUAFFFFABRRRQAUUUUAFFFFABRRRQAUUUUAFFFFABRRRQAUUUUAFFFFABTJ4o54WhmQOjDDKe9PooTsJq+jK2n2FrYoy2sQTccsckk/ias0UU5ScndsUYqKtFWQU2R1jRpJGCqoySTwBTbmaK3haaZwiL1JrKa3uNYcPdB7exBykPRpPdvT6VdOnzaydkRUqcvuxV3/W5n3lxdeILo2dlmO0Q/PIR19z/QVtaXpNnp4DQpulxgyNyT/hVyCGK3iEcMaxoOgUYp9aVMQ2uSGkf63MqWGSl7SprL8vQKhng86WMu2UQ7gmOrdiamoPTrj3rBNrY6Wk1qY2sW+Q9rp9ohuLgHzJOgQepPvWHrGmWtpZp5Lu9z1l3EDaMc8du1doqqucADPJ96xP7Ot7jUZp+VtlYmbn5ZWBz+Q/n9K7sNiHHd6L8TzsVhVPZav8P66mFpuj+ZZyX14xigVcqO71Zt9LOn2H9rXTFZUYPHEwzn0B966NIvtcqTSriCM5hjI6n+8f6CpNTs0vrJ7aRiobGCB0Iq5Y2TlaT0e/p2/wAyIZfFRvFapaeb7/5Hnc0jzTPLIcs5LE+9Mq1qNm9jdvbyOjsgBJXpz2qtXsxaaTjseDNNSaluJUtw0LCIQxlNqAPk53N3NRVei0u7l01r+NAYlJyM84HU0pSjGzkxwjKV1FXK9lbyXd3Hbx/ec4Ht71PrVj/Z18bcSFxtDBiMda1PA8G++mnI4jQAfU//AKjSX+myX/ie5t1dsAbix52/KCB9M8VzPEWruLeiR1xw18OpJXbdkc/XW6faR3lhDJAqxXEK7c9A+R3GOQf61z0tjexxSboJAqOFIK9zkCut8JwqmkRPuDsSxz3Xnp+lZ42olTUovqa5fSbqOMl0OS1a2+z6iWi3BWUHHeNsn5T75FVO9d5q+mpcJM8aLvlTa5PqPun8P5VyMNldxEzqi74HO9D1BHOCPpk/gaeExPPD3nqTjcI6dT3Voy5oei3NwEvGwkeQy5Gd2D6fhXU3en289iLMbo0U7l2/wn2qt4cmJtFgcAYXfFg5BQ9B+HT8q1QeTXm4qvUdTXpsethMNSjS067mXp2m+VA8EhlARj5bb+QPUelW5bbLiaLakyjbns49D7fyqzRXPKrKTuzpjRhGPKiK2CrHtRPLA/gx0NS0UVDd2aJWVgooopDIFhMLfuPuHrH2H09Pp0qcdKKKbdxJJbEVp/q2/wB9v51LUVr/AKs/77fzqWsaH8OJc/iYUUUVqSFFFFABRRRQAUUUUAFFFFABRRRQAUUUUAFFFFABRRRQAUUUUAFFFFABRRRQAUUUUAFFFFABRRRQAUUUUAFFFFABRRRQAUUUUAFFFFABRRRQAUUUUAFFFFABRRRQAUUUUAFFFFABRRRQAUUUUAFMmkEabsFj0CqOSafRQhMppatNMLi8w7Kcxxj7qe/uferlFFVKTkKMVHYKKKKkoKKKKAIrjdIpijbaT95u6j296pvFdnUIbdIUTT41yxz9844H51o0VcZ8pnKmpdQqO6mS3t5J5DhEUsaepyOhHJ61ka8ftVzBpoJCH97OfRB/iadKHPOz2FWqckG1v0ObvIZZomvJY2LyHzn6YVCcDn3/AKVRiiaWI+WhJXLOx4AHbn/PatrUYxdmFtyqs5L4A5SJOBx/L3+taen6RCsC2zRkNnzZC3JB/hHvjn/Jr2vrKpwuzwVhHVnaOxyUMMhuRAUIkY7QrDueP616JBbRw2a2qrmNU2Y9RXK6vLHbX1vevFumkm84jOMIMAD8cZrrbeVZ4I5kztdQwz6GuTH1JTjCXT9Tty6nGnKcb6/oYPguPy7e6wMnztpPsBWlYD/ibakf9qP/ANAFVfCq7Uvh6XTCrdj/AMhPUf8AfT/0AVhXd6lR+X+Rvho2pU15v8mVNd1eDT7yGNoDK+NzEEDCn/Ofwp1uzW160dvt8q8AmiJ6BuNw/Ec1dvdOsryRJLmBZGTockfy60mpQGS1BhX95CRJEB6jt+I4qY1KfKopev6Fyp1eaUm9On6lvvUF1aQ3EMkciAeYMFh19jmpIZFmhSVOVdQw+hp9cybi9DqaUlrsc7oU/wArWUitBcwfPGH4yO4+h6/j7V0O4bQ3Y46c1jeK9Oe9tFkt4g88bdupX0pnhP7RbRPY3kbxv/rIw3de+Px/nXZVjGrD2qevY4qM50qnsZLTozdpM/MRg9OtAX5y2TyAMZ4pa4jvCiiigAooooAKKKKAIrb/AFR/3m/malpAAowBgUtRCPLFRG3d3CiiirEFFFFABRRRQAUUUUAFFFFABRRRQAUUUUAFFFFABRRRQAUUUUAFFFFABRRRQAUUUUAFFFFABRRRQAUUUUAFFFFABRRRQAUUUUAFFFFABRRRQAUUUUAFFFFABRRRQAUUUUAFFFFABRRRQAUUUUAFFFFABRRRQAUUUUAFFFFABSOGKkK209jjOKWigAPAyelZNnHuaS5IBkvHyNx+7EP/AK38xV+9HmRiDtJw3svf/D8aau1oWuDhFK8Z6BAf6itoPlj6/wBf16GNRc0l5f1/XqY9va/bdcW4+YQomdm3ACg/IPxxn8K340CZ7knrUVlGVjaVwRJKd7A9vQfgMVPRWqObt0QqFJQV+r1MzVbO3ur+xWeIOuX46dBmtBAysVCoIgoC46/56VTvp401WxjdtrMXxnp0xV+lNy5Yp9v1Y6ajzya3v+iMjw1/y/8A/X29WrH/AJCGof8AXRP/AEBar+Hel9/19vTb2/i0m7ne5VitwytHs5JwoB/kPzracXOpKMd3/wAAwpyUKUJS2T/zNeimW80c8CTRnKOoZT7U+uVqx2J3V0Q2qGJpIudm7cn0Pb88/pU1HfPeihu7uCVlYKhuofOVSDtkQ7kb0P8AhU1FCbTugaTVmIuSoLDBxyM9KWiikMKKKKACiiigAooooAKKKKACiiigAooooAKKKKACiiigAooooAKKKKACiiigAooooAKKKKACiiigAooooAKKKKACiiigAooooAKKKKACiiigAooooAKKKKACiiigAooooAKKKKACiiigAooooAKKKKACiiigAooooAKKKKACiiigAooooAKKKKACiiigAooooAKKKCQBk8CgCG4HmMIePmHz/wC76fj/AI0TjzHWHPB+ZvoO34n+tShQGLdz1oVcMzdz/Kq5ieUWiiipKMbW9FfUb2Gdbjy1QbWGOcZzke9bNFFaSqSlFReyM4Uowk5JavczPD/S9/6+3/pU+p6ba6iiLcKx2HKlTgiodC4S9Pb7XJ/Sr1vNDcR+ZDIsiZxlTkVpVlKNRyiZUoxlSUZCwRRwwpDEu1EGFHoKfRRXO3c6EraIKKKKBhRRRQAUUUUAFFFFABRRRQAUUUUAFFFFABRRRQAUUUUAFFFFABRRRQAUUUUAFFFFABRRRQAUUUUAFFFFABRRRQAUUUUAFFFFABRRRQAUUUUAFFFFABRRRQAUUUUAFFFFABRRRQAUUUUAFFFFABRRRQAUUUUAFFFFABRRRQAUUUUAFFFFABRRRQAUUUUAFFFFABRRRQAUUUUAFBGRg0UUAFFFFABTIpY5gxjcNtYqcdiOop9FAtQpGGcdeDng0tJg787jjHSgZn6H9y99Ptcn9Ku28ENvH5cEaxpnOFGBmqeh/cu/+vuT+laFa1m+doxoJciYUUUVkbBRRRQAUUUUAFFFFABRRRQAUUUUAFFFFABRRRQAUUUUAFFFFABRRRQAUUUUAFFFFABRRRQAUUUUAFFFFABRRRQAUUUUAFFFFABRRRQAUUUUAFFFFABRRRQAUUUUAFFFFABRRRQAUUUUAFFFFABRRRQAUUUUAFFFFABRRRQAUUUUAFFFFABRRRQAUUUUAFFFFABRRRQAUUUUAFFFFABRRRQAUUUUAFFFFABRRRQBQ0X/AFd1/wBfUn86v1R0b/VXH/XzJ/Or1aVfjZlR/hoKKKKzNQooooAKKKKACiiigAooooAKKKKACiiigAooooAKKKKACiiigAooooAKKKKACiiigAooooAKKKKACiiigAooooAKKKKACiiigAooooAKKKKACiiigAooooAKKKKACiiigAooooAKKKKACiiigAooooAKKKKACiiigAooooAKKKKACiiigAooooAKKKKACiiigAooooAKKKKACiiigAooooAKKKKACiiigAooooAr2MDW6SKzA75WcY9Cc1Yoopttu7FGKirIKKKKQ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9k=">
            <a:extLst>
              <a:ext uri="{FF2B5EF4-FFF2-40B4-BE49-F238E27FC236}">
                <a16:creationId xmlns:a16="http://schemas.microsoft.com/office/drawing/2014/main" id="{8ECA5C02-AE7F-4DCA-834D-91D937DDAE0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20673816-C915-4ECF-8B56-AF9D2C5DEFB2}"/>
              </a:ext>
            </a:extLst>
          </p:cNvPr>
          <p:cNvPicPr>
            <a:picLocks noChangeAspect="1"/>
          </p:cNvPicPr>
          <p:nvPr/>
        </p:nvPicPr>
        <p:blipFill rotWithShape="1">
          <a:blip r:embed="rId2"/>
          <a:srcRect l="3419" t="198" r="-9809" b="-198"/>
          <a:stretch/>
        </p:blipFill>
        <p:spPr>
          <a:xfrm>
            <a:off x="5076056" y="0"/>
            <a:ext cx="4481126" cy="4155925"/>
          </a:xfrm>
          <a:prstGeom prst="rect">
            <a:avLst/>
          </a:prstGeom>
        </p:spPr>
      </p:pic>
    </p:spTree>
    <p:extLst>
      <p:ext uri="{BB962C8B-B14F-4D97-AF65-F5344CB8AC3E}">
        <p14:creationId xmlns:p14="http://schemas.microsoft.com/office/powerpoint/2010/main" val="238136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68226"/>
            <a:ext cx="7920000" cy="723725"/>
          </a:xfrm>
        </p:spPr>
        <p:txBody>
          <a:bodyPr>
            <a:normAutofit/>
          </a:bodyPr>
          <a:lstStyle/>
          <a:p>
            <a:r>
              <a:rPr lang="en-GB" dirty="0"/>
              <a:t>Harm Outside the Home – New Pathway</a:t>
            </a:r>
          </a:p>
        </p:txBody>
      </p:sp>
      <p:sp>
        <p:nvSpPr>
          <p:cNvPr id="8" name="AutoShape 32">
            <a:extLst>
              <a:ext uri="{FF2B5EF4-FFF2-40B4-BE49-F238E27FC236}">
                <a16:creationId xmlns:a16="http://schemas.microsoft.com/office/drawing/2014/main" id="{0996DF1B-10AA-4046-93B2-4F1B2A86D743}"/>
              </a:ext>
            </a:extLst>
          </p:cNvPr>
          <p:cNvSpPr>
            <a:spLocks noChangeArrowheads="1"/>
          </p:cNvSpPr>
          <p:nvPr/>
        </p:nvSpPr>
        <p:spPr bwMode="auto">
          <a:xfrm>
            <a:off x="252413" y="1038416"/>
            <a:ext cx="8640067" cy="580834"/>
          </a:xfrm>
          <a:prstGeom prst="roundRect">
            <a:avLst>
              <a:gd name="adj" fmla="val 16667"/>
            </a:avLst>
          </a:prstGeom>
          <a:solidFill>
            <a:schemeClr val="accent2">
              <a:lumMod val="100000"/>
              <a:lumOff val="0"/>
            </a:schemeClr>
          </a:solidFill>
          <a:ln w="38100" cmpd="sng">
            <a:solidFill>
              <a:schemeClr val="lt1">
                <a:lumMod val="95000"/>
                <a:lumOff val="0"/>
              </a:schemeClr>
            </a:solidFill>
            <a:prstDash val="solid"/>
            <a:round/>
            <a:headEnd/>
            <a:tailEnd/>
          </a:ln>
          <a:effectLst>
            <a:outerShdw dist="28398" dir="3806097" algn="ctr" rotWithShape="0">
              <a:schemeClr val="accent2">
                <a:lumMod val="50000"/>
                <a:lumOff val="0"/>
                <a:alpha val="50000"/>
              </a:schemeClr>
            </a:outerShdw>
          </a:effectLst>
        </p:spPr>
        <p:txBody>
          <a:bodyPr rot="0" vert="horz" wrap="square" lIns="91440" tIns="45720" rIns="91440" bIns="45720" anchor="t" anchorCtr="0" upright="1">
            <a:noAutofit/>
          </a:bodyPr>
          <a:lstStyle/>
          <a:p>
            <a:pPr marR="50800" algn="ctr">
              <a:lnSpc>
                <a:spcPct val="109000"/>
              </a:lnSpc>
              <a:spcAft>
                <a:spcPts val="800"/>
              </a:spcAft>
            </a:pPr>
            <a:r>
              <a:rPr lang="en-GB" sz="1100" u="none" strike="noStrike"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2"/>
              </a:rPr>
              <a:t>request for support</a:t>
            </a:r>
            <a:r>
              <a:rPr lang="en-GB" sz="1100" dirty="0">
                <a:effectLst/>
                <a:latin typeface="Arial" panose="020B0604020202020204" pitchFamily="34" charset="0"/>
                <a:ea typeface="Arial" panose="020B0604020202020204" pitchFamily="34" charset="0"/>
                <a:cs typeface="Times New Roman" panose="02020603050405020304" pitchFamily="18" charset="0"/>
              </a:rPr>
              <a:t> </a:t>
            </a:r>
            <a:r>
              <a:rPr lang="en-GB" sz="11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to be made for the child via Contact Swindon by email to</a:t>
            </a:r>
            <a:r>
              <a:rPr lang="en-GB" sz="1100" dirty="0">
                <a:effectLst/>
                <a:latin typeface="Arial" panose="020B0604020202020204" pitchFamily="34" charset="0"/>
                <a:ea typeface="Arial" panose="020B0604020202020204" pitchFamily="34" charset="0"/>
                <a:cs typeface="Times New Roman" panose="02020603050405020304" pitchFamily="18" charset="0"/>
              </a:rPr>
              <a:t> </a:t>
            </a:r>
            <a:r>
              <a:rPr lang="en-GB" sz="1100" u="none" strike="noStrike"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contactswindon@swindon.gov.uk</a:t>
            </a:r>
            <a:r>
              <a:rPr lang="en-GB" sz="1100" dirty="0">
                <a:effectLst/>
                <a:latin typeface="Arial" panose="020B0604020202020204" pitchFamily="34" charset="0"/>
                <a:ea typeface="Arial" panose="020B0604020202020204" pitchFamily="34" charset="0"/>
                <a:cs typeface="Times New Roman" panose="02020603050405020304" pitchFamily="18" charset="0"/>
              </a:rPr>
              <a:t>. </a:t>
            </a:r>
            <a:r>
              <a:rPr lang="en-GB" sz="1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Note: Police will do so via a PPN. </a:t>
            </a:r>
            <a:r>
              <a:rPr lang="en-GB" sz="11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Contact Swindon will consider next steps</a:t>
            </a:r>
            <a:r>
              <a:rPr lang="en-GB" sz="1100" dirty="0">
                <a:effectLst/>
                <a:latin typeface="Arial" panose="020B0604020202020204" pitchFamily="34" charset="0"/>
                <a:ea typeface="Arial" panose="020B060402020202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50800">
              <a:lnSpc>
                <a:spcPct val="109000"/>
              </a:lnSpc>
              <a:spcAft>
                <a:spcPts val="800"/>
              </a:spcAft>
            </a:pPr>
            <a:r>
              <a:rPr lang="en-GB" sz="11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AutoShape 33">
            <a:extLst>
              <a:ext uri="{FF2B5EF4-FFF2-40B4-BE49-F238E27FC236}">
                <a16:creationId xmlns:a16="http://schemas.microsoft.com/office/drawing/2014/main" id="{365609BF-05FD-4485-8803-B128A2926A9D}"/>
              </a:ext>
            </a:extLst>
          </p:cNvPr>
          <p:cNvSpPr>
            <a:spLocks noChangeArrowheads="1"/>
          </p:cNvSpPr>
          <p:nvPr/>
        </p:nvSpPr>
        <p:spPr bwMode="auto">
          <a:xfrm>
            <a:off x="252413" y="1762142"/>
            <a:ext cx="8640067" cy="933434"/>
          </a:xfrm>
          <a:prstGeom prst="roundRect">
            <a:avLst>
              <a:gd name="adj" fmla="val 16667"/>
            </a:avLst>
          </a:prstGeom>
          <a:solidFill>
            <a:srgbClr val="ED7D31"/>
          </a:solidFill>
          <a:ln w="38100" cmpd="sng">
            <a:solidFill>
              <a:srgbClr val="F2F2F2"/>
            </a:solidFill>
            <a:prstDash val="solid"/>
            <a:round/>
            <a:headEnd/>
            <a:tailEnd/>
          </a:ln>
          <a:effectLst>
            <a:outerShdw dist="28398" dir="3806097" algn="ctr" rotWithShape="0">
              <a:srgbClr val="823B0B">
                <a:alpha val="50000"/>
              </a:srgbClr>
            </a:outerShdw>
          </a:effectLst>
        </p:spPr>
        <p:txBody>
          <a:bodyPr rot="0" vert="horz" wrap="square" lIns="91440" tIns="45720" rIns="91440" bIns="45720" anchor="t" anchorCtr="0" upright="1">
            <a:noAutofit/>
          </a:bodyPr>
          <a:lstStyle/>
          <a:p>
            <a:pPr marR="50800" algn="ctr">
              <a:lnSpc>
                <a:spcPct val="109000"/>
              </a:lnSpc>
              <a:spcAft>
                <a:spcPts val="800"/>
              </a:spcAft>
            </a:pPr>
            <a:r>
              <a:rPr lang="en-GB" sz="11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Where a child is already open to a social worker or a Lead Professional, they will complete a </a:t>
            </a:r>
            <a:r>
              <a:rPr lang="en-GB" sz="1100" u="none" strike="noStrike"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4"/>
              </a:rPr>
              <a:t>child exploitation assessment (CERAF)</a:t>
            </a:r>
            <a:r>
              <a:rPr lang="en-GB" sz="1100" dirty="0">
                <a:effectLst/>
                <a:latin typeface="Arial" panose="020B0604020202020204" pitchFamily="34" charset="0"/>
                <a:ea typeface="Arial" panose="020B0604020202020204" pitchFamily="34" charset="0"/>
                <a:cs typeface="Times New Roman" panose="02020603050405020304" pitchFamily="18" charset="0"/>
              </a:rPr>
              <a:t> </a:t>
            </a:r>
            <a:r>
              <a:rPr lang="en-GB" sz="11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and submit to </a:t>
            </a:r>
            <a:r>
              <a:rPr lang="en-GB" sz="1100" u="none" strike="noStrike"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5"/>
              </a:rPr>
              <a:t>CERAF@swindon.gov.uk</a:t>
            </a:r>
            <a:r>
              <a:rPr lang="en-GB" sz="1100" dirty="0">
                <a:effectLst/>
                <a:latin typeface="Arial" panose="020B0604020202020204" pitchFamily="34" charset="0"/>
                <a:ea typeface="Arial" panose="020B060402020202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R="50800" algn="ctr">
              <a:lnSpc>
                <a:spcPct val="109000"/>
              </a:lnSpc>
              <a:spcAft>
                <a:spcPts val="800"/>
              </a:spcAft>
            </a:pPr>
            <a:r>
              <a:rPr lang="en-GB" sz="900" i="1" dirty="0">
                <a:effectLst/>
                <a:latin typeface="Arial" panose="020B0604020202020204" pitchFamily="34" charset="0"/>
                <a:ea typeface="Arial" panose="020B0604020202020204" pitchFamily="34" charset="0"/>
                <a:cs typeface="Times New Roman" panose="02020603050405020304" pitchFamily="18" charset="0"/>
              </a:rPr>
              <a:t>Should a Lead Professional submit a CERAF that indicates that a different level of need is present that Opal will submit to Contact Swindon along with the recommendation as to next steps.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AutoShape 34">
            <a:extLst>
              <a:ext uri="{FF2B5EF4-FFF2-40B4-BE49-F238E27FC236}">
                <a16:creationId xmlns:a16="http://schemas.microsoft.com/office/drawing/2014/main" id="{E783E8AD-5160-4394-9D9E-99C3A2FFA2D4}"/>
              </a:ext>
            </a:extLst>
          </p:cNvPr>
          <p:cNvSpPr>
            <a:spLocks noChangeArrowheads="1"/>
          </p:cNvSpPr>
          <p:nvPr/>
        </p:nvSpPr>
        <p:spPr bwMode="auto">
          <a:xfrm>
            <a:off x="214313" y="2838469"/>
            <a:ext cx="8640067" cy="1409682"/>
          </a:xfrm>
          <a:prstGeom prst="roundRect">
            <a:avLst>
              <a:gd name="adj" fmla="val 16667"/>
            </a:avLst>
          </a:prstGeom>
          <a:solidFill>
            <a:srgbClr val="ED7D31"/>
          </a:solidFill>
          <a:ln w="38100" cmpd="sng">
            <a:solidFill>
              <a:srgbClr val="F2F2F2"/>
            </a:solidFill>
            <a:prstDash val="solid"/>
            <a:round/>
            <a:headEnd/>
            <a:tailEnd/>
          </a:ln>
          <a:effectLst>
            <a:outerShdw dist="28398" dir="3806097" algn="ctr" rotWithShape="0">
              <a:srgbClr val="823B0B">
                <a:alpha val="50000"/>
              </a:srgbClr>
            </a:outerShdw>
          </a:effectLst>
        </p:spPr>
        <p:txBody>
          <a:bodyPr rot="0" vert="horz" wrap="square" lIns="91440" tIns="45720" rIns="91440" bIns="45720" anchor="t" anchorCtr="0" upright="1">
            <a:noAutofit/>
          </a:bodyPr>
          <a:lstStyle/>
          <a:p>
            <a:pPr marR="50800" algn="ctr">
              <a:lnSpc>
                <a:spcPct val="109000"/>
              </a:lnSpc>
              <a:spcAft>
                <a:spcPts val="800"/>
              </a:spcAft>
            </a:pPr>
            <a:r>
              <a:rPr lang="en-GB" sz="1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Where a child has been reported missing and there are concerns about harm outside the home then the missing coordinator will request that the Lead Professional/ Social Worker complete </a:t>
            </a:r>
            <a:r>
              <a:rPr lang="en-GB" sz="11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 </a:t>
            </a:r>
            <a:r>
              <a:rPr lang="en-GB" sz="1100" u="none" strike="noStrike"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4"/>
              </a:rPr>
              <a:t>child exploitation assessment (CERAF)</a:t>
            </a:r>
            <a:r>
              <a:rPr lang="en-GB" sz="1100" dirty="0">
                <a:effectLst/>
                <a:latin typeface="Arial" panose="020B0604020202020204" pitchFamily="34" charset="0"/>
                <a:ea typeface="Arial" panose="020B0604020202020204" pitchFamily="34" charset="0"/>
                <a:cs typeface="Times New Roman" panose="02020603050405020304" pitchFamily="18" charset="0"/>
              </a:rPr>
              <a:t> </a:t>
            </a:r>
            <a:r>
              <a:rPr lang="en-GB" sz="11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and submit to </a:t>
            </a:r>
            <a:r>
              <a:rPr lang="en-GB" sz="1100" u="none" strike="noStrike"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5"/>
              </a:rPr>
              <a:t>CERAF@swindon.gov.uk</a:t>
            </a:r>
            <a:r>
              <a:rPr lang="en-GB" sz="1100" dirty="0">
                <a:effectLst/>
                <a:latin typeface="Arial" panose="020B0604020202020204" pitchFamily="34" charset="0"/>
                <a:ea typeface="Arial" panose="020B060402020202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Where there is no Lead Professional / Social Worker, the missing coordinator will complete a </a:t>
            </a:r>
            <a:r>
              <a:rPr lang="en-GB" sz="1100" u="none" strike="noStrike"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2"/>
              </a:rPr>
              <a:t>request for support</a:t>
            </a:r>
            <a:r>
              <a:rPr lang="en-GB" sz="1100" dirty="0">
                <a:effectLst/>
                <a:latin typeface="Arial" panose="020B0604020202020204" pitchFamily="34" charset="0"/>
                <a:ea typeface="Arial" panose="020B0604020202020204" pitchFamily="34" charset="0"/>
                <a:cs typeface="Times New Roman" panose="02020603050405020304" pitchFamily="18" charset="0"/>
              </a:rPr>
              <a:t> </a:t>
            </a:r>
            <a:r>
              <a:rPr lang="en-GB" sz="11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to be made for the child via Contact Swindon by email to</a:t>
            </a:r>
            <a:r>
              <a:rPr lang="en-GB" sz="1100" dirty="0">
                <a:effectLst/>
                <a:latin typeface="Arial" panose="020B0604020202020204" pitchFamily="34" charset="0"/>
                <a:ea typeface="Arial" panose="020B0604020202020204" pitchFamily="34" charset="0"/>
                <a:cs typeface="Times New Roman" panose="02020603050405020304" pitchFamily="18" charset="0"/>
              </a:rPr>
              <a:t> </a:t>
            </a:r>
            <a:r>
              <a:rPr lang="en-GB" sz="1100" u="none" strike="noStrike"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contactswindon@swindon.gov.uk</a:t>
            </a:r>
            <a:r>
              <a:rPr lang="en-GB" sz="1100" dirty="0">
                <a:effectLst/>
                <a:latin typeface="Arial" panose="020B0604020202020204" pitchFamily="34" charset="0"/>
                <a:ea typeface="Arial" panose="020B0604020202020204" pitchFamily="34" charset="0"/>
                <a:cs typeface="Times New Roman" panose="02020603050405020304" pitchFamily="18" charset="0"/>
              </a:rPr>
              <a:t>. </a:t>
            </a:r>
            <a:r>
              <a:rPr lang="en-GB" sz="11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Once allocated to a Lead Professional, they will complete a </a:t>
            </a:r>
            <a:r>
              <a:rPr lang="en-GB" sz="1100" u="none" strike="noStrike"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4"/>
              </a:rPr>
              <a:t>child exploitation assessment (CERAF)</a:t>
            </a:r>
            <a:r>
              <a:rPr lang="en-GB" sz="1100" dirty="0">
                <a:effectLst/>
                <a:latin typeface="Arial" panose="020B0604020202020204" pitchFamily="34" charset="0"/>
                <a:ea typeface="Arial" panose="020B0604020202020204" pitchFamily="34" charset="0"/>
                <a:cs typeface="Times New Roman" panose="02020603050405020304" pitchFamily="18" charset="0"/>
              </a:rPr>
              <a:t> </a:t>
            </a:r>
            <a:r>
              <a:rPr lang="en-GB" sz="11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and submit to </a:t>
            </a:r>
            <a:r>
              <a:rPr lang="en-GB" sz="1100" u="none" strike="noStrike"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5"/>
              </a:rPr>
              <a:t>CERAF@swindon.gov.uk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5788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68226"/>
            <a:ext cx="7920000" cy="723725"/>
          </a:xfrm>
        </p:spPr>
        <p:txBody>
          <a:bodyPr>
            <a:normAutofit/>
          </a:bodyPr>
          <a:lstStyle/>
          <a:p>
            <a:r>
              <a:rPr lang="en-GB" dirty="0"/>
              <a:t>Harm Outside the Home – New Pathway</a:t>
            </a:r>
          </a:p>
        </p:txBody>
      </p:sp>
      <p:pic>
        <p:nvPicPr>
          <p:cNvPr id="3" name="Picture 2">
            <a:extLst>
              <a:ext uri="{FF2B5EF4-FFF2-40B4-BE49-F238E27FC236}">
                <a16:creationId xmlns:a16="http://schemas.microsoft.com/office/drawing/2014/main" id="{CC6D7AC6-0CE2-4A1C-9B30-725BC17E5B2E}"/>
              </a:ext>
            </a:extLst>
          </p:cNvPr>
          <p:cNvPicPr>
            <a:picLocks noChangeAspect="1"/>
          </p:cNvPicPr>
          <p:nvPr/>
        </p:nvPicPr>
        <p:blipFill>
          <a:blip r:embed="rId2"/>
          <a:stretch>
            <a:fillRect/>
          </a:stretch>
        </p:blipFill>
        <p:spPr>
          <a:xfrm>
            <a:off x="80624" y="1471886"/>
            <a:ext cx="8982752" cy="2199728"/>
          </a:xfrm>
          <a:prstGeom prst="rect">
            <a:avLst/>
          </a:prstGeom>
        </p:spPr>
      </p:pic>
    </p:spTree>
    <p:extLst>
      <p:ext uri="{BB962C8B-B14F-4D97-AF65-F5344CB8AC3E}">
        <p14:creationId xmlns:p14="http://schemas.microsoft.com/office/powerpoint/2010/main" val="401555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68226"/>
            <a:ext cx="7920000" cy="723725"/>
          </a:xfrm>
        </p:spPr>
        <p:txBody>
          <a:bodyPr>
            <a:normAutofit/>
          </a:bodyPr>
          <a:lstStyle/>
          <a:p>
            <a:r>
              <a:rPr lang="en-GB" dirty="0"/>
              <a:t>Harm Outside the Home – New Pathway</a:t>
            </a:r>
          </a:p>
        </p:txBody>
      </p:sp>
      <p:pic>
        <p:nvPicPr>
          <p:cNvPr id="9" name="Picture 8">
            <a:extLst>
              <a:ext uri="{FF2B5EF4-FFF2-40B4-BE49-F238E27FC236}">
                <a16:creationId xmlns:a16="http://schemas.microsoft.com/office/drawing/2014/main" id="{BD15FEAE-E66A-446F-8B72-7320599E86B2}"/>
              </a:ext>
            </a:extLst>
          </p:cNvPr>
          <p:cNvPicPr>
            <a:picLocks noChangeAspect="1"/>
          </p:cNvPicPr>
          <p:nvPr/>
        </p:nvPicPr>
        <p:blipFill>
          <a:blip r:embed="rId2"/>
          <a:stretch>
            <a:fillRect/>
          </a:stretch>
        </p:blipFill>
        <p:spPr>
          <a:xfrm>
            <a:off x="4404665" y="1131590"/>
            <a:ext cx="4739335" cy="3087820"/>
          </a:xfrm>
          <a:prstGeom prst="rect">
            <a:avLst/>
          </a:prstGeom>
        </p:spPr>
      </p:pic>
      <p:sp>
        <p:nvSpPr>
          <p:cNvPr id="10" name="Text Box 2">
            <a:extLst>
              <a:ext uri="{FF2B5EF4-FFF2-40B4-BE49-F238E27FC236}">
                <a16:creationId xmlns:a16="http://schemas.microsoft.com/office/drawing/2014/main" id="{77A66EA6-E485-4DF8-A04D-B1B1182AD1A1}"/>
              </a:ext>
            </a:extLst>
          </p:cNvPr>
          <p:cNvSpPr txBox="1">
            <a:spLocks noChangeArrowheads="1"/>
          </p:cNvSpPr>
          <p:nvPr/>
        </p:nvSpPr>
        <p:spPr bwMode="auto">
          <a:xfrm>
            <a:off x="617190" y="1347615"/>
            <a:ext cx="3632572" cy="2376264"/>
          </a:xfrm>
          <a:prstGeom prst="rect">
            <a:avLst/>
          </a:prstGeom>
          <a:solidFill>
            <a:srgbClr val="ED7D31"/>
          </a:solidFill>
          <a:ln w="38100">
            <a:solidFill>
              <a:srgbClr val="F2F2F2"/>
            </a:solidFill>
            <a:miter lim="800000"/>
            <a:headEnd/>
            <a:tailEnd/>
          </a:ln>
          <a:effectLst>
            <a:outerShdw dist="28398" dir="3806097" algn="ctr" rotWithShape="0">
              <a:srgbClr val="823B0B">
                <a:alpha val="50000"/>
              </a:srgbClr>
            </a:outerShdw>
          </a:effectLst>
        </p:spPr>
        <p:txBody>
          <a:bodyPr rot="0" vert="horz" wrap="square" lIns="91440" tIns="45720" rIns="91440" bIns="45720" anchor="t" anchorCtr="0" upright="1">
            <a:noAutofit/>
          </a:bodyPr>
          <a:lstStyle/>
          <a:p>
            <a:pPr>
              <a:spcAft>
                <a:spcPts val="0"/>
              </a:spcAft>
            </a:pPr>
            <a:r>
              <a:rPr lang="en-GB"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Assessment: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Emerging – </a:t>
            </a:r>
            <a:r>
              <a:rPr lang="en-GB"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Child has vulnerabilities with emerging concerns over and above peer group. There is no evidence the child is on the cusp of experiencing or is experiencing harm outside the home.</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On the cusp –</a:t>
            </a:r>
            <a:r>
              <a:rPr lang="en-GB"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Child is on the cusp of experiencing harm outside the home</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Experiencing –</a:t>
            </a:r>
            <a:r>
              <a:rPr lang="en-GB" sz="12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Child is experiencing harm outside the home or has already experienced harm outside the home and is on the cusp of experiencing further harm</a:t>
            </a: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en-GB" sz="10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114830972"/>
      </p:ext>
    </p:extLst>
  </p:cSld>
  <p:clrMapOvr>
    <a:masterClrMapping/>
  </p:clrMapOvr>
</p:sld>
</file>

<file path=ppt/theme/theme1.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SBC PowerPoint Template" id="{7E48B5C1-8D69-4994-8EC9-BFDAD2579CA0}" vid="{260004B9-7805-4509-9A88-0CEDBEC84C1C}"/>
    </a:ext>
  </a:extLst>
</a:theme>
</file>

<file path=ppt/theme/theme2.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SBC PowerPoint Template" id="{7E48B5C1-8D69-4994-8EC9-BFDAD2579CA0}" vid="{65412D0E-CE66-4562-80E0-3C3612E8F9C9}"/>
    </a:ext>
  </a:extLst>
</a:theme>
</file>

<file path=ppt/theme/theme3.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SBC PowerPoint Template" id="{7E48B5C1-8D69-4994-8EC9-BFDAD2579CA0}" vid="{32C42FF5-FCB9-431A-9337-D3D72D90307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1A057A93296C44BD9D2DDC6610B34A" ma:contentTypeVersion="4" ma:contentTypeDescription="Create a new document." ma:contentTypeScope="" ma:versionID="6f0127a7dcb31400b05d23138185b4d4">
  <xsd:schema xmlns:xsd="http://www.w3.org/2001/XMLSchema" xmlns:xs="http://www.w3.org/2001/XMLSchema" xmlns:p="http://schemas.microsoft.com/office/2006/metadata/properties" xmlns:ns2="f5091319-6b83-4cac-b382-f805f496fd2f" targetNamespace="http://schemas.microsoft.com/office/2006/metadata/properties" ma:root="true" ma:fieldsID="9561728032791a822650ce4f43d1e422" ns2:_="">
    <xsd:import namespace="f5091319-6b83-4cac-b382-f805f496fd2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91319-6b83-4cac-b382-f805f496fd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E6B91A-ED8E-49B3-9308-9430E69235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091319-6b83-4cac-b382-f805f496f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84A535-4B8A-4A7C-BB8D-636F0EE95B89}">
  <ds:schemaRefs>
    <ds:schemaRef ds:uri="http://schemas.microsoft.com/office/2006/metadata/properties"/>
    <ds:schemaRef ds:uri="http://purl.org/dc/dcmitype/"/>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f5091319-6b83-4cac-b382-f805f496fd2f"/>
  </ds:schemaRefs>
</ds:datastoreItem>
</file>

<file path=customXml/itemProps3.xml><?xml version="1.0" encoding="utf-8"?>
<ds:datastoreItem xmlns:ds="http://schemas.openxmlformats.org/officeDocument/2006/customXml" ds:itemID="{33A806F8-2E53-495B-96D1-0AAC147484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SBC PowerPoint Template</Template>
  <TotalTime>1973</TotalTime>
  <Words>304</Words>
  <Application>Microsoft Office PowerPoint</Application>
  <PresentationFormat>On-screen Show (16:9)</PresentationFormat>
  <Paragraphs>21</Paragraphs>
  <Slides>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vt:i4>
      </vt:variant>
    </vt:vector>
  </HeadingPairs>
  <TitlesOfParts>
    <vt:vector size="11" baseType="lpstr">
      <vt:lpstr>Myriad Pro Light</vt:lpstr>
      <vt:lpstr>Calibri</vt:lpstr>
      <vt:lpstr>Arial</vt:lpstr>
      <vt:lpstr>Times New Roman</vt:lpstr>
      <vt:lpstr>Title slide theme</vt:lpstr>
      <vt:lpstr>Content slide theme</vt:lpstr>
      <vt:lpstr>Instructions</vt:lpstr>
      <vt:lpstr>Harm Outside the Home</vt:lpstr>
      <vt:lpstr>Harm Outside the Home – New Pathway</vt:lpstr>
      <vt:lpstr>Harm Outside the Home – New Pathway</vt:lpstr>
      <vt:lpstr>Harm Outside the Home – New Pathway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Rhianne Parkes</dc:creator>
  <cp:lastModifiedBy>Jackie Barstow</cp:lastModifiedBy>
  <cp:revision>47</cp:revision>
  <dcterms:created xsi:type="dcterms:W3CDTF">2023-11-09T10:24:58Z</dcterms:created>
  <dcterms:modified xsi:type="dcterms:W3CDTF">2024-08-14T14:54:25Z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0x010100421A057A93296C44BD9D2DDC6610B34A</vt:lpwstr>
  </property>
  <property fmtid="{D5CDD505-2E9C-101B-9397-08002B2CF9AE}" pid="3" name="Policy_x0020_Owner">
    <vt:lpwstr/>
  </property>
  <property fmtid="{D5CDD505-2E9C-101B-9397-08002B2CF9AE}" pid="4" name="Policy Category">
    <vt:lpwstr/>
  </property>
  <property fmtid="{D5CDD505-2E9C-101B-9397-08002B2CF9AE}" pid="5" name="Policy Owner">
    <vt:lpwstr/>
  </property>
</Properties>
</file>