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0"/>
  </p:notesMasterIdLst>
  <p:sldIdLst>
    <p:sldId id="256" r:id="rId2"/>
    <p:sldId id="318" r:id="rId3"/>
    <p:sldId id="315" r:id="rId4"/>
    <p:sldId id="291" r:id="rId5"/>
    <p:sldId id="350" r:id="rId6"/>
    <p:sldId id="290" r:id="rId7"/>
    <p:sldId id="301" r:id="rId8"/>
    <p:sldId id="348" r:id="rId9"/>
    <p:sldId id="342" r:id="rId10"/>
    <p:sldId id="352" r:id="rId11"/>
    <p:sldId id="322" r:id="rId12"/>
    <p:sldId id="308" r:id="rId13"/>
    <p:sldId id="309" r:id="rId14"/>
    <p:sldId id="310" r:id="rId15"/>
    <p:sldId id="312" r:id="rId16"/>
    <p:sldId id="298" r:id="rId17"/>
    <p:sldId id="351" r:id="rId18"/>
    <p:sldId id="34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574" autoAdjust="0"/>
  </p:normalViewPr>
  <p:slideViewPr>
    <p:cSldViewPr snapToGrid="0">
      <p:cViewPr varScale="1">
        <p:scale>
          <a:sx n="158" d="100"/>
          <a:sy n="158" d="100"/>
        </p:scale>
        <p:origin x="344" y="8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1A4FB-6ADA-4C12-9009-080BF0041CBE}"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en-GB"/>
        </a:p>
      </dgm:t>
    </dgm:pt>
    <dgm:pt modelId="{EA6F8573-AF1B-46EA-BF87-57D76B75526B}">
      <dgm:prSet phldrT="[Text]"/>
      <dgm:spPr>
        <a:solidFill>
          <a:schemeClr val="accent1">
            <a:lumMod val="40000"/>
            <a:lumOff val="60000"/>
          </a:schemeClr>
        </a:solidFill>
        <a:ln>
          <a:solidFill>
            <a:schemeClr val="bg1"/>
          </a:solidFill>
        </a:ln>
      </dgm:spPr>
      <dgm:t>
        <a:bodyPr/>
        <a:lstStyle/>
        <a:p>
          <a:r>
            <a:rPr lang="en-GB" b="1" dirty="0">
              <a:solidFill>
                <a:schemeClr val="bg1"/>
              </a:solidFill>
              <a:effectLst/>
              <a:latin typeface="Arial" panose="020B0604020202020204" pitchFamily="34" charset="0"/>
              <a:cs typeface="Arial" panose="020B0604020202020204" pitchFamily="34" charset="0"/>
            </a:rPr>
            <a:t>All Age Exploitation</a:t>
          </a:r>
        </a:p>
      </dgm:t>
    </dgm:pt>
    <dgm:pt modelId="{01375030-D6D3-4C1B-885F-5E54A09ECC71}" type="parTrans" cxnId="{99E0FD45-3B3A-4079-9E90-6C0D2DB03497}">
      <dgm:prSet/>
      <dgm:spPr/>
      <dgm:t>
        <a:bodyPr/>
        <a:lstStyle/>
        <a:p>
          <a:endParaRPr lang="en-GB"/>
        </a:p>
      </dgm:t>
    </dgm:pt>
    <dgm:pt modelId="{77C55676-6C88-46D1-B6B5-21C93D946370}" type="sibTrans" cxnId="{99E0FD45-3B3A-4079-9E90-6C0D2DB03497}">
      <dgm:prSet/>
      <dgm:spPr/>
      <dgm:t>
        <a:bodyPr/>
        <a:lstStyle/>
        <a:p>
          <a:endParaRPr lang="en-GB"/>
        </a:p>
      </dgm:t>
    </dgm:pt>
    <dgm:pt modelId="{80616C5B-9C69-4958-8051-352F0D002AA3}">
      <dgm:prSet phldrT="[Text]"/>
      <dgm:spPr>
        <a:solidFill>
          <a:schemeClr val="accent1">
            <a:lumMod val="40000"/>
            <a:lumOff val="60000"/>
          </a:schemeClr>
        </a:solidFill>
        <a:ln>
          <a:solidFill>
            <a:schemeClr val="bg1"/>
          </a:solidFill>
        </a:ln>
      </dgm:spPr>
      <dgm:t>
        <a:bodyPr/>
        <a:lstStyle/>
        <a:p>
          <a:r>
            <a:rPr lang="en-GB" b="1" dirty="0">
              <a:solidFill>
                <a:schemeClr val="bg1"/>
              </a:solidFill>
              <a:effectLst/>
              <a:latin typeface="Arial" panose="020B0604020202020204" pitchFamily="34" charset="0"/>
              <a:cs typeface="Arial" panose="020B0604020202020204" pitchFamily="34" charset="0"/>
            </a:rPr>
            <a:t>Child Sexual Abuse</a:t>
          </a:r>
        </a:p>
      </dgm:t>
    </dgm:pt>
    <dgm:pt modelId="{C5CC7F10-EF88-4069-9557-7518444B72F1}" type="parTrans" cxnId="{B480A8B7-7315-47AF-9B17-9D2707027EC6}">
      <dgm:prSet/>
      <dgm:spPr/>
      <dgm:t>
        <a:bodyPr/>
        <a:lstStyle/>
        <a:p>
          <a:endParaRPr lang="en-GB"/>
        </a:p>
      </dgm:t>
    </dgm:pt>
    <dgm:pt modelId="{C9D0DD22-7B75-4A2E-8F55-85B3BD832E93}" type="sibTrans" cxnId="{B480A8B7-7315-47AF-9B17-9D2707027EC6}">
      <dgm:prSet/>
      <dgm:spPr/>
      <dgm:t>
        <a:bodyPr/>
        <a:lstStyle/>
        <a:p>
          <a:endParaRPr lang="en-GB"/>
        </a:p>
      </dgm:t>
    </dgm:pt>
    <dgm:pt modelId="{78DDFCF4-9141-4CC2-ACB3-763B9655FF0D}">
      <dgm:prSet phldrT="[Text]"/>
      <dgm:spPr>
        <a:solidFill>
          <a:schemeClr val="accent1">
            <a:lumMod val="40000"/>
            <a:lumOff val="60000"/>
          </a:schemeClr>
        </a:solidFill>
        <a:ln>
          <a:solidFill>
            <a:schemeClr val="bg1"/>
          </a:solidFill>
        </a:ln>
      </dgm:spPr>
      <dgm:t>
        <a:bodyPr/>
        <a:lstStyle/>
        <a:p>
          <a:r>
            <a:rPr lang="en-GB" b="1">
              <a:solidFill>
                <a:schemeClr val="bg1"/>
              </a:solidFill>
              <a:effectLst/>
              <a:latin typeface="Arial" panose="020B0604020202020204" pitchFamily="34" charset="0"/>
              <a:cs typeface="Arial" panose="020B0604020202020204" pitchFamily="34" charset="0"/>
            </a:rPr>
            <a:t>Neglect</a:t>
          </a:r>
          <a:endParaRPr lang="en-GB" b="1" dirty="0">
            <a:solidFill>
              <a:schemeClr val="bg1"/>
            </a:solidFill>
            <a:effectLst/>
            <a:latin typeface="Arial" panose="020B0604020202020204" pitchFamily="34" charset="0"/>
            <a:cs typeface="Arial" panose="020B0604020202020204" pitchFamily="34" charset="0"/>
          </a:endParaRPr>
        </a:p>
      </dgm:t>
    </dgm:pt>
    <dgm:pt modelId="{BE3B9537-FAD0-4FB6-BD28-2F3660DA0BFD}" type="parTrans" cxnId="{E49EB272-D5D1-4068-AA7F-E171262F8812}">
      <dgm:prSet/>
      <dgm:spPr/>
      <dgm:t>
        <a:bodyPr/>
        <a:lstStyle/>
        <a:p>
          <a:endParaRPr lang="en-GB"/>
        </a:p>
      </dgm:t>
    </dgm:pt>
    <dgm:pt modelId="{9CD696FC-55D3-48D4-8E0A-E0152B6583E3}" type="sibTrans" cxnId="{E49EB272-D5D1-4068-AA7F-E171262F8812}">
      <dgm:prSet/>
      <dgm:spPr/>
      <dgm:t>
        <a:bodyPr/>
        <a:lstStyle/>
        <a:p>
          <a:endParaRPr lang="en-GB"/>
        </a:p>
      </dgm:t>
    </dgm:pt>
    <dgm:pt modelId="{7FCB600C-5381-4C30-A6BB-C278CAFA7CC3}">
      <dgm:prSet phldrT="[Text]"/>
      <dgm:spPr>
        <a:solidFill>
          <a:schemeClr val="accent1">
            <a:lumMod val="40000"/>
            <a:lumOff val="60000"/>
          </a:schemeClr>
        </a:solidFill>
        <a:ln>
          <a:solidFill>
            <a:schemeClr val="bg1"/>
          </a:solidFill>
        </a:ln>
      </dgm:spPr>
      <dgm:t>
        <a:bodyPr/>
        <a:lstStyle/>
        <a:p>
          <a:r>
            <a:rPr lang="en-GB" b="1" dirty="0">
              <a:solidFill>
                <a:schemeClr val="bg1"/>
              </a:solidFill>
              <a:effectLst/>
              <a:latin typeface="Arial" panose="020B0604020202020204" pitchFamily="34" charset="0"/>
              <a:cs typeface="Arial" panose="020B0604020202020204" pitchFamily="34" charset="0"/>
            </a:rPr>
            <a:t>Self-Neglect</a:t>
          </a:r>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dgm:t>
    </dgm:pt>
    <dgm:pt modelId="{24AD3309-E582-4D82-AEC3-07E7454495F8}" type="parTrans" cxnId="{2CBAB7C5-A2F6-432D-8914-C345348278CB}">
      <dgm:prSet/>
      <dgm:spPr/>
      <dgm:t>
        <a:bodyPr/>
        <a:lstStyle/>
        <a:p>
          <a:endParaRPr lang="en-GB"/>
        </a:p>
      </dgm:t>
    </dgm:pt>
    <dgm:pt modelId="{32D43B3E-6DB5-45DA-B891-BB69BE547D16}" type="sibTrans" cxnId="{2CBAB7C5-A2F6-432D-8914-C345348278CB}">
      <dgm:prSet/>
      <dgm:spPr/>
      <dgm:t>
        <a:bodyPr/>
        <a:lstStyle/>
        <a:p>
          <a:endParaRPr lang="en-GB"/>
        </a:p>
      </dgm:t>
    </dgm:pt>
    <dgm:pt modelId="{B07EC706-16D4-45F9-BF30-CD7EBFE29347}" type="pres">
      <dgm:prSet presAssocID="{4411A4FB-6ADA-4C12-9009-080BF0041CBE}" presName="Name0" presStyleCnt="0">
        <dgm:presLayoutVars>
          <dgm:dir/>
          <dgm:animLvl val="lvl"/>
          <dgm:resizeHandles/>
        </dgm:presLayoutVars>
      </dgm:prSet>
      <dgm:spPr/>
    </dgm:pt>
    <dgm:pt modelId="{0F190BE9-CEA1-418E-89F2-8B7B35332CF4}" type="pres">
      <dgm:prSet presAssocID="{EA6F8573-AF1B-46EA-BF87-57D76B75526B}" presName="linNode" presStyleCnt="0"/>
      <dgm:spPr/>
    </dgm:pt>
    <dgm:pt modelId="{9C98AB5A-E651-4BD9-9B2B-8F187465B1D6}" type="pres">
      <dgm:prSet presAssocID="{EA6F8573-AF1B-46EA-BF87-57D76B75526B}" presName="parentShp" presStyleLbl="node1" presStyleIdx="0" presStyleCnt="4" custScaleX="93934">
        <dgm:presLayoutVars>
          <dgm:bulletEnabled val="1"/>
        </dgm:presLayoutVars>
      </dgm:prSet>
      <dgm:spPr/>
    </dgm:pt>
    <dgm:pt modelId="{1FE1C0E4-852E-4B4F-85B8-9D8D989C2FE4}" type="pres">
      <dgm:prSet presAssocID="{EA6F8573-AF1B-46EA-BF87-57D76B75526B}" presName="childShp" presStyleLbl="bgAccFollowNode1" presStyleIdx="0" presStyleCnt="4" custScaleX="127720" custLinFactNeighborY="-17144">
        <dgm:presLayoutVars>
          <dgm:bulletEnabled val="1"/>
        </dgm:presLayoutVars>
      </dgm:prSet>
      <dgm:spPr>
        <a:solidFill>
          <a:schemeClr val="accent1">
            <a:lumMod val="20000"/>
            <a:lumOff val="80000"/>
            <a:alpha val="90000"/>
          </a:schemeClr>
        </a:solidFill>
        <a:ln>
          <a:solidFill>
            <a:schemeClr val="bg1">
              <a:alpha val="90000"/>
            </a:schemeClr>
          </a:solidFill>
        </a:ln>
      </dgm:spPr>
    </dgm:pt>
    <dgm:pt modelId="{93577E8E-44CA-4775-A052-4787352425FF}" type="pres">
      <dgm:prSet presAssocID="{77C55676-6C88-46D1-B6B5-21C93D946370}" presName="spacing" presStyleCnt="0"/>
      <dgm:spPr/>
    </dgm:pt>
    <dgm:pt modelId="{19BFD0D3-EF89-48F2-86EC-B1F4EFF322FE}" type="pres">
      <dgm:prSet presAssocID="{80616C5B-9C69-4958-8051-352F0D002AA3}" presName="linNode" presStyleCnt="0"/>
      <dgm:spPr/>
    </dgm:pt>
    <dgm:pt modelId="{DBCEF1AC-7C6B-4845-BE29-389B48FB9D8F}" type="pres">
      <dgm:prSet presAssocID="{80616C5B-9C69-4958-8051-352F0D002AA3}" presName="parentShp" presStyleLbl="node1" presStyleIdx="1" presStyleCnt="4" custScaleX="86510" custLinFactNeighborX="-7826">
        <dgm:presLayoutVars>
          <dgm:bulletEnabled val="1"/>
        </dgm:presLayoutVars>
      </dgm:prSet>
      <dgm:spPr/>
    </dgm:pt>
    <dgm:pt modelId="{FB80613C-72E2-4405-AF6A-04D5753A00AB}" type="pres">
      <dgm:prSet presAssocID="{80616C5B-9C69-4958-8051-352F0D002AA3}" presName="childShp" presStyleLbl="bgAccFollowNode1" presStyleIdx="1" presStyleCnt="4" custScaleX="116048" custLinFactNeighborX="35" custLinFactNeighborY="1244">
        <dgm:presLayoutVars>
          <dgm:bulletEnabled val="1"/>
        </dgm:presLayoutVars>
      </dgm:prSet>
      <dgm:spPr>
        <a:solidFill>
          <a:schemeClr val="accent1">
            <a:lumMod val="20000"/>
            <a:lumOff val="80000"/>
            <a:alpha val="90000"/>
          </a:schemeClr>
        </a:solidFill>
        <a:ln>
          <a:solidFill>
            <a:schemeClr val="bg1">
              <a:alpha val="90000"/>
            </a:schemeClr>
          </a:solidFill>
        </a:ln>
      </dgm:spPr>
    </dgm:pt>
    <dgm:pt modelId="{56E36A54-B560-4577-8A3B-D8390E60841D}" type="pres">
      <dgm:prSet presAssocID="{C9D0DD22-7B75-4A2E-8F55-85B3BD832E93}" presName="spacing" presStyleCnt="0"/>
      <dgm:spPr/>
    </dgm:pt>
    <dgm:pt modelId="{955880DB-FD8B-46DE-93DA-1FF4BFA49AB7}" type="pres">
      <dgm:prSet presAssocID="{78DDFCF4-9141-4CC2-ACB3-763B9655FF0D}" presName="linNode" presStyleCnt="0"/>
      <dgm:spPr/>
    </dgm:pt>
    <dgm:pt modelId="{18C90823-6569-43F0-8DA7-EE79E1621789}" type="pres">
      <dgm:prSet presAssocID="{78DDFCF4-9141-4CC2-ACB3-763B9655FF0D}" presName="parentShp" presStyleLbl="node1" presStyleIdx="2" presStyleCnt="4" custScaleX="87185" custLinFactNeighborX="-584" custLinFactNeighborY="-340">
        <dgm:presLayoutVars>
          <dgm:bulletEnabled val="1"/>
        </dgm:presLayoutVars>
      </dgm:prSet>
      <dgm:spPr/>
    </dgm:pt>
    <dgm:pt modelId="{56CA7B6D-E122-452E-A3E1-D89140C698AC}" type="pres">
      <dgm:prSet presAssocID="{78DDFCF4-9141-4CC2-ACB3-763B9655FF0D}" presName="childShp" presStyleLbl="bgAccFollowNode1" presStyleIdx="2" presStyleCnt="4" custScaleX="116510" custScaleY="99073" custLinFactNeighborX="58" custLinFactNeighborY="124">
        <dgm:presLayoutVars>
          <dgm:bulletEnabled val="1"/>
        </dgm:presLayoutVars>
      </dgm:prSet>
      <dgm:spPr>
        <a:solidFill>
          <a:schemeClr val="accent1">
            <a:lumMod val="20000"/>
            <a:lumOff val="80000"/>
            <a:alpha val="90000"/>
          </a:schemeClr>
        </a:solidFill>
        <a:ln>
          <a:solidFill>
            <a:schemeClr val="bg1">
              <a:alpha val="90000"/>
            </a:schemeClr>
          </a:solidFill>
        </a:ln>
      </dgm:spPr>
    </dgm:pt>
    <dgm:pt modelId="{5FB0D987-F24C-4A64-9F79-B220A37D1BA9}" type="pres">
      <dgm:prSet presAssocID="{9CD696FC-55D3-48D4-8E0A-E0152B6583E3}" presName="spacing" presStyleCnt="0"/>
      <dgm:spPr/>
    </dgm:pt>
    <dgm:pt modelId="{8E01EAEE-30D9-42C3-927F-C4266C875D23}" type="pres">
      <dgm:prSet presAssocID="{7FCB600C-5381-4C30-A6BB-C278CAFA7CC3}" presName="linNode" presStyleCnt="0"/>
      <dgm:spPr/>
    </dgm:pt>
    <dgm:pt modelId="{AD45711B-83B1-4C6E-A00C-DE3000EFA1A4}" type="pres">
      <dgm:prSet presAssocID="{7FCB600C-5381-4C30-A6BB-C278CAFA7CC3}" presName="parentShp" presStyleLbl="node1" presStyleIdx="3" presStyleCnt="4" custScaleX="114443" custLinFactNeighborX="-7956" custLinFactNeighborY="2297">
        <dgm:presLayoutVars>
          <dgm:bulletEnabled val="1"/>
        </dgm:presLayoutVars>
      </dgm:prSet>
      <dgm:spPr/>
    </dgm:pt>
    <dgm:pt modelId="{39729672-380F-4ADB-84C4-673160AA8990}" type="pres">
      <dgm:prSet presAssocID="{7FCB600C-5381-4C30-A6BB-C278CAFA7CC3}" presName="childShp" presStyleLbl="bgAccFollowNode1" presStyleIdx="3" presStyleCnt="4" custScaleX="153427" custLinFactNeighborX="4273" custLinFactNeighborY="4201">
        <dgm:presLayoutVars>
          <dgm:bulletEnabled val="1"/>
        </dgm:presLayoutVars>
      </dgm:prSet>
      <dgm:spPr>
        <a:solidFill>
          <a:schemeClr val="accent1">
            <a:lumMod val="20000"/>
            <a:lumOff val="80000"/>
            <a:alpha val="90000"/>
          </a:schemeClr>
        </a:solidFill>
        <a:ln>
          <a:solidFill>
            <a:schemeClr val="bg1">
              <a:alpha val="90000"/>
            </a:schemeClr>
          </a:solidFill>
        </a:ln>
      </dgm:spPr>
    </dgm:pt>
  </dgm:ptLst>
  <dgm:cxnLst>
    <dgm:cxn modelId="{99E0FD45-3B3A-4079-9E90-6C0D2DB03497}" srcId="{4411A4FB-6ADA-4C12-9009-080BF0041CBE}" destId="{EA6F8573-AF1B-46EA-BF87-57D76B75526B}" srcOrd="0" destOrd="0" parTransId="{01375030-D6D3-4C1B-885F-5E54A09ECC71}" sibTransId="{77C55676-6C88-46D1-B6B5-21C93D946370}"/>
    <dgm:cxn modelId="{DA07106E-2D5D-4299-BC95-973E129B2321}" type="presOf" srcId="{78DDFCF4-9141-4CC2-ACB3-763B9655FF0D}" destId="{18C90823-6569-43F0-8DA7-EE79E1621789}" srcOrd="0" destOrd="0" presId="urn:microsoft.com/office/officeart/2005/8/layout/vList6"/>
    <dgm:cxn modelId="{E49EB272-D5D1-4068-AA7F-E171262F8812}" srcId="{4411A4FB-6ADA-4C12-9009-080BF0041CBE}" destId="{78DDFCF4-9141-4CC2-ACB3-763B9655FF0D}" srcOrd="2" destOrd="0" parTransId="{BE3B9537-FAD0-4FB6-BD28-2F3660DA0BFD}" sibTransId="{9CD696FC-55D3-48D4-8E0A-E0152B6583E3}"/>
    <dgm:cxn modelId="{B480A8B7-7315-47AF-9B17-9D2707027EC6}" srcId="{4411A4FB-6ADA-4C12-9009-080BF0041CBE}" destId="{80616C5B-9C69-4958-8051-352F0D002AA3}" srcOrd="1" destOrd="0" parTransId="{C5CC7F10-EF88-4069-9557-7518444B72F1}" sibTransId="{C9D0DD22-7B75-4A2E-8F55-85B3BD832E93}"/>
    <dgm:cxn modelId="{96E714BB-3226-4622-A140-C9DF643E4FB6}" type="presOf" srcId="{7FCB600C-5381-4C30-A6BB-C278CAFA7CC3}" destId="{AD45711B-83B1-4C6E-A00C-DE3000EFA1A4}" srcOrd="0" destOrd="0" presId="urn:microsoft.com/office/officeart/2005/8/layout/vList6"/>
    <dgm:cxn modelId="{2CBAB7C5-A2F6-432D-8914-C345348278CB}" srcId="{4411A4FB-6ADA-4C12-9009-080BF0041CBE}" destId="{7FCB600C-5381-4C30-A6BB-C278CAFA7CC3}" srcOrd="3" destOrd="0" parTransId="{24AD3309-E582-4D82-AEC3-07E7454495F8}" sibTransId="{32D43B3E-6DB5-45DA-B891-BB69BE547D16}"/>
    <dgm:cxn modelId="{8A82BFE6-C242-46FA-871F-404E0BC49BE6}" type="presOf" srcId="{EA6F8573-AF1B-46EA-BF87-57D76B75526B}" destId="{9C98AB5A-E651-4BD9-9B2B-8F187465B1D6}" srcOrd="0" destOrd="0" presId="urn:microsoft.com/office/officeart/2005/8/layout/vList6"/>
    <dgm:cxn modelId="{7AE890FB-14D0-43C1-9343-FCBE01276027}" type="presOf" srcId="{80616C5B-9C69-4958-8051-352F0D002AA3}" destId="{DBCEF1AC-7C6B-4845-BE29-389B48FB9D8F}" srcOrd="0" destOrd="0" presId="urn:microsoft.com/office/officeart/2005/8/layout/vList6"/>
    <dgm:cxn modelId="{2FAF3CFC-01A5-4462-8B97-87299C9518F7}" type="presOf" srcId="{4411A4FB-6ADA-4C12-9009-080BF0041CBE}" destId="{B07EC706-16D4-45F9-BF30-CD7EBFE29347}" srcOrd="0" destOrd="0" presId="urn:microsoft.com/office/officeart/2005/8/layout/vList6"/>
    <dgm:cxn modelId="{3D841B6A-9B81-461E-AE37-AFE191E9352D}" type="presParOf" srcId="{B07EC706-16D4-45F9-BF30-CD7EBFE29347}" destId="{0F190BE9-CEA1-418E-89F2-8B7B35332CF4}" srcOrd="0" destOrd="0" presId="urn:microsoft.com/office/officeart/2005/8/layout/vList6"/>
    <dgm:cxn modelId="{44071BB1-F829-40E2-9415-350F8C71428B}" type="presParOf" srcId="{0F190BE9-CEA1-418E-89F2-8B7B35332CF4}" destId="{9C98AB5A-E651-4BD9-9B2B-8F187465B1D6}" srcOrd="0" destOrd="0" presId="urn:microsoft.com/office/officeart/2005/8/layout/vList6"/>
    <dgm:cxn modelId="{E7E4233E-BD89-4294-A7D0-ED6BA6FA6526}" type="presParOf" srcId="{0F190BE9-CEA1-418E-89F2-8B7B35332CF4}" destId="{1FE1C0E4-852E-4B4F-85B8-9D8D989C2FE4}" srcOrd="1" destOrd="0" presId="urn:microsoft.com/office/officeart/2005/8/layout/vList6"/>
    <dgm:cxn modelId="{F8613F5A-ED04-49DC-BAF3-92D1C8122DBF}" type="presParOf" srcId="{B07EC706-16D4-45F9-BF30-CD7EBFE29347}" destId="{93577E8E-44CA-4775-A052-4787352425FF}" srcOrd="1" destOrd="0" presId="urn:microsoft.com/office/officeart/2005/8/layout/vList6"/>
    <dgm:cxn modelId="{89138908-14B5-4522-AAB6-8060ACB72320}" type="presParOf" srcId="{B07EC706-16D4-45F9-BF30-CD7EBFE29347}" destId="{19BFD0D3-EF89-48F2-86EC-B1F4EFF322FE}" srcOrd="2" destOrd="0" presId="urn:microsoft.com/office/officeart/2005/8/layout/vList6"/>
    <dgm:cxn modelId="{4A6EB24F-CC9E-45A1-B58D-B787CE6D8444}" type="presParOf" srcId="{19BFD0D3-EF89-48F2-86EC-B1F4EFF322FE}" destId="{DBCEF1AC-7C6B-4845-BE29-389B48FB9D8F}" srcOrd="0" destOrd="0" presId="urn:microsoft.com/office/officeart/2005/8/layout/vList6"/>
    <dgm:cxn modelId="{8660D279-B57A-4356-9A6A-18BE1E19470A}" type="presParOf" srcId="{19BFD0D3-EF89-48F2-86EC-B1F4EFF322FE}" destId="{FB80613C-72E2-4405-AF6A-04D5753A00AB}" srcOrd="1" destOrd="0" presId="urn:microsoft.com/office/officeart/2005/8/layout/vList6"/>
    <dgm:cxn modelId="{7CF35FE9-F347-49C2-9191-2662AC48DE28}" type="presParOf" srcId="{B07EC706-16D4-45F9-BF30-CD7EBFE29347}" destId="{56E36A54-B560-4577-8A3B-D8390E60841D}" srcOrd="3" destOrd="0" presId="urn:microsoft.com/office/officeart/2005/8/layout/vList6"/>
    <dgm:cxn modelId="{43A17D09-E15E-42DE-94A3-FE29CF60F983}" type="presParOf" srcId="{B07EC706-16D4-45F9-BF30-CD7EBFE29347}" destId="{955880DB-FD8B-46DE-93DA-1FF4BFA49AB7}" srcOrd="4" destOrd="0" presId="urn:microsoft.com/office/officeart/2005/8/layout/vList6"/>
    <dgm:cxn modelId="{18D65D4F-C715-4781-9693-3458889ECB3C}" type="presParOf" srcId="{955880DB-FD8B-46DE-93DA-1FF4BFA49AB7}" destId="{18C90823-6569-43F0-8DA7-EE79E1621789}" srcOrd="0" destOrd="0" presId="urn:microsoft.com/office/officeart/2005/8/layout/vList6"/>
    <dgm:cxn modelId="{ECE702E1-E796-4EF2-9CAF-F8923F5122DF}" type="presParOf" srcId="{955880DB-FD8B-46DE-93DA-1FF4BFA49AB7}" destId="{56CA7B6D-E122-452E-A3E1-D89140C698AC}" srcOrd="1" destOrd="0" presId="urn:microsoft.com/office/officeart/2005/8/layout/vList6"/>
    <dgm:cxn modelId="{D4CF82BD-F48E-47A7-BD9E-B83B8E159F77}" type="presParOf" srcId="{B07EC706-16D4-45F9-BF30-CD7EBFE29347}" destId="{5FB0D987-F24C-4A64-9F79-B220A37D1BA9}" srcOrd="5" destOrd="0" presId="urn:microsoft.com/office/officeart/2005/8/layout/vList6"/>
    <dgm:cxn modelId="{23AD3955-208F-4FD7-8D3F-9DED6CC188B9}" type="presParOf" srcId="{B07EC706-16D4-45F9-BF30-CD7EBFE29347}" destId="{8E01EAEE-30D9-42C3-927F-C4266C875D23}" srcOrd="6" destOrd="0" presId="urn:microsoft.com/office/officeart/2005/8/layout/vList6"/>
    <dgm:cxn modelId="{F79C5F1F-DA9F-4F1D-95F4-0609A266C20F}" type="presParOf" srcId="{8E01EAEE-30D9-42C3-927F-C4266C875D23}" destId="{AD45711B-83B1-4C6E-A00C-DE3000EFA1A4}" srcOrd="0" destOrd="0" presId="urn:microsoft.com/office/officeart/2005/8/layout/vList6"/>
    <dgm:cxn modelId="{0311C70B-2C96-42AB-84BD-D4FD6F6872BB}" type="presParOf" srcId="{8E01EAEE-30D9-42C3-927F-C4266C875D23}" destId="{39729672-380F-4ADB-84C4-673160AA899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C0E4-852E-4B4F-85B8-9D8D989C2FE4}">
      <dsp:nvSpPr>
        <dsp:cNvPr id="0" name=""/>
        <dsp:cNvSpPr/>
      </dsp:nvSpPr>
      <dsp:spPr>
        <a:xfrm>
          <a:off x="3276903" y="0"/>
          <a:ext cx="6676183" cy="1011346"/>
        </a:xfrm>
        <a:prstGeom prst="rightArrow">
          <a:avLst>
            <a:gd name="adj1" fmla="val 75000"/>
            <a:gd name="adj2" fmla="val 50000"/>
          </a:avLst>
        </a:prstGeom>
        <a:solidFill>
          <a:schemeClr val="accent1">
            <a:lumMod val="20000"/>
            <a:lumOff val="80000"/>
            <a:alpha val="90000"/>
          </a:schemeClr>
        </a:solidFill>
        <a:ln w="15875"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9C98AB5A-E651-4BD9-9B2B-8F187465B1D6}">
      <dsp:nvSpPr>
        <dsp:cNvPr id="0" name=""/>
        <dsp:cNvSpPr/>
      </dsp:nvSpPr>
      <dsp:spPr>
        <a:xfrm>
          <a:off x="3489" y="1274"/>
          <a:ext cx="3273413" cy="1011346"/>
        </a:xfrm>
        <a:prstGeom prst="roundRect">
          <a:avLst/>
        </a:prstGeom>
        <a:solidFill>
          <a:schemeClr val="accent1">
            <a:lumMod val="40000"/>
            <a:lumOff val="60000"/>
          </a:scheme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effectLst/>
              <a:latin typeface="Arial" panose="020B0604020202020204" pitchFamily="34" charset="0"/>
              <a:cs typeface="Arial" panose="020B0604020202020204" pitchFamily="34" charset="0"/>
            </a:rPr>
            <a:t>All Age Exploitation</a:t>
          </a:r>
        </a:p>
      </dsp:txBody>
      <dsp:txXfrm>
        <a:off x="52859" y="50644"/>
        <a:ext cx="3174673" cy="912606"/>
      </dsp:txXfrm>
    </dsp:sp>
    <dsp:sp modelId="{FB80613C-72E2-4405-AF6A-04D5753A00AB}">
      <dsp:nvSpPr>
        <dsp:cNvPr id="0" name=""/>
        <dsp:cNvSpPr/>
      </dsp:nvSpPr>
      <dsp:spPr>
        <a:xfrm>
          <a:off x="3307505" y="1126336"/>
          <a:ext cx="6648298" cy="1011346"/>
        </a:xfrm>
        <a:prstGeom prst="rightArrow">
          <a:avLst>
            <a:gd name="adj1" fmla="val 75000"/>
            <a:gd name="adj2" fmla="val 50000"/>
          </a:avLst>
        </a:prstGeom>
        <a:solidFill>
          <a:schemeClr val="accent1">
            <a:lumMod val="20000"/>
            <a:lumOff val="80000"/>
            <a:alpha val="90000"/>
          </a:schemeClr>
        </a:solidFill>
        <a:ln w="15875"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DBCEF1AC-7C6B-4845-BE29-389B48FB9D8F}">
      <dsp:nvSpPr>
        <dsp:cNvPr id="0" name=""/>
        <dsp:cNvSpPr/>
      </dsp:nvSpPr>
      <dsp:spPr>
        <a:xfrm>
          <a:off x="0" y="1113755"/>
          <a:ext cx="3304059" cy="1011346"/>
        </a:xfrm>
        <a:prstGeom prst="roundRect">
          <a:avLst/>
        </a:prstGeom>
        <a:solidFill>
          <a:schemeClr val="accent1">
            <a:lumMod val="40000"/>
            <a:lumOff val="60000"/>
          </a:scheme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effectLst/>
              <a:latin typeface="Arial" panose="020B0604020202020204" pitchFamily="34" charset="0"/>
              <a:cs typeface="Arial" panose="020B0604020202020204" pitchFamily="34" charset="0"/>
            </a:rPr>
            <a:t>Child Sexual Abuse</a:t>
          </a:r>
        </a:p>
      </dsp:txBody>
      <dsp:txXfrm>
        <a:off x="49370" y="1163125"/>
        <a:ext cx="3205319" cy="912606"/>
      </dsp:txXfrm>
    </dsp:sp>
    <dsp:sp modelId="{56CA7B6D-E122-452E-A3E1-D89140C698AC}">
      <dsp:nvSpPr>
        <dsp:cNvPr id="0" name=""/>
        <dsp:cNvSpPr/>
      </dsp:nvSpPr>
      <dsp:spPr>
        <a:xfrm>
          <a:off x="3315796" y="2232177"/>
          <a:ext cx="6640780" cy="1001970"/>
        </a:xfrm>
        <a:prstGeom prst="rightArrow">
          <a:avLst>
            <a:gd name="adj1" fmla="val 75000"/>
            <a:gd name="adj2" fmla="val 50000"/>
          </a:avLst>
        </a:prstGeom>
        <a:solidFill>
          <a:schemeClr val="accent1">
            <a:lumMod val="20000"/>
            <a:lumOff val="80000"/>
            <a:alpha val="90000"/>
          </a:schemeClr>
        </a:solidFill>
        <a:ln w="15875"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18C90823-6569-43F0-8DA7-EE79E1621789}">
      <dsp:nvSpPr>
        <dsp:cNvPr id="0" name=""/>
        <dsp:cNvSpPr/>
      </dsp:nvSpPr>
      <dsp:spPr>
        <a:xfrm>
          <a:off x="0" y="2222797"/>
          <a:ext cx="3312885" cy="1011346"/>
        </a:xfrm>
        <a:prstGeom prst="roundRect">
          <a:avLst/>
        </a:prstGeom>
        <a:solidFill>
          <a:schemeClr val="accent1">
            <a:lumMod val="40000"/>
            <a:lumOff val="60000"/>
          </a:scheme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1" kern="1200">
              <a:solidFill>
                <a:schemeClr val="bg1"/>
              </a:solidFill>
              <a:effectLst/>
              <a:latin typeface="Arial" panose="020B0604020202020204" pitchFamily="34" charset="0"/>
              <a:cs typeface="Arial" panose="020B0604020202020204" pitchFamily="34" charset="0"/>
            </a:rPr>
            <a:t>Neglect</a:t>
          </a:r>
          <a:endParaRPr lang="en-GB" sz="3000" b="1" kern="1200" dirty="0">
            <a:solidFill>
              <a:schemeClr val="bg1"/>
            </a:solidFill>
            <a:effectLst/>
            <a:latin typeface="Arial" panose="020B0604020202020204" pitchFamily="34" charset="0"/>
            <a:cs typeface="Arial" panose="020B0604020202020204" pitchFamily="34" charset="0"/>
          </a:endParaRPr>
        </a:p>
      </dsp:txBody>
      <dsp:txXfrm>
        <a:off x="49370" y="2272167"/>
        <a:ext cx="3214145" cy="912606"/>
      </dsp:txXfrm>
    </dsp:sp>
    <dsp:sp modelId="{39729672-380F-4ADB-84C4-673160AA8990}">
      <dsp:nvSpPr>
        <dsp:cNvPr id="0" name=""/>
        <dsp:cNvSpPr/>
      </dsp:nvSpPr>
      <dsp:spPr>
        <a:xfrm>
          <a:off x="3315063" y="3339991"/>
          <a:ext cx="6641513" cy="1011346"/>
        </a:xfrm>
        <a:prstGeom prst="rightArrow">
          <a:avLst>
            <a:gd name="adj1" fmla="val 75000"/>
            <a:gd name="adj2" fmla="val 50000"/>
          </a:avLst>
        </a:prstGeom>
        <a:solidFill>
          <a:schemeClr val="accent1">
            <a:lumMod val="20000"/>
            <a:lumOff val="80000"/>
            <a:alpha val="90000"/>
          </a:schemeClr>
        </a:solidFill>
        <a:ln w="15875"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AD45711B-83B1-4C6E-A00C-DE3000EFA1A4}">
      <dsp:nvSpPr>
        <dsp:cNvPr id="0" name=""/>
        <dsp:cNvSpPr/>
      </dsp:nvSpPr>
      <dsp:spPr>
        <a:xfrm>
          <a:off x="0" y="3339991"/>
          <a:ext cx="3302655" cy="1011346"/>
        </a:xfrm>
        <a:prstGeom prst="roundRect">
          <a:avLst/>
        </a:prstGeom>
        <a:solidFill>
          <a:schemeClr val="accent1">
            <a:lumMod val="40000"/>
            <a:lumOff val="60000"/>
          </a:scheme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effectLst/>
              <a:latin typeface="Arial" panose="020B0604020202020204" pitchFamily="34" charset="0"/>
              <a:cs typeface="Arial" panose="020B0604020202020204" pitchFamily="34" charset="0"/>
            </a:rPr>
            <a:t>Self-Neglect</a:t>
          </a:r>
          <a:r>
            <a:rPr lang="en-GB" sz="3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dsp:txBody>
      <dsp:txXfrm>
        <a:off x="49370" y="3389361"/>
        <a:ext cx="3203915" cy="91260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B9C84-9247-46AE-93EB-277EDBB34D5A}" type="datetimeFigureOut">
              <a:rPr lang="en-GB" smtClean="0"/>
              <a:t>21/10/2025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A6AE8-2432-4719-B445-5D42821683A1}" type="slidenum">
              <a:rPr lang="en-GB" smtClean="0"/>
              <a:t>‹#›</a:t>
            </a:fld>
            <a:endParaRPr lang="en-GB"/>
          </a:p>
        </p:txBody>
      </p:sp>
    </p:spTree>
    <p:extLst>
      <p:ext uri="{BB962C8B-B14F-4D97-AF65-F5344CB8AC3E}">
        <p14:creationId xmlns:p14="http://schemas.microsoft.com/office/powerpoint/2010/main" val="418493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6A6AE8-2432-4719-B445-5D42821683A1}" type="slidenum">
              <a:rPr lang="en-GB" smtClean="0"/>
              <a:t>1</a:t>
            </a:fld>
            <a:endParaRPr lang="en-GB"/>
          </a:p>
        </p:txBody>
      </p:sp>
    </p:spTree>
    <p:extLst>
      <p:ext uri="{BB962C8B-B14F-4D97-AF65-F5344CB8AC3E}">
        <p14:creationId xmlns:p14="http://schemas.microsoft.com/office/powerpoint/2010/main" val="4071031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From </a:t>
            </a:r>
            <a:r>
              <a:rPr lang="en-GB" sz="1200" b="1" i="0" kern="1200">
                <a:solidFill>
                  <a:schemeClr val="tx1"/>
                </a:solidFill>
                <a:effectLst/>
                <a:latin typeface="+mn-lt"/>
                <a:ea typeface="+mn-ea"/>
                <a:cs typeface="+mn-cs"/>
              </a:rPr>
              <a:t>SSP website - Who </a:t>
            </a:r>
            <a:r>
              <a:rPr lang="en-GB" sz="1200" b="1" i="0" kern="1200" dirty="0">
                <a:solidFill>
                  <a:schemeClr val="tx1"/>
                </a:solidFill>
                <a:effectLst/>
                <a:latin typeface="+mn-lt"/>
                <a:ea typeface="+mn-ea"/>
                <a:cs typeface="+mn-cs"/>
              </a:rPr>
              <a:t>we are and what we do</a:t>
            </a:r>
          </a:p>
          <a:p>
            <a:r>
              <a:rPr lang="en-GB" sz="1200" b="0" i="0" kern="1200" dirty="0">
                <a:solidFill>
                  <a:schemeClr val="tx1"/>
                </a:solidFill>
                <a:effectLst/>
                <a:latin typeface="+mn-lt"/>
                <a:ea typeface="+mn-ea"/>
                <a:cs typeface="+mn-cs"/>
              </a:rPr>
              <a:t>The day to day work of the Swindon Safeguarding Partnership is undertaken by Safeguarding Partnership Strategic Support Unit. The unit provides organisational and administrative support for the Executive and Partnership Boards and well as sub groups and multi-agency training and is responsible for the day to day running of the Partnership and is funded by the combined contributions from the statutory partners.</a:t>
            </a:r>
          </a:p>
          <a:p>
            <a:r>
              <a:rPr lang="en-GB" sz="1200" b="0" i="0" kern="1200" dirty="0">
                <a:solidFill>
                  <a:schemeClr val="tx1"/>
                </a:solidFill>
                <a:effectLst/>
                <a:latin typeface="+mn-lt"/>
                <a:ea typeface="+mn-ea"/>
                <a:cs typeface="+mn-cs"/>
              </a:rPr>
              <a:t>The Partnership Strategic Support Unit helps to provide the infrastructure for successful operation of the Partnership work. Duties will be varied and not limited to:</a:t>
            </a:r>
          </a:p>
          <a:p>
            <a:r>
              <a:rPr lang="en-GB" sz="1200" b="0" i="0" kern="1200" dirty="0">
                <a:solidFill>
                  <a:schemeClr val="tx1"/>
                </a:solidFill>
                <a:effectLst/>
                <a:latin typeface="+mn-lt"/>
                <a:ea typeface="+mn-ea"/>
                <a:cs typeface="+mn-cs"/>
              </a:rPr>
              <a:t>Maintain communications and knowledge sharing including briefings and web presence, including communicating learning and key messages to all agencies</a:t>
            </a:r>
          </a:p>
          <a:p>
            <a:r>
              <a:rPr lang="en-GB" sz="1200" b="0" i="0" kern="1200" dirty="0">
                <a:solidFill>
                  <a:schemeClr val="tx1"/>
                </a:solidFill>
                <a:effectLst/>
                <a:latin typeface="+mn-lt"/>
                <a:ea typeface="+mn-ea"/>
                <a:cs typeface="+mn-cs"/>
              </a:rPr>
              <a:t>Maintain partnership plans such as a forward plan, business plan and support subgroup work plans</a:t>
            </a:r>
          </a:p>
          <a:p>
            <a:r>
              <a:rPr lang="en-GB" sz="1200" b="0" i="0" kern="1200" dirty="0">
                <a:solidFill>
                  <a:schemeClr val="tx1"/>
                </a:solidFill>
                <a:effectLst/>
                <a:latin typeface="+mn-lt"/>
                <a:ea typeface="+mn-ea"/>
                <a:cs typeface="+mn-cs"/>
              </a:rPr>
              <a:t>Preparing agendas, administer and minute meetings of all groups that sit within the arrangements</a:t>
            </a:r>
          </a:p>
          <a:p>
            <a:r>
              <a:rPr lang="en-GB" sz="1200" b="0" i="0" kern="1200" dirty="0">
                <a:solidFill>
                  <a:schemeClr val="tx1"/>
                </a:solidFill>
                <a:effectLst/>
                <a:latin typeface="+mn-lt"/>
                <a:ea typeface="+mn-ea"/>
                <a:cs typeface="+mn-cs"/>
              </a:rPr>
              <a:t>Support a range of multi-agency practice reviews including coordination management of action plans</a:t>
            </a:r>
          </a:p>
          <a:p>
            <a:r>
              <a:rPr lang="en-GB" sz="1200" b="0" i="0" kern="1200" dirty="0">
                <a:solidFill>
                  <a:schemeClr val="tx1"/>
                </a:solidFill>
                <a:effectLst/>
                <a:latin typeface="+mn-lt"/>
                <a:ea typeface="+mn-ea"/>
                <a:cs typeface="+mn-cs"/>
              </a:rPr>
              <a:t>Coordinate and administer multi-agency audits</a:t>
            </a:r>
          </a:p>
          <a:p>
            <a:r>
              <a:rPr lang="en-GB" sz="1200" b="0" i="0" kern="1200" dirty="0">
                <a:solidFill>
                  <a:schemeClr val="tx1"/>
                </a:solidFill>
                <a:effectLst/>
                <a:latin typeface="+mn-lt"/>
                <a:ea typeface="+mn-ea"/>
                <a:cs typeface="+mn-cs"/>
              </a:rPr>
              <a:t>Collate performance information reports and draft annual reports</a:t>
            </a:r>
          </a:p>
          <a:p>
            <a:r>
              <a:rPr lang="en-GB" sz="1200" b="0" i="0" kern="1200" dirty="0">
                <a:solidFill>
                  <a:schemeClr val="tx1"/>
                </a:solidFill>
                <a:effectLst/>
                <a:latin typeface="+mn-lt"/>
                <a:ea typeface="+mn-ea"/>
                <a:cs typeface="+mn-cs"/>
              </a:rPr>
              <a:t>Support the development of practice forums</a:t>
            </a:r>
          </a:p>
          <a:p>
            <a:r>
              <a:rPr lang="en-GB" sz="1200" b="0" i="0" kern="1200" dirty="0">
                <a:solidFill>
                  <a:schemeClr val="tx1"/>
                </a:solidFill>
                <a:effectLst/>
                <a:latin typeface="+mn-lt"/>
                <a:ea typeface="+mn-ea"/>
                <a:cs typeface="+mn-cs"/>
              </a:rPr>
              <a:t>Maintain links with training and development to ensure workforce needs are being addressed</a:t>
            </a:r>
          </a:p>
          <a:p>
            <a:r>
              <a:rPr lang="en-GB" sz="1200" b="0" i="0" kern="1200" dirty="0">
                <a:solidFill>
                  <a:schemeClr val="tx1"/>
                </a:solidFill>
                <a:effectLst/>
                <a:latin typeface="+mn-lt"/>
                <a:ea typeface="+mn-ea"/>
                <a:cs typeface="+mn-cs"/>
              </a:rPr>
              <a:t>Maintain links and joint working with other partnerships and Boards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0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6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65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79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582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Tweak</a:t>
            </a:r>
            <a:r>
              <a:rPr lang="en-GB" baseline="0" dirty="0"/>
              <a:t> links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848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6A6AE8-2432-4719-B445-5D42821683A1}" type="slidenum">
              <a:rPr lang="en-GB" smtClean="0"/>
              <a:t>17</a:t>
            </a:fld>
            <a:endParaRPr lang="en-GB"/>
          </a:p>
        </p:txBody>
      </p:sp>
    </p:spTree>
    <p:extLst>
      <p:ext uri="{BB962C8B-B14F-4D97-AF65-F5344CB8AC3E}">
        <p14:creationId xmlns:p14="http://schemas.microsoft.com/office/powerpoint/2010/main" val="107261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56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AKA SSP – may been aware of Local Safeguarding Childrens Board and Local Safeguarding Adults Board.</a:t>
            </a:r>
          </a:p>
          <a:p>
            <a:endParaRPr lang="en-GB" dirty="0"/>
          </a:p>
          <a:p>
            <a:pPr marL="0" indent="0">
              <a:lnSpc>
                <a:spcPct val="120000"/>
              </a:lnSpc>
              <a:spcBef>
                <a:spcPts val="0"/>
              </a:spcBef>
              <a:buNone/>
            </a:pPr>
            <a:r>
              <a:rPr lang="en-GB" sz="1200" dirty="0">
                <a:solidFill>
                  <a:schemeClr val="tx2"/>
                </a:solidFill>
                <a:latin typeface="Arial" panose="020B0604020202020204" pitchFamily="34" charset="0"/>
                <a:cs typeface="Arial" panose="020B0604020202020204" pitchFamily="34" charset="0"/>
              </a:rPr>
              <a:t>SSP came into effect in July 2019 to oversee the new Multi-Agency Safeguarding Arrangements for children and adults at risk set out in Working Together 2018 and the Care act. </a:t>
            </a:r>
          </a:p>
          <a:p>
            <a:pPr marL="0" indent="0">
              <a:lnSpc>
                <a:spcPct val="120000"/>
              </a:lnSpc>
              <a:spcBef>
                <a:spcPts val="0"/>
              </a:spcBef>
              <a:buNone/>
            </a:pPr>
            <a:endParaRPr lang="en-GB" sz="1200" dirty="0">
              <a:solidFill>
                <a:schemeClr val="tx2"/>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1200" dirty="0">
                <a:solidFill>
                  <a:schemeClr val="tx2"/>
                </a:solidFill>
                <a:latin typeface="Arial" panose="020B0604020202020204" pitchFamily="34" charset="0"/>
                <a:cs typeface="Arial" panose="020B0604020202020204" pitchFamily="34" charset="0"/>
              </a:rPr>
              <a:t>multi-agency arrangements have since been revised to ensure that the Partnership is compliant with the updated Working Together to Safeguarding Children 2023 guidance.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38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6A6AE8-2432-4719-B445-5D42821683A1}" type="slidenum">
              <a:rPr lang="en-GB" smtClean="0"/>
              <a:t>4</a:t>
            </a:fld>
            <a:endParaRPr lang="en-GB"/>
          </a:p>
        </p:txBody>
      </p:sp>
    </p:spTree>
    <p:extLst>
      <p:ext uri="{BB962C8B-B14F-4D97-AF65-F5344CB8AC3E}">
        <p14:creationId xmlns:p14="http://schemas.microsoft.com/office/powerpoint/2010/main" val="406679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6A6AE8-2432-4719-B445-5D42821683A1}" type="slidenum">
              <a:rPr lang="en-GB" smtClean="0"/>
              <a:t>5</a:t>
            </a:fld>
            <a:endParaRPr lang="en-GB"/>
          </a:p>
        </p:txBody>
      </p:sp>
    </p:spTree>
    <p:extLst>
      <p:ext uri="{BB962C8B-B14F-4D97-AF65-F5344CB8AC3E}">
        <p14:creationId xmlns:p14="http://schemas.microsoft.com/office/powerpoint/2010/main" val="423197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6A6AE8-2432-4719-B445-5D42821683A1}" type="slidenum">
              <a:rPr lang="en-GB" smtClean="0"/>
              <a:t>6</a:t>
            </a:fld>
            <a:endParaRPr lang="en-GB"/>
          </a:p>
        </p:txBody>
      </p:sp>
    </p:spTree>
    <p:extLst>
      <p:ext uri="{BB962C8B-B14F-4D97-AF65-F5344CB8AC3E}">
        <p14:creationId xmlns:p14="http://schemas.microsoft.com/office/powerpoint/2010/main" val="189128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66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01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A6AE8-2432-4719-B445-5D42821683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56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17778F-99A7-4755-AFCE-B839C4C205C0}"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87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2B17778F-99A7-4755-AFCE-B839C4C205C0}" type="datetimeFigureOut">
              <a:rPr lang="en-GB" smtClean="0"/>
              <a:t>21/10/2025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321319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7778F-99A7-4755-AFCE-B839C4C205C0}"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213697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7778F-99A7-4755-AFCE-B839C4C205C0}"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4646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7778F-99A7-4755-AFCE-B839C4C205C0}"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2386149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7778F-99A7-4755-AFCE-B839C4C205C0}"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6764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7778F-99A7-4755-AFCE-B839C4C205C0}"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330830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17778F-99A7-4755-AFCE-B839C4C205C0}"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4276563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17778F-99A7-4755-AFCE-B839C4C205C0}"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156090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17778F-99A7-4755-AFCE-B839C4C205C0}"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109690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7778F-99A7-4755-AFCE-B839C4C205C0}"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221050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17778F-99A7-4755-AFCE-B839C4C205C0}" type="datetimeFigureOut">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8423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17778F-99A7-4755-AFCE-B839C4C205C0}" type="datetimeFigureOut">
              <a:rPr lang="en-GB" smtClean="0"/>
              <a:t>21/10/2025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173814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17778F-99A7-4755-AFCE-B839C4C205C0}" type="datetimeFigureOut">
              <a:rPr lang="en-GB" smtClean="0"/>
              <a:t>21/10/2025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142577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7778F-99A7-4755-AFCE-B839C4C205C0}" type="datetimeFigureOut">
              <a:rPr lang="en-GB" smtClean="0"/>
              <a:t>21/10/2025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224675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17778F-99A7-4755-AFCE-B839C4C205C0}" type="datetimeFigureOut">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321550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17778F-99A7-4755-AFCE-B839C4C205C0}" type="datetimeFigureOut">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a:p>
        </p:txBody>
      </p:sp>
    </p:spTree>
    <p:extLst>
      <p:ext uri="{BB962C8B-B14F-4D97-AF65-F5344CB8AC3E}">
        <p14:creationId xmlns:p14="http://schemas.microsoft.com/office/powerpoint/2010/main" val="36141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B17778F-99A7-4755-AFCE-B839C4C205C0}" type="datetimeFigureOut">
              <a:rPr lang="en-GB" smtClean="0"/>
              <a:t>21/10/2025</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2ED3F37-20B9-4D27-A6B9-275595289694}" type="slidenum">
              <a:rPr lang="en-GB" smtClean="0"/>
              <a:t>‹#›</a:t>
            </a:fld>
            <a:endParaRPr lang="en-GB"/>
          </a:p>
        </p:txBody>
      </p:sp>
    </p:spTree>
    <p:extLst>
      <p:ext uri="{BB962C8B-B14F-4D97-AF65-F5344CB8AC3E}">
        <p14:creationId xmlns:p14="http://schemas.microsoft.com/office/powerpoint/2010/main" val="26859419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safeguardingpartnership@swindon.gov.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afeguardingpartnership.swindon.gov.uk/downloads/file/384/swindon_safeguarding_partnership_multi-agency_safeguarding_arrangements_23-2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legislation.gov.uk/ukpga/2014/23/contents/enacted" TargetMode="External"/><Relationship Id="rId4" Type="http://schemas.openxmlformats.org/officeDocument/2006/relationships/hyperlink" Target="https://www.gov.uk/government/publications/working-together-to-safeguard-children--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safeguardingpartnership.swindon.gov.uk/downloads/file/384/swindon_safeguarding_partnership_multi-agency_safeguarding_arrangements_23-24" TargetMode="External"/><Relationship Id="rId7" Type="http://schemas.openxmlformats.org/officeDocument/2006/relationships/hyperlink" Target="https://safeguardingpartnership.swindon.gov.uk/info/12/about/81/business_support_un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safeguardingpartnership.swindon.gov.uk/info/12/about/66/strategic_plan" TargetMode="External"/><Relationship Id="rId5" Type="http://schemas.openxmlformats.org/officeDocument/2006/relationships/hyperlink" Target="https://safeguardingpartnership.swindon.gov.uk/info/12/about/80/information_sharing_agreement" TargetMode="External"/><Relationship Id="rId4" Type="http://schemas.openxmlformats.org/officeDocument/2006/relationships/hyperlink" Target="https://safeguardingpartnership.swindon.gov.uk/info/12/about/21/annual_report" TargetMode="Externa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hyperlink" Target="https://safeguardingpartnership.swindon.gov.uk/info/15/for_professionals" TargetMode="External"/><Relationship Id="rId13" Type="http://schemas.openxmlformats.org/officeDocument/2006/relationships/hyperlink" Target="https://safeguardingpartnership.swindon.gov.uk/info/14/policies_and_publications/67/children_and_young_people_policies_and_guidance" TargetMode="External"/><Relationship Id="rId3" Type="http://schemas.openxmlformats.org/officeDocument/2006/relationships/hyperlink" Target="https://safeguardingpartnership.swindon.gov.uk/info/14/policies_and_publications/70/7-minute_briefs_and_learning_resources_to_improve_practice" TargetMode="External"/><Relationship Id="rId7" Type="http://schemas.openxmlformats.org/officeDocument/2006/relationships/hyperlink" Target="https://safeguardingpartnership.swindon.gov.uk/events/event/10/safeguarding_theme_april_2024_-_all_age_exploitation" TargetMode="External"/><Relationship Id="rId12" Type="http://schemas.openxmlformats.org/officeDocument/2006/relationships/hyperlink" Target="https://safeguardingpartnership.swindon.gov.uk/info/14/policies_and_publications/108/domestic_homicide_review_dh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afeguardingpartnership.swindon.gov.uk/info/14/policies_and_publications/69/newsletters" TargetMode="External"/><Relationship Id="rId11" Type="http://schemas.openxmlformats.org/officeDocument/2006/relationships/hyperlink" Target="https://safeguardingpartnership.swindon.gov.uk/info/18/for_professionals/64/safeguarding_adult_reviews_sars" TargetMode="External"/><Relationship Id="rId5" Type="http://schemas.openxmlformats.org/officeDocument/2006/relationships/hyperlink" Target="https://safeguardingpartnership.swindon.gov.uk/info/8/training/92/video_archive" TargetMode="External"/><Relationship Id="rId15" Type="http://schemas.openxmlformats.org/officeDocument/2006/relationships/image" Target="../media/image21.png"/><Relationship Id="rId10" Type="http://schemas.openxmlformats.org/officeDocument/2006/relationships/hyperlink" Target="https://safeguardingpartnership.swindon.gov.uk/info/15/for_professionals/49/local_child_safeguarding_practice_reviews_and_case_learning_leaflets" TargetMode="External"/><Relationship Id="rId4" Type="http://schemas.openxmlformats.org/officeDocument/2006/relationships/hyperlink" Target="https://safeguardingpartnership.swindon.gov.uk/info/8/training" TargetMode="External"/><Relationship Id="rId9" Type="http://schemas.openxmlformats.org/officeDocument/2006/relationships/hyperlink" Target="https://safeguardingpartnership.swindon.gov.uk/info/18/for_professionals" TargetMode="External"/><Relationship Id="rId14" Type="http://schemas.openxmlformats.org/officeDocument/2006/relationships/hyperlink" Target="https://safeguardingpartnership.swindon.gov.uk/info/14/policies_and_publications/78/adults_policies_and_guidan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afeguardingpartnership.swindon.gov.uk/site/index.php"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safeguardingpartnership.swindon.gov.uk/downloads/file/384/swindon_safeguarding_partnership_multi-agency_safeguarding_arrangements_23-2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safeguardingpartnership.swindon.gov.uk/info/13/adults/103/self_neglect"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safeguardingpartnership.swindon.gov.uk/info/11/children_and_young_people/45/neglec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safeguardingpartnership.swindon.gov.uk/info/11/children_and_young_people/117/child_sexual_abuse" TargetMode="External"/><Relationship Id="rId5" Type="http://schemas.openxmlformats.org/officeDocument/2006/relationships/diagramQuickStyle" Target="../diagrams/quickStyle1.xml"/><Relationship Id="rId10" Type="http://schemas.openxmlformats.org/officeDocument/2006/relationships/hyperlink" Target="https://safeguardingpartnership.swindon.gov.uk/info/13/adults/104/exploitation_of_adults" TargetMode="External"/><Relationship Id="rId4" Type="http://schemas.openxmlformats.org/officeDocument/2006/relationships/diagramLayout" Target="../diagrams/layout1.xml"/><Relationship Id="rId9" Type="http://schemas.openxmlformats.org/officeDocument/2006/relationships/hyperlink" Target="https://safeguardingpartnership.swindon.gov.uk/info/11/children_and_young_people/118/child_exploitation_-_harm_outside_the_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ctrTitle"/>
          </p:nvPr>
        </p:nvSpPr>
        <p:spPr>
          <a:xfrm>
            <a:off x="792861" y="1847800"/>
            <a:ext cx="9609993" cy="1875295"/>
          </a:xfrm>
        </p:spPr>
        <p:txBody>
          <a:bodyPr>
            <a:noAutofit/>
          </a:bodyPr>
          <a:lstStyle/>
          <a:p>
            <a:pPr algn="ctr"/>
            <a:r>
              <a:rPr lang="en-GB" b="1" cap="none" dirty="0">
                <a:ln w="0"/>
                <a:solidFill>
                  <a:schemeClr val="bg1"/>
                </a:solidFill>
                <a:latin typeface="Arial" panose="020B0604020202020204" pitchFamily="34" charset="0"/>
                <a:cs typeface="Arial" panose="020B0604020202020204" pitchFamily="34" charset="0"/>
              </a:rPr>
              <a:t>An Introduction to </a:t>
            </a:r>
            <a:br>
              <a:rPr lang="en-GB" sz="4800" b="1" cap="none" dirty="0">
                <a:ln w="0"/>
                <a:solidFill>
                  <a:schemeClr val="bg1"/>
                </a:solidFill>
                <a:latin typeface="Arial" panose="020B0604020202020204" pitchFamily="34" charset="0"/>
                <a:cs typeface="Arial" panose="020B0604020202020204" pitchFamily="34" charset="0"/>
              </a:rPr>
            </a:br>
            <a:r>
              <a:rPr lang="en-GB" b="1" cap="none" dirty="0">
                <a:ln w="0"/>
                <a:solidFill>
                  <a:schemeClr val="bg1"/>
                </a:solidFill>
                <a:latin typeface="Arial" panose="020B0604020202020204" pitchFamily="34" charset="0"/>
                <a:cs typeface="Arial" panose="020B0604020202020204" pitchFamily="34" charset="0"/>
              </a:rPr>
              <a:t>Swindon Safeguarding </a:t>
            </a:r>
            <a:br>
              <a:rPr lang="en-GB" sz="4800" b="1" cap="none" dirty="0">
                <a:ln w="0"/>
                <a:solidFill>
                  <a:schemeClr val="bg1"/>
                </a:solidFill>
                <a:latin typeface="Arial" panose="020B0604020202020204" pitchFamily="34" charset="0"/>
                <a:cs typeface="Arial" panose="020B0604020202020204" pitchFamily="34" charset="0"/>
              </a:rPr>
            </a:br>
            <a:r>
              <a:rPr lang="en-GB" b="1" cap="none" dirty="0">
                <a:ln w="0"/>
                <a:solidFill>
                  <a:schemeClr val="bg1"/>
                </a:solidFill>
                <a:latin typeface="Arial" panose="020B0604020202020204" pitchFamily="34" charset="0"/>
                <a:cs typeface="Arial" panose="020B0604020202020204" pitchFamily="34" charset="0"/>
              </a:rPr>
              <a:t>Partnership</a:t>
            </a:r>
            <a:endParaRPr lang="en-GB" sz="4800" b="1" cap="none" dirty="0">
              <a:ln w="0"/>
              <a:solidFill>
                <a:schemeClr val="bg1"/>
              </a:solidFill>
              <a:latin typeface="Arial" panose="020B0604020202020204" pitchFamily="34" charset="0"/>
              <a:cs typeface="Arial" panose="020B0604020202020204" pitchFamily="34" charset="0"/>
            </a:endParaRPr>
          </a:p>
        </p:txBody>
      </p:sp>
      <p:pic>
        <p:nvPicPr>
          <p:cNvPr id="7" name="Picture 6" descr="ChildFirst Swindon">
            <a:extLst>
              <a:ext uri="{FF2B5EF4-FFF2-40B4-BE49-F238E27FC236}">
                <a16:creationId xmlns:a16="http://schemas.microsoft.com/office/drawing/2014/main" id="{E8FEB38A-79D3-43EB-BAE3-7A3F7E5C8092}"/>
              </a:ext>
            </a:extLst>
          </p:cNvPr>
          <p:cNvPicPr/>
          <p:nvPr/>
        </p:nvPicPr>
        <p:blipFill>
          <a:blip r:embed="rId3" cstate="print">
            <a:extLst>
              <a:ext uri="{28A0092B-C50C-407E-A947-70E740481C1C}">
                <a14:useLocalDpi xmlns:a14="http://schemas.microsoft.com/office/drawing/2010/main"/>
              </a:ext>
            </a:extLst>
          </a:blip>
          <a:srcRect b="-41"/>
          <a:stretch>
            <a:fillRect/>
          </a:stretch>
        </p:blipFill>
        <p:spPr bwMode="auto">
          <a:xfrm>
            <a:off x="8301790" y="228252"/>
            <a:ext cx="3761505" cy="1508838"/>
          </a:xfrm>
          <a:prstGeom prst="rect">
            <a:avLst/>
          </a:prstGeom>
          <a:ln>
            <a:noFill/>
          </a:ln>
          <a:effectLst>
            <a:softEdge rad="112500"/>
          </a:effectLst>
        </p:spPr>
      </p:pic>
      <p:pic>
        <p:nvPicPr>
          <p:cNvPr id="9" name="Picture 8" descr="Swindon Safeguarding Partnership"/>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2953" y="366695"/>
            <a:ext cx="2641725" cy="1259684"/>
          </a:xfrm>
          <a:prstGeom prst="rect">
            <a:avLst/>
          </a:prstGeom>
        </p:spPr>
      </p:pic>
      <p:pic>
        <p:nvPicPr>
          <p:cNvPr id="3" name="Picture 2" descr="A group of people standing togethe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15652" y="3833805"/>
            <a:ext cx="2672898" cy="2672898"/>
          </a:xfrm>
          <a:prstGeom prst="rect">
            <a:avLst/>
          </a:prstGeom>
          <a:ln>
            <a:noFill/>
          </a:ln>
          <a:effectLst>
            <a:softEdge rad="112500"/>
          </a:effectLst>
        </p:spPr>
      </p:pic>
    </p:spTree>
    <p:extLst>
      <p:ext uri="{BB962C8B-B14F-4D97-AF65-F5344CB8AC3E}">
        <p14:creationId xmlns:p14="http://schemas.microsoft.com/office/powerpoint/2010/main" val="623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840" y="1334607"/>
            <a:ext cx="10312400" cy="5583067"/>
          </a:xfrm>
          <a:prstGeom prst="rect">
            <a:avLst/>
          </a:prstGeom>
        </p:spPr>
        <p:txBody>
          <a:bodyPr wrap="square">
            <a:spAutoFit/>
          </a:bodyPr>
          <a:lstStyle/>
          <a:p>
            <a:pPr>
              <a:spcBef>
                <a:spcPts val="300"/>
              </a:spcBef>
              <a:spcAft>
                <a:spcPts val="300"/>
              </a:spcAft>
            </a:pPr>
            <a:r>
              <a:rPr lang="en-GB" sz="1600" b="1" dirty="0">
                <a:solidFill>
                  <a:schemeClr val="bg1"/>
                </a:solidFill>
                <a:latin typeface="Arial" panose="020B0604020202020204" pitchFamily="34" charset="0"/>
                <a:cs typeface="Arial" panose="020B0604020202020204" pitchFamily="34" charset="0"/>
              </a:rPr>
              <a:t>All Age Exploitation:  </a:t>
            </a:r>
          </a:p>
          <a:p>
            <a:pPr>
              <a:spcBef>
                <a:spcPts val="300"/>
              </a:spcBef>
              <a:spcAft>
                <a:spcPts val="300"/>
              </a:spcAft>
              <a:buFont typeface="Wingdings" panose="05000000000000000000" pitchFamily="2" charset="2"/>
              <a:buChar char="v"/>
            </a:pPr>
            <a:r>
              <a:rPr lang="en-GB" sz="1600" dirty="0">
                <a:solidFill>
                  <a:schemeClr val="bg1"/>
                </a:solidFill>
                <a:latin typeface="Arial" panose="020B0604020202020204" pitchFamily="34" charset="0"/>
                <a:cs typeface="Arial" panose="020B0604020202020204" pitchFamily="34" charset="0"/>
              </a:rPr>
              <a:t>We aim to identify children and adults in Swindon who are at risk of or who are being exploited and provide an improved multi-agency response that reduces risk of harm. </a:t>
            </a:r>
          </a:p>
          <a:p>
            <a:pPr>
              <a:spcBef>
                <a:spcPts val="300"/>
              </a:spcBef>
              <a:spcAft>
                <a:spcPts val="300"/>
              </a:spcAft>
              <a:buFont typeface="Wingdings" panose="05000000000000000000" pitchFamily="2" charset="2"/>
              <a:buChar char="v"/>
            </a:pPr>
            <a:endParaRPr lang="en-GB" sz="1600" dirty="0">
              <a:solidFill>
                <a:schemeClr val="bg1"/>
              </a:solidFill>
              <a:latin typeface="Arial" panose="020B0604020202020204" pitchFamily="34" charset="0"/>
              <a:cs typeface="Arial" panose="020B0604020202020204" pitchFamily="34" charset="0"/>
            </a:endParaRPr>
          </a:p>
          <a:p>
            <a:pPr>
              <a:spcBef>
                <a:spcPts val="300"/>
              </a:spcBef>
              <a:spcAft>
                <a:spcPts val="300"/>
              </a:spcAft>
            </a:pPr>
            <a:r>
              <a:rPr lang="en-GB" sz="1600" b="1" dirty="0">
                <a:solidFill>
                  <a:schemeClr val="bg1"/>
                </a:solidFill>
                <a:latin typeface="Arial" panose="020B0604020202020204" pitchFamily="34" charset="0"/>
                <a:cs typeface="Arial" panose="020B0604020202020204" pitchFamily="34" charset="0"/>
              </a:rPr>
              <a:t>Child Sexual Abuse:</a:t>
            </a:r>
          </a:p>
          <a:p>
            <a:pPr marL="285750" indent="-285750">
              <a:buFont typeface="Wingdings" panose="05000000000000000000" pitchFamily="2" charset="2"/>
              <a:buChar char="v"/>
            </a:pPr>
            <a:r>
              <a:rPr lang="en-GB" sz="1600" dirty="0">
                <a:solidFill>
                  <a:schemeClr val="bg1"/>
                </a:solidFill>
                <a:latin typeface="Arial" panose="020B0604020202020204" pitchFamily="34" charset="0"/>
                <a:cs typeface="Arial" panose="020B0604020202020204" pitchFamily="34" charset="0"/>
              </a:rPr>
              <a:t>We will work together with partners to minimise the impact of child sexual abuse on children and young people in Swindon.</a:t>
            </a:r>
          </a:p>
          <a:p>
            <a:pPr marL="285750" indent="-285750">
              <a:buFont typeface="Wingdings" panose="05000000000000000000" pitchFamily="2" charset="2"/>
              <a:buChar char="v"/>
            </a:pPr>
            <a:r>
              <a:rPr lang="en-GB" sz="1600" dirty="0">
                <a:solidFill>
                  <a:schemeClr val="bg1"/>
                </a:solidFill>
                <a:latin typeface="Arial" panose="020B0604020202020204" pitchFamily="34" charset="0"/>
                <a:cs typeface="Arial" panose="020B0604020202020204" pitchFamily="34" charset="0"/>
              </a:rPr>
              <a:t>We want all professionals to feel enabled to confidently identify, assess and respond to child sexual abuse.</a:t>
            </a:r>
            <a:endParaRPr lang="en-GB" sz="1600" b="1" dirty="0">
              <a:solidFill>
                <a:schemeClr val="bg1"/>
              </a:solidFill>
              <a:latin typeface="Arial" panose="020B0604020202020204" pitchFamily="34" charset="0"/>
              <a:cs typeface="Arial" panose="020B0604020202020204" pitchFamily="34" charset="0"/>
            </a:endParaRPr>
          </a:p>
          <a:p>
            <a:pPr>
              <a:spcBef>
                <a:spcPts val="300"/>
              </a:spcBef>
              <a:spcAft>
                <a:spcPts val="300"/>
              </a:spcAft>
            </a:pPr>
            <a:endParaRPr lang="en-GB" sz="1600" b="1" dirty="0">
              <a:solidFill>
                <a:schemeClr val="bg1"/>
              </a:solidFill>
              <a:latin typeface="Arial" panose="020B0604020202020204" pitchFamily="34" charset="0"/>
              <a:cs typeface="Arial" panose="020B0604020202020204" pitchFamily="34" charset="0"/>
            </a:endParaRPr>
          </a:p>
          <a:p>
            <a:pPr>
              <a:spcBef>
                <a:spcPts val="300"/>
              </a:spcBef>
              <a:spcAft>
                <a:spcPts val="300"/>
              </a:spcAft>
            </a:pPr>
            <a:r>
              <a:rPr lang="en-GB" sz="1600" b="1" dirty="0">
                <a:solidFill>
                  <a:schemeClr val="bg1"/>
                </a:solidFill>
                <a:latin typeface="Arial" panose="020B0604020202020204" pitchFamily="34" charset="0"/>
                <a:cs typeface="Arial" panose="020B0604020202020204" pitchFamily="34" charset="0"/>
              </a:rPr>
              <a:t>Neglect:  </a:t>
            </a:r>
          </a:p>
          <a:p>
            <a:pPr>
              <a:spcBef>
                <a:spcPts val="300"/>
              </a:spcBef>
              <a:spcAft>
                <a:spcPts val="300"/>
              </a:spcAft>
              <a:buFont typeface="Wingdings" panose="05000000000000000000" pitchFamily="2" charset="2"/>
              <a:buChar char="v"/>
            </a:pPr>
            <a:r>
              <a:rPr lang="en-GB" sz="1600" dirty="0">
                <a:solidFill>
                  <a:schemeClr val="bg1"/>
                </a:solidFill>
                <a:latin typeface="Arial" panose="020B0604020202020204" pitchFamily="34" charset="0"/>
                <a:cs typeface="Arial" panose="020B0604020202020204" pitchFamily="34" charset="0"/>
              </a:rPr>
              <a:t>We aim to improve how we identify, assess and respond to children who are suffering from Neglect.  </a:t>
            </a:r>
          </a:p>
          <a:p>
            <a:pPr>
              <a:spcBef>
                <a:spcPts val="300"/>
              </a:spcBef>
              <a:spcAft>
                <a:spcPts val="300"/>
              </a:spcAft>
              <a:buFont typeface="Wingdings" panose="05000000000000000000" pitchFamily="2" charset="2"/>
              <a:buChar char="v"/>
            </a:pPr>
            <a:r>
              <a:rPr lang="en-GB" sz="1600" dirty="0">
                <a:solidFill>
                  <a:schemeClr val="bg1"/>
                </a:solidFill>
                <a:latin typeface="Arial" panose="020B0604020202020204" pitchFamily="34" charset="0"/>
                <a:cs typeface="Arial" panose="020B0604020202020204" pitchFamily="34" charset="0"/>
              </a:rPr>
              <a:t>We aim to decrease the number of children in Swindon who are suffering from neglect. 	</a:t>
            </a:r>
          </a:p>
          <a:p>
            <a:pPr>
              <a:spcBef>
                <a:spcPts val="300"/>
              </a:spcBef>
              <a:spcAft>
                <a:spcPts val="300"/>
              </a:spcAft>
              <a:buFont typeface="Wingdings" panose="05000000000000000000" pitchFamily="2" charset="2"/>
              <a:buChar char="v"/>
            </a:pPr>
            <a:endParaRPr lang="en-GB" sz="1600" b="1" dirty="0">
              <a:solidFill>
                <a:schemeClr val="bg1"/>
              </a:solidFill>
              <a:latin typeface="Arial" panose="020B0604020202020204" pitchFamily="34" charset="0"/>
              <a:cs typeface="Arial" panose="020B0604020202020204" pitchFamily="34" charset="0"/>
            </a:endParaRPr>
          </a:p>
          <a:p>
            <a:pPr>
              <a:spcBef>
                <a:spcPts val="300"/>
              </a:spcBef>
              <a:spcAft>
                <a:spcPts val="300"/>
              </a:spcAft>
            </a:pPr>
            <a:r>
              <a:rPr lang="en-GB" sz="1600" b="1" dirty="0">
                <a:solidFill>
                  <a:schemeClr val="bg1"/>
                </a:solidFill>
                <a:latin typeface="Arial" panose="020B0604020202020204" pitchFamily="34" charset="0"/>
                <a:cs typeface="Arial" panose="020B0604020202020204" pitchFamily="34" charset="0"/>
              </a:rPr>
              <a:t>Self-Neglect: </a:t>
            </a:r>
          </a:p>
          <a:p>
            <a:pPr>
              <a:spcBef>
                <a:spcPts val="300"/>
              </a:spcBef>
              <a:spcAft>
                <a:spcPts val="300"/>
              </a:spcAft>
              <a:buFont typeface="Wingdings" panose="05000000000000000000" pitchFamily="2" charset="2"/>
              <a:buChar char="v"/>
            </a:pPr>
            <a:r>
              <a:rPr lang="en-GB" sz="1600" dirty="0">
                <a:solidFill>
                  <a:schemeClr val="bg1"/>
                </a:solidFill>
                <a:latin typeface="Arial" panose="020B0604020202020204" pitchFamily="34" charset="0"/>
                <a:cs typeface="Arial" panose="020B0604020202020204" pitchFamily="34" charset="0"/>
              </a:rPr>
              <a:t>We aim to improve our response to those needing help and decrease the number of adults in Swindon who are self-neglecting.</a:t>
            </a:r>
          </a:p>
          <a:p>
            <a:pPr>
              <a:lnSpc>
                <a:spcPct val="120000"/>
              </a:lnSpc>
              <a:spcBef>
                <a:spcPts val="300"/>
              </a:spcBef>
              <a:spcAft>
                <a:spcPts val="300"/>
              </a:spcAft>
              <a:buFont typeface="Wingdings" panose="05000000000000000000" pitchFamily="2" charset="2"/>
              <a:buChar char="v"/>
            </a:pPr>
            <a:endParaRPr lang="en-GB" sz="1600" dirty="0">
              <a:solidFill>
                <a:schemeClr val="bg1"/>
              </a:solidFill>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v"/>
            </a:pPr>
            <a:endParaRPr lang="en-GB" dirty="0">
              <a:latin typeface="Arial" panose="020B0604020202020204" pitchFamily="34" charset="0"/>
              <a:cs typeface="Arial" panose="020B0604020202020204" pitchFamily="34" charset="0"/>
            </a:endParaRPr>
          </a:p>
        </p:txBody>
      </p:sp>
      <p:pic>
        <p:nvPicPr>
          <p:cNvPr id="3" name="Picture 2" descr="Swindon Safeguarding Partnership"/>
          <p:cNvPicPr>
            <a:picLocks noChangeAspect="1"/>
          </p:cNvPicPr>
          <p:nvPr/>
        </p:nvPicPr>
        <p:blipFill>
          <a:blip r:embed="rId2"/>
          <a:stretch>
            <a:fillRect/>
          </a:stretch>
        </p:blipFill>
        <p:spPr>
          <a:xfrm>
            <a:off x="9560560" y="258393"/>
            <a:ext cx="2103302" cy="1005927"/>
          </a:xfrm>
          <a:prstGeom prst="rect">
            <a:avLst/>
          </a:prstGeom>
        </p:spPr>
      </p:pic>
      <p:sp>
        <p:nvSpPr>
          <p:cNvPr id="4" name="Title 3"/>
          <p:cNvSpPr txBox="1">
            <a:spLocks noGrp="1"/>
          </p:cNvSpPr>
          <p:nvPr>
            <p:ph type="title" idx="4294967295"/>
          </p:nvPr>
        </p:nvSpPr>
        <p:spPr>
          <a:xfrm>
            <a:off x="4328342" y="471174"/>
            <a:ext cx="296653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Our Vision </a:t>
            </a:r>
          </a:p>
        </p:txBody>
      </p:sp>
    </p:spTree>
    <p:extLst>
      <p:ext uri="{BB962C8B-B14F-4D97-AF65-F5344CB8AC3E}">
        <p14:creationId xmlns:p14="http://schemas.microsoft.com/office/powerpoint/2010/main" val="6653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88950" y="4160838"/>
            <a:ext cx="10515600" cy="1527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Strategic Support Unit is not a frontline safeguarding service. </a:t>
            </a:r>
          </a:p>
          <a:p>
            <a:pPr marL="0" marR="0" lvl="0" indent="0" algn="ctr"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We are an independent team funded by the statutory partners to </a:t>
            </a:r>
            <a:r>
              <a:rPr kumimoji="0" lang="en-GB" sz="20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support the work of the partnership</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We support, drive and project manage the work of the partnership. </a:t>
            </a:r>
          </a:p>
        </p:txBody>
      </p:sp>
      <p:sp>
        <p:nvSpPr>
          <p:cNvPr id="13" name="Text Box 2"/>
          <p:cNvSpPr txBox="1">
            <a:spLocks noChangeArrowheads="1"/>
          </p:cNvSpPr>
          <p:nvPr/>
        </p:nvSpPr>
        <p:spPr bwMode="auto">
          <a:xfrm>
            <a:off x="2410487" y="1729342"/>
            <a:ext cx="7340634" cy="2392601"/>
          </a:xfrm>
          <a:prstGeom prst="rect">
            <a:avLst/>
          </a:prstGeom>
          <a:solidFill>
            <a:schemeClr val="bg2">
              <a:lumMod val="40000"/>
              <a:lumOff val="60000"/>
            </a:schemeClr>
          </a:solidFill>
          <a:ln w="9525">
            <a:noFill/>
            <a:miter lim="800000"/>
            <a:headEnd/>
            <a:tailEnd/>
          </a:ln>
          <a:effectLst>
            <a:softEdge rad="63500"/>
          </a:effectLst>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 </a:t>
            </a: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Strategic Safeguarding Partnership Manager –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Hannah Woloszczynska</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 </a:t>
            </a: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Safeguarding Partnership Lead for Adults –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Faith Margle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Safeguarding Partnership</a:t>
            </a:r>
            <a:r>
              <a:rPr kumimoji="0" lang="en-GB" sz="1600" b="0" i="0" u="none" strike="noStrike" kern="1200" cap="none" spc="0" normalizeH="0" noProof="0" dirty="0">
                <a:ln>
                  <a:noFill/>
                </a:ln>
                <a:solidFill>
                  <a:schemeClr val="bg1"/>
                </a:solidFill>
                <a:effectLst/>
                <a:uLnTx/>
                <a:uFillTx/>
                <a:latin typeface="Arial" panose="020B0604020202020204" pitchFamily="34" charset="0"/>
                <a:ea typeface="Calibri" panose="020F0502020204030204" pitchFamily="34" charset="0"/>
                <a:cs typeface="+mn-cs"/>
              </a:rPr>
              <a:t> </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Lead for Children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 Jackie Chipping</a:t>
            </a: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Safeguarding Partnership Learning &amp; Development Lead –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Jackie Barstow</a:t>
            </a: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Safeguarding Partnership Business Officer –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Lesley Boorman</a:t>
            </a: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Safeguarding Partnership Administrator –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Leanne Watts</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 </a:t>
            </a: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p:txBody>
      </p:sp>
      <p:sp>
        <p:nvSpPr>
          <p:cNvPr id="8" name="TextBox 7"/>
          <p:cNvSpPr txBox="1"/>
          <p:nvPr/>
        </p:nvSpPr>
        <p:spPr>
          <a:xfrm>
            <a:off x="2045985" y="5596129"/>
            <a:ext cx="7402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contact the team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safeguardingpartnership@swindon.gov.uk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6" name="TextBox 5"/>
          <p:cNvSpPr txBox="1"/>
          <p:nvPr/>
        </p:nvSpPr>
        <p:spPr>
          <a:xfrm>
            <a:off x="3085757" y="1167968"/>
            <a:ext cx="5990094" cy="36933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Safeguarding Partnership Strategic Support Unit </a:t>
            </a:r>
          </a:p>
        </p:txBody>
      </p:sp>
      <p:pic>
        <p:nvPicPr>
          <p:cNvPr id="9" name="Picture 8" descr="Swindon Safeguarding Partnership"/>
          <p:cNvPicPr>
            <a:picLocks noChangeAspect="1"/>
          </p:cNvPicPr>
          <p:nvPr/>
        </p:nvPicPr>
        <p:blipFill>
          <a:blip r:embed="rId4"/>
          <a:stretch>
            <a:fillRect/>
          </a:stretch>
        </p:blipFill>
        <p:spPr>
          <a:xfrm>
            <a:off x="212243" y="137655"/>
            <a:ext cx="2544986" cy="1214979"/>
          </a:xfrm>
          <a:prstGeom prst="rect">
            <a:avLst/>
          </a:prstGeom>
        </p:spPr>
      </p:pic>
    </p:spTree>
    <p:extLst>
      <p:ext uri="{BB962C8B-B14F-4D97-AF65-F5344CB8AC3E}">
        <p14:creationId xmlns:p14="http://schemas.microsoft.com/office/powerpoint/2010/main" val="201143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969" y="1554330"/>
            <a:ext cx="8732004" cy="4436653"/>
          </a:xfrm>
        </p:spPr>
        <p:txBody>
          <a:bodyPr>
            <a:normAutofit/>
          </a:bodyPr>
          <a:lstStyle/>
          <a:p>
            <a:pPr marL="0" indent="0">
              <a:spcBef>
                <a:spcPts val="300"/>
              </a:spcBef>
              <a:spcAft>
                <a:spcPts val="300"/>
              </a:spcAft>
              <a:buNone/>
            </a:pPr>
            <a:r>
              <a:rPr lang="en-GB" sz="1800" dirty="0">
                <a:solidFill>
                  <a:schemeClr val="bg1"/>
                </a:solidFill>
                <a:latin typeface="Arial" panose="020B0604020202020204" pitchFamily="34" charset="0"/>
                <a:cs typeface="Arial" panose="020B0604020202020204" pitchFamily="34" charset="0"/>
              </a:rPr>
              <a:t>You may be involved with the safeguarding partnership in a variety of ways, for example representing your agency/service on one of the safeguarding partnership groups or being involved with the development of policy and guidance, being part of multi-agency audits or accessing training.  </a:t>
            </a:r>
          </a:p>
          <a:p>
            <a:pPr marL="0" indent="0">
              <a:spcBef>
                <a:spcPts val="300"/>
              </a:spcBef>
              <a:spcAft>
                <a:spcPts val="300"/>
              </a:spcAft>
              <a:buNone/>
            </a:pPr>
            <a:endParaRPr lang="en-GB" sz="1800" dirty="0">
              <a:solidFill>
                <a:schemeClr val="bg1"/>
              </a:solidFill>
              <a:latin typeface="Arial" panose="020B0604020202020204" pitchFamily="34" charset="0"/>
              <a:cs typeface="Arial" panose="020B0604020202020204" pitchFamily="34" charset="0"/>
            </a:endParaRPr>
          </a:p>
          <a:p>
            <a:pPr marL="0" indent="0">
              <a:spcBef>
                <a:spcPts val="300"/>
              </a:spcBef>
              <a:spcAft>
                <a:spcPts val="300"/>
              </a:spcAft>
              <a:buNone/>
            </a:pPr>
            <a:r>
              <a:rPr lang="en-GB" sz="1800" dirty="0">
                <a:solidFill>
                  <a:schemeClr val="bg1"/>
                </a:solidFill>
                <a:latin typeface="Arial" panose="020B0604020202020204" pitchFamily="34" charset="0"/>
                <a:cs typeface="Arial" panose="020B0604020202020204" pitchFamily="34" charset="0"/>
              </a:rPr>
              <a:t>It is important that you have an overview of the safeguarding partnership and its work. Additionally there are expectations of you when you are involved and some key points are included in the following slides.</a:t>
            </a:r>
          </a:p>
          <a:p>
            <a:pPr marL="0" indent="0">
              <a:spcBef>
                <a:spcPts val="300"/>
              </a:spcBef>
              <a:spcAft>
                <a:spcPts val="300"/>
              </a:spcAft>
              <a:buNone/>
            </a:pPr>
            <a:endParaRPr lang="en-GB" sz="1800" dirty="0">
              <a:solidFill>
                <a:schemeClr val="bg1"/>
              </a:solidFill>
              <a:latin typeface="Arial" panose="020B0604020202020204" pitchFamily="34" charset="0"/>
              <a:cs typeface="Arial" panose="020B0604020202020204" pitchFamily="34" charset="0"/>
            </a:endParaRPr>
          </a:p>
          <a:p>
            <a:pPr marL="0" indent="0">
              <a:spcBef>
                <a:spcPts val="300"/>
              </a:spcBef>
              <a:spcAft>
                <a:spcPts val="300"/>
              </a:spcAft>
              <a:buNone/>
            </a:pPr>
            <a:r>
              <a:rPr lang="en-GB" sz="1800" dirty="0">
                <a:solidFill>
                  <a:schemeClr val="bg1"/>
                </a:solidFill>
                <a:latin typeface="Arial" panose="020B0604020202020204" pitchFamily="34" charset="0"/>
                <a:cs typeface="Arial" panose="020B0604020202020204" pitchFamily="34" charset="0"/>
              </a:rPr>
              <a:t>Each partnership group will also have a terms of reference which provides additional guidance. </a:t>
            </a:r>
          </a:p>
          <a:p>
            <a:pPr marL="0" indent="0">
              <a:buNone/>
            </a:pPr>
            <a:endParaRPr lang="en-GB" dirty="0"/>
          </a:p>
        </p:txBody>
      </p:sp>
      <p:sp>
        <p:nvSpPr>
          <p:cNvPr id="6" name="Title 5"/>
          <p:cNvSpPr txBox="1">
            <a:spLocks noGrp="1"/>
          </p:cNvSpPr>
          <p:nvPr>
            <p:ph type="title" idx="4294967295"/>
          </p:nvPr>
        </p:nvSpPr>
        <p:spPr>
          <a:xfrm>
            <a:off x="3370882" y="767166"/>
            <a:ext cx="561813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What does this mean for you? </a:t>
            </a:r>
          </a:p>
        </p:txBody>
      </p:sp>
      <p:pic>
        <p:nvPicPr>
          <p:cNvPr id="9" name="Picture 8" descr="A green and black question mark"/>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77953" y="4017773"/>
            <a:ext cx="2149749" cy="2149749"/>
          </a:xfrm>
          <a:prstGeom prst="rect">
            <a:avLst/>
          </a:prstGeom>
          <a:effectLst>
            <a:softEdge rad="31750"/>
          </a:effectLst>
        </p:spPr>
      </p:pic>
      <p:pic>
        <p:nvPicPr>
          <p:cNvPr id="7" name="Picture 6" descr="Swindon Safeguarding Partnership"/>
          <p:cNvPicPr>
            <a:picLocks noChangeAspect="1"/>
          </p:cNvPicPr>
          <p:nvPr/>
        </p:nvPicPr>
        <p:blipFill>
          <a:blip r:embed="rId4"/>
          <a:stretch>
            <a:fillRect/>
          </a:stretch>
        </p:blipFill>
        <p:spPr>
          <a:xfrm>
            <a:off x="543732" y="392045"/>
            <a:ext cx="2158171" cy="1030313"/>
          </a:xfrm>
          <a:prstGeom prst="rect">
            <a:avLst/>
          </a:prstGeom>
        </p:spPr>
      </p:pic>
    </p:spTree>
    <p:extLst>
      <p:ext uri="{BB962C8B-B14F-4D97-AF65-F5344CB8AC3E}">
        <p14:creationId xmlns:p14="http://schemas.microsoft.com/office/powerpoint/2010/main" val="2938936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713" y="1349535"/>
            <a:ext cx="10515600" cy="4436653"/>
          </a:xfrm>
        </p:spPr>
        <p:txBody>
          <a:bodyPr>
            <a:noAutofit/>
          </a:bodyPr>
          <a:lstStyle/>
          <a:p>
            <a:pPr>
              <a:lnSpc>
                <a:spcPct val="120000"/>
              </a:lnSpc>
              <a:spcBef>
                <a:spcPts val="300"/>
              </a:spcBef>
              <a:spcAft>
                <a:spcPts val="300"/>
              </a:spcAft>
              <a:buFont typeface="Wingdings" panose="05000000000000000000" pitchFamily="2" charset="2"/>
              <a:buChar char="ü"/>
            </a:pPr>
            <a:r>
              <a:rPr lang="en-GB" dirty="0">
                <a:solidFill>
                  <a:schemeClr val="bg1"/>
                </a:solidFill>
                <a:latin typeface="Arial" panose="020B0604020202020204" pitchFamily="34" charset="0"/>
                <a:cs typeface="Arial" panose="020B0604020202020204" pitchFamily="34" charset="0"/>
              </a:rPr>
              <a:t>All agency representatives play a role in supporting the safeguarding partnership to implement clear policy and procedural arrangements to enable a multi-agency approach to safeguarding. </a:t>
            </a:r>
          </a:p>
          <a:p>
            <a:pPr>
              <a:lnSpc>
                <a:spcPct val="120000"/>
              </a:lnSpc>
              <a:spcBef>
                <a:spcPts val="300"/>
              </a:spcBef>
              <a:spcAft>
                <a:spcPts val="300"/>
              </a:spcAft>
              <a:buFont typeface="Wingdings" panose="05000000000000000000" pitchFamily="2" charset="2"/>
              <a:buChar char="ü"/>
            </a:pPr>
            <a:r>
              <a:rPr lang="en-GB" dirty="0">
                <a:solidFill>
                  <a:schemeClr val="bg1"/>
                </a:solidFill>
                <a:latin typeface="Arial" panose="020B0604020202020204" pitchFamily="34" charset="0"/>
                <a:cs typeface="Arial" panose="020B0604020202020204" pitchFamily="34" charset="0"/>
              </a:rPr>
              <a:t>To support effective collaboration: it is vital that every individual working as a representative in the safeguarding partnership is aware of their role and the role of other professionals within the structure and arrangements that set out the safeguarding partnership approach to fulfilling the legal duties as set out in legislation. </a:t>
            </a:r>
          </a:p>
          <a:p>
            <a:pPr>
              <a:lnSpc>
                <a:spcPct val="120000"/>
              </a:lnSpc>
              <a:spcBef>
                <a:spcPts val="300"/>
              </a:spcBef>
              <a:spcAft>
                <a:spcPts val="300"/>
              </a:spcAft>
              <a:buFont typeface="Wingdings" panose="05000000000000000000" pitchFamily="2" charset="2"/>
              <a:buChar char="ü"/>
            </a:pPr>
            <a:r>
              <a:rPr lang="en-GB" dirty="0">
                <a:solidFill>
                  <a:schemeClr val="bg1"/>
                </a:solidFill>
                <a:latin typeface="Arial" panose="020B0604020202020204" pitchFamily="34" charset="0"/>
                <a:cs typeface="Arial" panose="020B0604020202020204" pitchFamily="34" charset="0"/>
              </a:rPr>
              <a:t>Representatives are expected to hold partners or relevant agencies to account where they may not meet the expected safeguarding arrangements. </a:t>
            </a:r>
            <a:endParaRPr lang="en-GB" dirty="0">
              <a:solidFill>
                <a:schemeClr val="bg1"/>
              </a:solidFill>
            </a:endParaRPr>
          </a:p>
        </p:txBody>
      </p:sp>
      <p:sp>
        <p:nvSpPr>
          <p:cNvPr id="5" name="Title 4"/>
          <p:cNvSpPr txBox="1">
            <a:spLocks noGrp="1"/>
          </p:cNvSpPr>
          <p:nvPr>
            <p:ph type="title" idx="4294967295"/>
          </p:nvPr>
        </p:nvSpPr>
        <p:spPr>
          <a:xfrm>
            <a:off x="2425484" y="875655"/>
            <a:ext cx="624581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Expectations of Agency Representatives</a:t>
            </a:r>
          </a:p>
        </p:txBody>
      </p:sp>
      <p:pic>
        <p:nvPicPr>
          <p:cNvPr id="7" name="Picture 6" descr="Swindon Safeguarding Partnership"/>
          <p:cNvPicPr>
            <a:picLocks noChangeAspect="1"/>
          </p:cNvPicPr>
          <p:nvPr/>
        </p:nvPicPr>
        <p:blipFill>
          <a:blip r:embed="rId3"/>
          <a:stretch>
            <a:fillRect/>
          </a:stretch>
        </p:blipFill>
        <p:spPr>
          <a:xfrm>
            <a:off x="9001668" y="266002"/>
            <a:ext cx="2542252" cy="1219306"/>
          </a:xfrm>
          <a:prstGeom prst="rect">
            <a:avLst/>
          </a:prstGeom>
        </p:spPr>
      </p:pic>
    </p:spTree>
    <p:extLst>
      <p:ext uri="{BB962C8B-B14F-4D97-AF65-F5344CB8AC3E}">
        <p14:creationId xmlns:p14="http://schemas.microsoft.com/office/powerpoint/2010/main" val="95809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206369"/>
            <a:ext cx="10852355" cy="5407742"/>
          </a:xfrm>
        </p:spPr>
        <p:txBody>
          <a:bodyPr>
            <a:normAutofit fontScale="25000" lnSpcReduction="20000"/>
          </a:bodyPr>
          <a:lstStyle/>
          <a:p>
            <a:pPr lvl="0" eaLnBrk="0" hangingPunct="0">
              <a:lnSpc>
                <a:spcPct val="120000"/>
              </a:lnSpc>
              <a:spcBef>
                <a:spcPts val="200"/>
              </a:spcBef>
              <a:spcAft>
                <a:spcPts val="200"/>
              </a:spcAft>
              <a:buFont typeface="Wingdings" panose="05000000000000000000" pitchFamily="2" charset="2"/>
              <a:buChar char="ü"/>
            </a:pPr>
            <a:r>
              <a:rPr lang="en-GB" sz="6400" dirty="0">
                <a:solidFill>
                  <a:schemeClr val="bg1"/>
                </a:solidFill>
                <a:latin typeface="Arial" panose="020B0604020202020204" pitchFamily="34" charset="0"/>
                <a:cs typeface="Arial" panose="020B0604020202020204" pitchFamily="34" charset="0"/>
              </a:rPr>
              <a:t>Ensure that you are aware of and have read the </a:t>
            </a:r>
            <a:r>
              <a:rPr lang="en-GB" sz="6400" dirty="0">
                <a:solidFill>
                  <a:schemeClr val="bg1"/>
                </a:solidFill>
                <a:latin typeface="Arial" panose="020B0604020202020204" pitchFamily="34" charset="0"/>
                <a:cs typeface="Arial" panose="020B0604020202020204" pitchFamily="34" charset="0"/>
                <a:hlinkClick r:id="rId3"/>
              </a:rPr>
              <a:t>Safeguarding Partnership Multi-Agency Safeguarding Arrangements</a:t>
            </a:r>
            <a:r>
              <a:rPr lang="en-GB" sz="6400" dirty="0">
                <a:solidFill>
                  <a:schemeClr val="bg1"/>
                </a:solidFill>
                <a:latin typeface="Arial" panose="020B0604020202020204" pitchFamily="34" charset="0"/>
                <a:cs typeface="Arial" panose="020B0604020202020204" pitchFamily="34" charset="0"/>
              </a:rPr>
              <a:t> and key legislation </a:t>
            </a:r>
            <a:r>
              <a:rPr lang="en-GB" sz="6400" dirty="0">
                <a:solidFill>
                  <a:schemeClr val="bg1"/>
                </a:solidFill>
                <a:latin typeface="Arial" panose="020B0604020202020204" pitchFamily="34" charset="0"/>
                <a:cs typeface="Arial" panose="020B0604020202020204" pitchFamily="34" charset="0"/>
                <a:hlinkClick r:id="rId4"/>
              </a:rPr>
              <a:t>Working Together to Safeguard Children (2023) </a:t>
            </a:r>
            <a:r>
              <a:rPr lang="en-GB" sz="6400" dirty="0">
                <a:solidFill>
                  <a:schemeClr val="bg1"/>
                </a:solidFill>
                <a:latin typeface="Arial" panose="020B0604020202020204" pitchFamily="34" charset="0"/>
                <a:cs typeface="Arial" panose="020B0604020202020204" pitchFamily="34" charset="0"/>
              </a:rPr>
              <a:t>and </a:t>
            </a:r>
            <a:r>
              <a:rPr lang="en-GB" sz="6400" dirty="0">
                <a:solidFill>
                  <a:schemeClr val="bg1"/>
                </a:solidFill>
                <a:latin typeface="Arial" panose="020B0604020202020204" pitchFamily="34" charset="0"/>
                <a:cs typeface="Arial" panose="020B0604020202020204" pitchFamily="34" charset="0"/>
                <a:hlinkClick r:id="rId5"/>
              </a:rPr>
              <a:t>Care Act (2014).</a:t>
            </a:r>
            <a:endParaRPr lang="en-GB" sz="6400" dirty="0">
              <a:solidFill>
                <a:schemeClr val="bg1"/>
              </a:solidFill>
              <a:latin typeface="Arial" panose="020B0604020202020204" pitchFamily="34" charset="0"/>
              <a:cs typeface="Arial" panose="020B0604020202020204" pitchFamily="34" charset="0"/>
            </a:endParaRPr>
          </a:p>
          <a:p>
            <a:pPr lvl="0" eaLnBrk="0" hangingPunct="0">
              <a:lnSpc>
                <a:spcPct val="120000"/>
              </a:lnSpc>
              <a:spcBef>
                <a:spcPts val="200"/>
              </a:spcBef>
              <a:spcAft>
                <a:spcPts val="200"/>
              </a:spcAft>
              <a:buFont typeface="Wingdings" panose="05000000000000000000" pitchFamily="2" charset="2"/>
              <a:buChar char="ü"/>
            </a:pPr>
            <a:r>
              <a:rPr lang="en-GB" sz="6400" dirty="0">
                <a:solidFill>
                  <a:schemeClr val="bg1"/>
                </a:solidFill>
                <a:latin typeface="Arial" panose="020B0604020202020204" pitchFamily="34" charset="0"/>
                <a:cs typeface="Arial" panose="020B0604020202020204" pitchFamily="34" charset="0"/>
              </a:rPr>
              <a:t>Be clear on, and carry out, your strategic safeguarding role as your agencies representative. </a:t>
            </a:r>
          </a:p>
          <a:p>
            <a:pPr lvl="0" eaLnBrk="0" hangingPunct="0">
              <a:lnSpc>
                <a:spcPct val="120000"/>
              </a:lnSpc>
              <a:spcBef>
                <a:spcPts val="200"/>
              </a:spcBef>
              <a:spcAft>
                <a:spcPts val="200"/>
              </a:spcAft>
              <a:buFont typeface="Wingdings" panose="05000000000000000000" pitchFamily="2" charset="2"/>
              <a:buChar char="ü"/>
            </a:pPr>
            <a:r>
              <a:rPr lang="en-GB" sz="6400" dirty="0">
                <a:solidFill>
                  <a:schemeClr val="bg1"/>
                </a:solidFill>
                <a:latin typeface="Arial" panose="020B0604020202020204" pitchFamily="34" charset="0"/>
                <a:cs typeface="Arial" panose="020B0604020202020204" pitchFamily="34" charset="0"/>
              </a:rPr>
              <a:t>Allocate sufficient time to the work of the Partnership, attending meetings as a priority or having a named, briefed deputy to attend.</a:t>
            </a:r>
          </a:p>
          <a:p>
            <a:pPr lvl="0" eaLnBrk="0" hangingPunct="0">
              <a:lnSpc>
                <a:spcPct val="120000"/>
              </a:lnSpc>
              <a:spcBef>
                <a:spcPts val="200"/>
              </a:spcBef>
              <a:spcAft>
                <a:spcPts val="200"/>
              </a:spcAft>
              <a:buFont typeface="Wingdings" panose="05000000000000000000" pitchFamily="2" charset="2"/>
              <a:buChar char="ü"/>
            </a:pPr>
            <a:r>
              <a:rPr lang="en-GB" sz="6400" dirty="0">
                <a:solidFill>
                  <a:schemeClr val="bg1"/>
                </a:solidFill>
                <a:latin typeface="Arial" panose="020B0604020202020204" pitchFamily="34" charset="0"/>
                <a:cs typeface="Arial" panose="020B0604020202020204" pitchFamily="34" charset="0"/>
              </a:rPr>
              <a:t>Speak with authority for the agency or organisation you represent and be able to request your organisation deploys resources to support the safeguarding of children and adults with care and support needs work </a:t>
            </a:r>
          </a:p>
          <a:p>
            <a:pPr lvl="0" eaLnBrk="0" hangingPunct="0">
              <a:lnSpc>
                <a:spcPct val="120000"/>
              </a:lnSpc>
              <a:spcBef>
                <a:spcPts val="200"/>
              </a:spcBef>
              <a:spcAft>
                <a:spcPts val="200"/>
              </a:spcAft>
              <a:buFont typeface="Wingdings" panose="05000000000000000000" pitchFamily="2" charset="2"/>
              <a:buChar char="ü"/>
            </a:pPr>
            <a:r>
              <a:rPr lang="en-GB" sz="6400" dirty="0">
                <a:solidFill>
                  <a:schemeClr val="bg1"/>
                </a:solidFill>
                <a:latin typeface="Arial" panose="020B0604020202020204" pitchFamily="34" charset="0"/>
                <a:cs typeface="Arial" panose="020B0604020202020204" pitchFamily="34" charset="0"/>
              </a:rPr>
              <a:t>Ensure that staff and volunteers within your organisation are kept fully informed of the Partnerships work.</a:t>
            </a:r>
          </a:p>
          <a:p>
            <a:pPr lvl="0" eaLnBrk="0" hangingPunct="0">
              <a:lnSpc>
                <a:spcPct val="120000"/>
              </a:lnSpc>
              <a:spcBef>
                <a:spcPts val="200"/>
              </a:spcBef>
              <a:spcAft>
                <a:spcPts val="200"/>
              </a:spcAft>
              <a:buFont typeface="Wingdings" panose="05000000000000000000" pitchFamily="2" charset="2"/>
              <a:buChar char="ü"/>
            </a:pPr>
            <a:r>
              <a:rPr lang="en-GB" sz="6400" dirty="0">
                <a:solidFill>
                  <a:schemeClr val="bg1"/>
                </a:solidFill>
                <a:latin typeface="Arial" panose="020B0604020202020204" pitchFamily="34" charset="0"/>
                <a:cs typeface="Arial" panose="020B0604020202020204" pitchFamily="34" charset="0"/>
              </a:rPr>
              <a:t>Take decisions on behalf of your agency or organisation and commit them on policy, resourcing, and practice matters.</a:t>
            </a:r>
          </a:p>
          <a:p>
            <a:pPr lvl="0" eaLnBrk="0" hangingPunct="0">
              <a:lnSpc>
                <a:spcPct val="120000"/>
              </a:lnSpc>
              <a:spcBef>
                <a:spcPts val="200"/>
              </a:spcBef>
              <a:spcAft>
                <a:spcPts val="200"/>
              </a:spcAft>
              <a:buFont typeface="Wingdings" panose="05000000000000000000" pitchFamily="2" charset="2"/>
              <a:buChar char="ü"/>
            </a:pPr>
            <a:r>
              <a:rPr lang="en-GB" sz="6400" dirty="0">
                <a:solidFill>
                  <a:schemeClr val="bg1"/>
                </a:solidFill>
                <a:latin typeface="Arial" panose="020B0604020202020204" pitchFamily="34" charset="0"/>
                <a:cs typeface="Arial" panose="020B0604020202020204" pitchFamily="34" charset="0"/>
              </a:rPr>
              <a:t>Refer back to your organisation to account on all matters relating to safeguarding children and adults with care and support needs and to recommend ways to implement necessary changes within their organisation.</a:t>
            </a:r>
          </a:p>
          <a:p>
            <a:pPr lvl="0" eaLnBrk="0" hangingPunct="0">
              <a:lnSpc>
                <a:spcPct val="120000"/>
              </a:lnSpc>
              <a:spcBef>
                <a:spcPts val="200"/>
              </a:spcBef>
              <a:spcAft>
                <a:spcPts val="200"/>
              </a:spcAft>
              <a:buFont typeface="Wingdings" panose="05000000000000000000" pitchFamily="2" charset="2"/>
              <a:buChar char="ü"/>
            </a:pPr>
            <a:r>
              <a:rPr lang="en-GB" sz="6400" dirty="0">
                <a:solidFill>
                  <a:schemeClr val="bg1"/>
                </a:solidFill>
                <a:latin typeface="Arial" panose="020B0604020202020204" pitchFamily="34" charset="0"/>
                <a:cs typeface="Arial" panose="020B0604020202020204" pitchFamily="34" charset="0"/>
              </a:rPr>
              <a:t>Hold your own agency or organisation to account on how effectively they participate and implement the local published arrangements.</a:t>
            </a:r>
          </a:p>
          <a:p>
            <a:pPr lvl="0" eaLnBrk="0" hangingPunct="0">
              <a:lnSpc>
                <a:spcPct val="120000"/>
              </a:lnSpc>
              <a:spcBef>
                <a:spcPts val="200"/>
              </a:spcBef>
              <a:spcAft>
                <a:spcPts val="200"/>
              </a:spcAft>
              <a:buFont typeface="Wingdings" panose="05000000000000000000" pitchFamily="2" charset="2"/>
              <a:buChar char="ü"/>
            </a:pPr>
            <a:r>
              <a:rPr lang="en-GB" sz="6400" dirty="0">
                <a:solidFill>
                  <a:schemeClr val="bg1"/>
                </a:solidFill>
                <a:latin typeface="Arial" panose="020B0604020202020204" pitchFamily="34" charset="0"/>
                <a:cs typeface="Arial" panose="020B0604020202020204" pitchFamily="34" charset="0"/>
              </a:rPr>
              <a:t>Take a lead on ensuring that learning is cascaded through your agency and organisation and hold your agency to account on measuring impact of that learning on practice. </a:t>
            </a:r>
          </a:p>
          <a:p>
            <a:pPr lvl="0">
              <a:lnSpc>
                <a:spcPct val="120000"/>
              </a:lnSpc>
              <a:spcBef>
                <a:spcPts val="200"/>
              </a:spcBef>
              <a:spcAft>
                <a:spcPts val="200"/>
              </a:spcAft>
              <a:buFont typeface="Wingdings" panose="05000000000000000000" pitchFamily="2" charset="2"/>
              <a:buChar char="ü"/>
            </a:pPr>
            <a:r>
              <a:rPr lang="en-GB" sz="6400" dirty="0">
                <a:solidFill>
                  <a:schemeClr val="bg1"/>
                </a:solidFill>
                <a:latin typeface="Arial" panose="020B0604020202020204" pitchFamily="34" charset="0"/>
                <a:cs typeface="Arial" panose="020B0604020202020204" pitchFamily="34" charset="0"/>
              </a:rPr>
              <a:t>Partnership agency representatives have a duty of candour (open and honest transparency) by proactively bringing to the attention matters of high risk at the earliest opportunity.</a:t>
            </a:r>
          </a:p>
          <a:p>
            <a:pPr marL="0" indent="0">
              <a:lnSpc>
                <a:spcPct val="120000"/>
              </a:lnSpc>
              <a:spcBef>
                <a:spcPts val="300"/>
              </a:spcBef>
              <a:spcAft>
                <a:spcPts val="300"/>
              </a:spcAft>
              <a:buNone/>
            </a:pPr>
            <a:endParaRPr lang="en-GB" dirty="0"/>
          </a:p>
        </p:txBody>
      </p:sp>
      <p:pic>
        <p:nvPicPr>
          <p:cNvPr id="4" name="Picture 3" descr="Swindon Safeguarding Partnership"/>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021638" y="233961"/>
            <a:ext cx="1668916" cy="800440"/>
          </a:xfrm>
          <a:prstGeom prst="rect">
            <a:avLst/>
          </a:prstGeom>
        </p:spPr>
      </p:pic>
      <p:sp>
        <p:nvSpPr>
          <p:cNvPr id="6" name="Title 5"/>
          <p:cNvSpPr txBox="1">
            <a:spLocks noGrp="1"/>
          </p:cNvSpPr>
          <p:nvPr>
            <p:ph type="title" idx="4294967295"/>
          </p:nvPr>
        </p:nvSpPr>
        <p:spPr>
          <a:xfrm>
            <a:off x="681926" y="665069"/>
            <a:ext cx="885646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Primary Role and Function for all Safeguarding Partnership Representatives </a:t>
            </a:r>
          </a:p>
        </p:txBody>
      </p:sp>
    </p:spTree>
    <p:extLst>
      <p:ext uri="{BB962C8B-B14F-4D97-AF65-F5344CB8AC3E}">
        <p14:creationId xmlns:p14="http://schemas.microsoft.com/office/powerpoint/2010/main" val="404640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500" y="1392224"/>
            <a:ext cx="10852355" cy="4917046"/>
          </a:xfrm>
        </p:spPr>
        <p:txBody>
          <a:bodyPr>
            <a:normAutofit/>
          </a:bodyPr>
          <a:lstStyle/>
          <a:p>
            <a:pPr lvl="0">
              <a:lnSpc>
                <a:spcPct val="15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Swindon Safeguarding Partnership will expect and support organisations and agencies to hold one another to account and to challenge appropriately when concerns or disputes relating to the effectiveness of the multi-agency safeguarding arrangements arise. </a:t>
            </a:r>
          </a:p>
          <a:p>
            <a:pPr lvl="0">
              <a:lnSpc>
                <a:spcPct val="15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The Safeguarding Partnership will maintain a risk register to document organisational and strategic issues that might impact on the Safeguarding Partnership’s ability to meet its statutory obligations. </a:t>
            </a:r>
          </a:p>
          <a:p>
            <a:pPr lvl="0">
              <a:lnSpc>
                <a:spcPct val="15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The Risk Register will be reviewed by the Safeguarding Partnership’s Executive and a summary of the risks and mitigating actions as well as the impact of challenge will be included in the Safeguarding Partnership’s annual report. </a:t>
            </a:r>
          </a:p>
        </p:txBody>
      </p:sp>
      <p:sp>
        <p:nvSpPr>
          <p:cNvPr id="7" name="Title 6"/>
          <p:cNvSpPr txBox="1">
            <a:spLocks noGrp="1"/>
          </p:cNvSpPr>
          <p:nvPr>
            <p:ph type="title" idx="4294967295"/>
          </p:nvPr>
        </p:nvSpPr>
        <p:spPr>
          <a:xfrm>
            <a:off x="4099300" y="785620"/>
            <a:ext cx="314615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Dispute Resolution </a:t>
            </a:r>
          </a:p>
        </p:txBody>
      </p:sp>
      <p:pic>
        <p:nvPicPr>
          <p:cNvPr id="9" name="Picture 8" descr="Swindon Safeguarding Partnership"/>
          <p:cNvPicPr>
            <a:picLocks noChangeAspect="1"/>
          </p:cNvPicPr>
          <p:nvPr/>
        </p:nvPicPr>
        <p:blipFill>
          <a:blip r:embed="rId3"/>
          <a:stretch>
            <a:fillRect/>
          </a:stretch>
        </p:blipFill>
        <p:spPr>
          <a:xfrm>
            <a:off x="543731" y="179015"/>
            <a:ext cx="2542252" cy="1213209"/>
          </a:xfrm>
          <a:prstGeom prst="rect">
            <a:avLst/>
          </a:prstGeom>
        </p:spPr>
      </p:pic>
    </p:spTree>
    <p:extLst>
      <p:ext uri="{BB962C8B-B14F-4D97-AF65-F5344CB8AC3E}">
        <p14:creationId xmlns:p14="http://schemas.microsoft.com/office/powerpoint/2010/main" val="769459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1451" y="1788349"/>
            <a:ext cx="5392175" cy="4834818"/>
          </a:xfrm>
        </p:spPr>
        <p:txBody>
          <a:bodyPr>
            <a:normAutofit/>
          </a:bodyPr>
          <a:lstStyle/>
          <a:p>
            <a:pPr>
              <a:lnSpc>
                <a:spcPct val="120000"/>
              </a:lnSpc>
              <a:spcBef>
                <a:spcPts val="300"/>
              </a:spcBef>
              <a:spcAft>
                <a:spcPts val="300"/>
              </a:spcAft>
              <a:buFont typeface="Wingdings" panose="05000000000000000000" pitchFamily="2" charset="2"/>
              <a:buChar char="§"/>
            </a:pPr>
            <a:r>
              <a:rPr lang="en-GB" sz="1800" dirty="0">
                <a:solidFill>
                  <a:schemeClr val="bg1"/>
                </a:solidFill>
                <a:latin typeface="Arial" panose="020B0604020202020204" pitchFamily="34" charset="0"/>
                <a:cs typeface="Arial" panose="020B0604020202020204" pitchFamily="34" charset="0"/>
                <a:hlinkClick r:id="rId3"/>
              </a:rPr>
              <a:t>Swindon Safeguarding Partnership Multi-agency Safeguarding Arrangements </a:t>
            </a:r>
            <a:endParaRPr lang="en-GB" sz="1800" dirty="0">
              <a:solidFill>
                <a:schemeClr val="bg1"/>
              </a:solidFill>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
            </a:pPr>
            <a:r>
              <a:rPr lang="en-GB" sz="1800" dirty="0">
                <a:solidFill>
                  <a:schemeClr val="bg1"/>
                </a:solidFill>
                <a:latin typeface="Arial" panose="020B0604020202020204" pitchFamily="34" charset="0"/>
                <a:cs typeface="Arial" panose="020B0604020202020204" pitchFamily="34" charset="0"/>
                <a:hlinkClick r:id="rId4"/>
              </a:rPr>
              <a:t>Annual report - Swindon Safeguarding Partnership</a:t>
            </a:r>
            <a:endParaRPr lang="en-GB" sz="1800" dirty="0">
              <a:solidFill>
                <a:schemeClr val="bg1"/>
              </a:solidFill>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
            </a:pPr>
            <a:r>
              <a:rPr lang="en-GB" sz="1800" dirty="0">
                <a:solidFill>
                  <a:schemeClr val="bg1"/>
                </a:solidFill>
                <a:latin typeface="Arial" panose="020B0604020202020204" pitchFamily="34" charset="0"/>
                <a:cs typeface="Arial" panose="020B0604020202020204" pitchFamily="34" charset="0"/>
                <a:hlinkClick r:id="rId5"/>
              </a:rPr>
              <a:t>Information sharing agreement - Swindon Safeguarding Partnership</a:t>
            </a:r>
            <a:endParaRPr lang="en-GB" sz="1800" dirty="0">
              <a:solidFill>
                <a:schemeClr val="bg1"/>
              </a:solidFill>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
            </a:pPr>
            <a:r>
              <a:rPr lang="en-GB" sz="1800" dirty="0">
                <a:solidFill>
                  <a:schemeClr val="bg1"/>
                </a:solidFill>
                <a:latin typeface="Arial" panose="020B0604020202020204" pitchFamily="34" charset="0"/>
                <a:cs typeface="Arial" panose="020B0604020202020204" pitchFamily="34" charset="0"/>
                <a:hlinkClick r:id="rId6"/>
              </a:rPr>
              <a:t> Swindon Safeguarding Partnership Business Plan 2025-26</a:t>
            </a:r>
            <a:r>
              <a:rPr lang="en-GB" sz="1800" dirty="0">
                <a:solidFill>
                  <a:schemeClr val="bg1"/>
                </a:solidFill>
                <a:latin typeface="Arial" panose="020B0604020202020204" pitchFamily="34" charset="0"/>
                <a:cs typeface="Arial" panose="020B0604020202020204" pitchFamily="34" charset="0"/>
              </a:rPr>
              <a:t> </a:t>
            </a:r>
          </a:p>
          <a:p>
            <a:pPr>
              <a:lnSpc>
                <a:spcPct val="120000"/>
              </a:lnSpc>
              <a:spcBef>
                <a:spcPts val="300"/>
              </a:spcBef>
              <a:spcAft>
                <a:spcPts val="300"/>
              </a:spcAft>
              <a:buFont typeface="Wingdings" panose="05000000000000000000" pitchFamily="2" charset="2"/>
              <a:buChar char="§"/>
            </a:pPr>
            <a:r>
              <a:rPr lang="en-GB" sz="1800" dirty="0">
                <a:solidFill>
                  <a:schemeClr val="bg1"/>
                </a:solidFill>
                <a:latin typeface="Arial" panose="020B0604020202020204" pitchFamily="34" charset="0"/>
                <a:cs typeface="Arial" panose="020B0604020202020204" pitchFamily="34" charset="0"/>
                <a:hlinkClick r:id="rId7"/>
              </a:rPr>
              <a:t>Strategic Support Unit - Swindon Safeguarding Partnership</a:t>
            </a:r>
            <a:endParaRPr lang="en-GB" sz="1800" dirty="0">
              <a:solidFill>
                <a:schemeClr val="bg1"/>
              </a:solidFill>
              <a:latin typeface="Arial" panose="020B0604020202020204" pitchFamily="34" charset="0"/>
              <a:cs typeface="Arial" panose="020B0604020202020204" pitchFamily="34" charset="0"/>
            </a:endParaRPr>
          </a:p>
          <a:p>
            <a:pPr marL="0" indent="0">
              <a:buNone/>
            </a:pPr>
            <a:endParaRPr lang="en-GB" sz="5400" b="1" dirty="0">
              <a:solidFill>
                <a:schemeClr val="accent1"/>
              </a:solidFill>
              <a:latin typeface="Arial" panose="020B0604020202020204" pitchFamily="34" charset="0"/>
              <a:cs typeface="Arial" panose="020B0604020202020204" pitchFamily="34" charset="0"/>
            </a:endParaRPr>
          </a:p>
        </p:txBody>
      </p:sp>
      <p:pic>
        <p:nvPicPr>
          <p:cNvPr id="6" name="Picture 5" descr="Swindon Safeguarding Partnership"/>
          <p:cNvPicPr>
            <a:picLocks noChangeAspect="1"/>
          </p:cNvPicPr>
          <p:nvPr/>
        </p:nvPicPr>
        <p:blipFill>
          <a:blip r:embed="rId8"/>
          <a:stretch>
            <a:fillRect/>
          </a:stretch>
        </p:blipFill>
        <p:spPr>
          <a:xfrm>
            <a:off x="9288386" y="412408"/>
            <a:ext cx="2542252" cy="1213209"/>
          </a:xfrm>
          <a:prstGeom prst="rect">
            <a:avLst/>
          </a:prstGeom>
        </p:spPr>
      </p:pic>
      <p:sp>
        <p:nvSpPr>
          <p:cNvPr id="8" name="Title 7"/>
          <p:cNvSpPr txBox="1">
            <a:spLocks noGrp="1"/>
          </p:cNvSpPr>
          <p:nvPr>
            <p:ph type="title" idx="4294967295"/>
          </p:nvPr>
        </p:nvSpPr>
        <p:spPr>
          <a:xfrm>
            <a:off x="4076054" y="834346"/>
            <a:ext cx="299117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 Find Out More</a:t>
            </a:r>
          </a:p>
        </p:txBody>
      </p:sp>
      <p:sp>
        <p:nvSpPr>
          <p:cNvPr id="9" name="TextBox 8"/>
          <p:cNvSpPr txBox="1"/>
          <p:nvPr/>
        </p:nvSpPr>
        <p:spPr>
          <a:xfrm>
            <a:off x="340963" y="1788349"/>
            <a:ext cx="4176793" cy="2056204"/>
          </a:xfrm>
          <a:prstGeom prst="rect">
            <a:avLst/>
          </a:prstGeom>
          <a:noFill/>
        </p:spPr>
        <p:txBody>
          <a:bodyPr wrap="square" rtlCol="0">
            <a:spAutoFit/>
          </a:bodyPr>
          <a:lstStyle/>
          <a:p>
            <a:pPr>
              <a:lnSpc>
                <a:spcPct val="12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Additional information is available on our website and this will be relevant to you if you are representing your agency at meetings or if you just want to know more about the partnership and local strategic priorities. </a:t>
            </a:r>
          </a:p>
        </p:txBody>
      </p:sp>
      <p:pic>
        <p:nvPicPr>
          <p:cNvPr id="10" name="Picture 9" descr="A qr code with black dots"/>
          <p:cNvPicPr>
            <a:picLocks noChangeAspect="1"/>
          </p:cNvPicPr>
          <p:nvPr/>
        </p:nvPicPr>
        <p:blipFill>
          <a:blip r:embed="rId9"/>
          <a:stretch>
            <a:fillRect/>
          </a:stretch>
        </p:blipFill>
        <p:spPr>
          <a:xfrm>
            <a:off x="1384546" y="4126455"/>
            <a:ext cx="1658256" cy="1658256"/>
          </a:xfrm>
          <a:prstGeom prst="rect">
            <a:avLst/>
          </a:prstGeom>
        </p:spPr>
      </p:pic>
    </p:spTree>
    <p:extLst>
      <p:ext uri="{BB962C8B-B14F-4D97-AF65-F5344CB8AC3E}">
        <p14:creationId xmlns:p14="http://schemas.microsoft.com/office/powerpoint/2010/main" val="341935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547" y="1546010"/>
            <a:ext cx="6062487" cy="4668818"/>
          </a:xfrm>
        </p:spPr>
        <p:txBody>
          <a:bodyPr>
            <a:normAutofit fontScale="32500" lnSpcReduction="20000"/>
          </a:bodyPr>
          <a:lstStyle/>
          <a:p>
            <a:pPr marL="0" indent="0">
              <a:lnSpc>
                <a:spcPct val="120000"/>
              </a:lnSpc>
              <a:spcBef>
                <a:spcPts val="300"/>
              </a:spcBef>
              <a:spcAft>
                <a:spcPts val="300"/>
              </a:spcAft>
              <a:buNone/>
            </a:pPr>
            <a:r>
              <a:rPr lang="en-GB" sz="4900" b="1" dirty="0">
                <a:solidFill>
                  <a:schemeClr val="bg1"/>
                </a:solidFill>
                <a:latin typeface="Arial" panose="020B0604020202020204" pitchFamily="34" charset="0"/>
                <a:cs typeface="Arial" panose="020B0604020202020204" pitchFamily="34" charset="0"/>
              </a:rPr>
              <a:t>Training and Blended Learning Resources</a:t>
            </a:r>
            <a:endParaRPr lang="en-GB" sz="4900" b="1" dirty="0">
              <a:solidFill>
                <a:schemeClr val="bg1"/>
              </a:solidFill>
              <a:latin typeface="Arial" panose="020B0604020202020204" pitchFamily="34" charset="0"/>
              <a:cs typeface="Arial" panose="020B0604020202020204" pitchFamily="34" charset="0"/>
              <a:hlinkClick r:id="rId3"/>
            </a:endParaRPr>
          </a:p>
          <a:p>
            <a:pPr>
              <a:lnSpc>
                <a:spcPct val="120000"/>
              </a:lnSpc>
              <a:spcBef>
                <a:spcPts val="300"/>
              </a:spcBef>
              <a:spcAft>
                <a:spcPts val="300"/>
              </a:spcAft>
              <a:buFont typeface="Wingdings" panose="05000000000000000000" pitchFamily="2" charset="2"/>
              <a:buChar char="ü"/>
            </a:pPr>
            <a:r>
              <a:rPr lang="en-GB" sz="4900" dirty="0">
                <a:latin typeface="Arial" panose="020B0604020202020204" pitchFamily="34" charset="0"/>
                <a:cs typeface="Arial" panose="020B0604020202020204" pitchFamily="34" charset="0"/>
                <a:hlinkClick r:id="rId4"/>
              </a:rPr>
              <a:t>Multi-agency Training</a:t>
            </a:r>
            <a:endParaRPr lang="en-GB" sz="49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ü"/>
            </a:pPr>
            <a:r>
              <a:rPr lang="en-GB" sz="4900" dirty="0">
                <a:latin typeface="Arial" panose="020B0604020202020204" pitchFamily="34" charset="0"/>
                <a:cs typeface="Arial" panose="020B0604020202020204" pitchFamily="34" charset="0"/>
                <a:hlinkClick r:id="rId3"/>
              </a:rPr>
              <a:t>7-minute briefs and learning resources to improve practice - Swindon Safeguarding Partnership</a:t>
            </a:r>
            <a:endParaRPr lang="en-GB" sz="49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ü"/>
            </a:pPr>
            <a:r>
              <a:rPr lang="en-GB" sz="4900" dirty="0">
                <a:latin typeface="Arial" panose="020B0604020202020204" pitchFamily="34" charset="0"/>
                <a:cs typeface="Arial" panose="020B0604020202020204" pitchFamily="34" charset="0"/>
                <a:hlinkClick r:id="rId5"/>
              </a:rPr>
              <a:t>Video archive - Swindon Safeguarding Partnership</a:t>
            </a:r>
            <a:endParaRPr lang="en-GB" sz="49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ü"/>
            </a:pPr>
            <a:r>
              <a:rPr lang="en-GB" sz="4900" dirty="0">
                <a:latin typeface="Arial" panose="020B0604020202020204" pitchFamily="34" charset="0"/>
                <a:cs typeface="Arial" panose="020B0604020202020204" pitchFamily="34" charset="0"/>
                <a:hlinkClick r:id="rId6"/>
              </a:rPr>
              <a:t>Newsletters - Swindon Safeguarding Partnership</a:t>
            </a:r>
            <a:endParaRPr lang="en-GB" sz="49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ü"/>
            </a:pPr>
            <a:r>
              <a:rPr lang="en-GB" sz="4900" dirty="0">
                <a:latin typeface="Arial" panose="020B0604020202020204" pitchFamily="34" charset="0"/>
                <a:cs typeface="Arial" panose="020B0604020202020204" pitchFamily="34" charset="0"/>
              </a:rPr>
              <a:t>Monthly Safeguarding Theme </a:t>
            </a:r>
            <a:r>
              <a:rPr lang="en-GB" sz="4900" dirty="0">
                <a:latin typeface="Arial" panose="020B0604020202020204" pitchFamily="34" charset="0"/>
                <a:cs typeface="Arial" panose="020B0604020202020204" pitchFamily="34" charset="0"/>
                <a:hlinkClick r:id="rId7"/>
              </a:rPr>
              <a:t>Events - Swindon Safeguarding Partnership</a:t>
            </a:r>
            <a:endParaRPr lang="en-GB" sz="49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ü"/>
            </a:pPr>
            <a:endParaRPr lang="en-GB" sz="4900" b="1" dirty="0">
              <a:solidFill>
                <a:schemeClr val="tx1"/>
              </a:solidFill>
              <a:latin typeface="Arial" panose="020B0604020202020204" pitchFamily="34" charset="0"/>
              <a:cs typeface="Arial" panose="020B0604020202020204" pitchFamily="34" charset="0"/>
            </a:endParaRPr>
          </a:p>
          <a:p>
            <a:pPr marL="0" indent="0">
              <a:lnSpc>
                <a:spcPct val="120000"/>
              </a:lnSpc>
              <a:spcBef>
                <a:spcPts val="300"/>
              </a:spcBef>
              <a:spcAft>
                <a:spcPts val="300"/>
              </a:spcAft>
              <a:buNone/>
            </a:pPr>
            <a:r>
              <a:rPr lang="en-GB" sz="4900" b="1" dirty="0">
                <a:solidFill>
                  <a:schemeClr val="bg1"/>
                </a:solidFill>
                <a:latin typeface="Arial" panose="020B0604020202020204" pitchFamily="34" charset="0"/>
                <a:cs typeface="Arial" panose="020B0604020202020204" pitchFamily="34" charset="0"/>
              </a:rPr>
              <a:t>Webpages – information for professionals including practitioner toolkits </a:t>
            </a:r>
          </a:p>
          <a:p>
            <a:pPr>
              <a:lnSpc>
                <a:spcPct val="120000"/>
              </a:lnSpc>
              <a:spcBef>
                <a:spcPts val="300"/>
              </a:spcBef>
              <a:spcAft>
                <a:spcPts val="300"/>
              </a:spcAft>
              <a:buFont typeface="Wingdings" panose="05000000000000000000" pitchFamily="2" charset="2"/>
              <a:buChar char="ü"/>
            </a:pPr>
            <a:r>
              <a:rPr lang="en-GB" sz="4900" dirty="0">
                <a:latin typeface="Arial" panose="020B0604020202020204" pitchFamily="34" charset="0"/>
                <a:cs typeface="Arial" panose="020B0604020202020204" pitchFamily="34" charset="0"/>
                <a:hlinkClick r:id="rId8"/>
              </a:rPr>
              <a:t>For professionals Information - Swindon Safeguarding Partnership</a:t>
            </a:r>
            <a:r>
              <a:rPr lang="en-GB" sz="4900" dirty="0">
                <a:latin typeface="Arial" panose="020B0604020202020204" pitchFamily="34" charset="0"/>
                <a:cs typeface="Arial" panose="020B0604020202020204" pitchFamily="34" charset="0"/>
              </a:rPr>
              <a:t> (children)</a:t>
            </a:r>
            <a:endParaRPr lang="en-GB" sz="4900" dirty="0">
              <a:latin typeface="Arial" panose="020B0604020202020204" pitchFamily="34" charset="0"/>
              <a:cs typeface="Arial" panose="020B0604020202020204" pitchFamily="34" charset="0"/>
              <a:hlinkClick r:id="rId9"/>
            </a:endParaRPr>
          </a:p>
          <a:p>
            <a:pPr>
              <a:lnSpc>
                <a:spcPct val="120000"/>
              </a:lnSpc>
              <a:spcBef>
                <a:spcPts val="300"/>
              </a:spcBef>
              <a:spcAft>
                <a:spcPts val="300"/>
              </a:spcAft>
              <a:buFont typeface="Wingdings" panose="05000000000000000000" pitchFamily="2" charset="2"/>
              <a:buChar char="ü"/>
            </a:pPr>
            <a:r>
              <a:rPr lang="en-GB" sz="4900" dirty="0">
                <a:latin typeface="Arial" panose="020B0604020202020204" pitchFamily="34" charset="0"/>
                <a:cs typeface="Arial" panose="020B0604020202020204" pitchFamily="34" charset="0"/>
                <a:hlinkClick r:id="rId9"/>
              </a:rPr>
              <a:t>For professionals Information - Swindon Safeguarding Partnership</a:t>
            </a:r>
            <a:r>
              <a:rPr lang="en-GB" sz="4900" dirty="0">
                <a:latin typeface="Arial" panose="020B0604020202020204" pitchFamily="34" charset="0"/>
                <a:cs typeface="Arial" panose="020B0604020202020204" pitchFamily="34" charset="0"/>
              </a:rPr>
              <a:t> (adults)</a:t>
            </a:r>
          </a:p>
          <a:p>
            <a:pPr marL="0" indent="0">
              <a:buNone/>
            </a:pPr>
            <a:endParaRPr lang="en-GB" sz="5500" b="1" dirty="0">
              <a:solidFill>
                <a:schemeClr val="accent1"/>
              </a:solidFill>
              <a:latin typeface="Arial" panose="020B0604020202020204" pitchFamily="34" charset="0"/>
              <a:cs typeface="Arial" panose="020B0604020202020204" pitchFamily="34" charset="0"/>
            </a:endParaRPr>
          </a:p>
        </p:txBody>
      </p:sp>
      <p:sp>
        <p:nvSpPr>
          <p:cNvPr id="5" name="Title 4"/>
          <p:cNvSpPr txBox="1">
            <a:spLocks noGrp="1"/>
          </p:cNvSpPr>
          <p:nvPr>
            <p:ph type="title" idx="4294967295"/>
          </p:nvPr>
        </p:nvSpPr>
        <p:spPr>
          <a:xfrm>
            <a:off x="764517" y="314904"/>
            <a:ext cx="9193144" cy="12311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Swindon Safeguarding Partnership Website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We offer a range of information and resources including: </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6648772" y="1466831"/>
            <a:ext cx="4393770" cy="4395049"/>
          </a:xfrm>
          <a:prstGeom prst="rect">
            <a:avLst/>
          </a:prstGeom>
          <a:noFill/>
        </p:spPr>
        <p:txBody>
          <a:bodyPr wrap="square" rtlCol="0">
            <a:spAutoFit/>
          </a:bodyPr>
          <a:lstStyle/>
          <a:p>
            <a:pPr>
              <a:lnSpc>
                <a:spcPct val="120000"/>
              </a:lnSpc>
              <a:spcBef>
                <a:spcPts val="300"/>
              </a:spcBef>
              <a:spcAft>
                <a:spcPts val="300"/>
              </a:spcAft>
            </a:pPr>
            <a:r>
              <a:rPr lang="en-GB" sz="1600" b="1" dirty="0">
                <a:solidFill>
                  <a:schemeClr val="bg1"/>
                </a:solidFill>
                <a:latin typeface="Arial" panose="020B0604020202020204" pitchFamily="34" charset="0"/>
                <a:cs typeface="Arial" panose="020B0604020202020204" pitchFamily="34" charset="0"/>
              </a:rPr>
              <a:t>Reviews relating to children and adults </a:t>
            </a:r>
          </a:p>
          <a:p>
            <a:pPr>
              <a:lnSpc>
                <a:spcPct val="120000"/>
              </a:lnSpc>
              <a:spcBef>
                <a:spcPts val="300"/>
              </a:spcBef>
              <a:spcAft>
                <a:spcPts val="300"/>
              </a:spcAft>
              <a:buFont typeface="Wingdings" panose="05000000000000000000" pitchFamily="2" charset="2"/>
              <a:buChar char="ü"/>
            </a:pPr>
            <a:r>
              <a:rPr lang="en-GB" sz="1600" dirty="0">
                <a:latin typeface="Arial" panose="020B0604020202020204" pitchFamily="34" charset="0"/>
                <a:cs typeface="Arial" panose="020B0604020202020204" pitchFamily="34" charset="0"/>
                <a:hlinkClick r:id="rId10"/>
              </a:rPr>
              <a:t>Local Child Safeguarding Practice Reviews and Case Learning leaflets - Swindon Safeguarding Partnership</a:t>
            </a:r>
            <a:endParaRPr lang="en-GB" sz="16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ü"/>
            </a:pPr>
            <a:r>
              <a:rPr lang="en-GB" sz="1600" dirty="0">
                <a:latin typeface="Arial" panose="020B0604020202020204" pitchFamily="34" charset="0"/>
                <a:cs typeface="Arial" panose="020B0604020202020204" pitchFamily="34" charset="0"/>
                <a:hlinkClick r:id="rId11"/>
              </a:rPr>
              <a:t>Safeguarding Adult Reviews (SAR's) - Swindon Safeguarding Partnership</a:t>
            </a:r>
            <a:endParaRPr lang="en-GB" sz="16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ü"/>
            </a:pPr>
            <a:r>
              <a:rPr lang="en-GB" sz="1600" dirty="0">
                <a:latin typeface="Arial" panose="020B0604020202020204" pitchFamily="34" charset="0"/>
                <a:cs typeface="Arial" panose="020B0604020202020204" pitchFamily="34" charset="0"/>
                <a:hlinkClick r:id="rId12"/>
              </a:rPr>
              <a:t>Domestic Homicide Review (DHR) - Swindon Safeguarding Partnership</a:t>
            </a:r>
            <a:endParaRPr lang="en-GB" sz="1600" dirty="0">
              <a:latin typeface="Arial" panose="020B0604020202020204" pitchFamily="34" charset="0"/>
              <a:cs typeface="Arial" panose="020B0604020202020204" pitchFamily="34" charset="0"/>
            </a:endParaRPr>
          </a:p>
          <a:p>
            <a:pPr>
              <a:lnSpc>
                <a:spcPct val="120000"/>
              </a:lnSpc>
              <a:spcBef>
                <a:spcPts val="300"/>
              </a:spcBef>
              <a:spcAft>
                <a:spcPts val="300"/>
              </a:spcAft>
            </a:pPr>
            <a:r>
              <a:rPr lang="en-GB" sz="1600" b="1" dirty="0">
                <a:solidFill>
                  <a:schemeClr val="bg1"/>
                </a:solidFill>
                <a:latin typeface="Arial" panose="020B0604020202020204" pitchFamily="34" charset="0"/>
                <a:cs typeface="Arial" panose="020B0604020202020204" pitchFamily="34" charset="0"/>
              </a:rPr>
              <a:t>Local Policies and Guidance </a:t>
            </a:r>
          </a:p>
          <a:p>
            <a:pPr>
              <a:lnSpc>
                <a:spcPct val="120000"/>
              </a:lnSpc>
              <a:spcBef>
                <a:spcPts val="300"/>
              </a:spcBef>
              <a:spcAft>
                <a:spcPts val="300"/>
              </a:spcAft>
              <a:buFont typeface="Wingdings" panose="05000000000000000000" pitchFamily="2" charset="2"/>
              <a:buChar char="ü"/>
            </a:pPr>
            <a:r>
              <a:rPr lang="en-GB" sz="1600" dirty="0">
                <a:latin typeface="Arial" panose="020B0604020202020204" pitchFamily="34" charset="0"/>
                <a:cs typeface="Arial" panose="020B0604020202020204" pitchFamily="34" charset="0"/>
                <a:hlinkClick r:id="rId13"/>
              </a:rPr>
              <a:t>Children and young people policies and guidance - Swindon Safeguarding Partnership</a:t>
            </a:r>
            <a:endParaRPr lang="en-GB" sz="1600" dirty="0">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ü"/>
            </a:pPr>
            <a:r>
              <a:rPr lang="en-GB" sz="1600" dirty="0">
                <a:latin typeface="Arial" panose="020B0604020202020204" pitchFamily="34" charset="0"/>
                <a:cs typeface="Arial" panose="020B0604020202020204" pitchFamily="34" charset="0"/>
                <a:hlinkClick r:id="rId14"/>
              </a:rPr>
              <a:t>Adults policies and guidance - Swindon Safeguarding Partnership</a:t>
            </a:r>
            <a:endParaRPr lang="en-GB" sz="1600" b="1" dirty="0">
              <a:latin typeface="Arial" panose="020B0604020202020204" pitchFamily="34" charset="0"/>
              <a:cs typeface="Arial" panose="020B0604020202020204" pitchFamily="34" charset="0"/>
            </a:endParaRPr>
          </a:p>
        </p:txBody>
      </p:sp>
      <p:pic>
        <p:nvPicPr>
          <p:cNvPr id="8" name="Picture 7" descr="Swindon Safeguarding Partnership"/>
          <p:cNvPicPr>
            <a:picLocks noChangeAspect="1"/>
          </p:cNvPicPr>
          <p:nvPr/>
        </p:nvPicPr>
        <p:blipFill>
          <a:blip r:embed="rId15"/>
          <a:stretch>
            <a:fillRect/>
          </a:stretch>
        </p:blipFill>
        <p:spPr>
          <a:xfrm>
            <a:off x="9453966" y="153639"/>
            <a:ext cx="2119658" cy="1016623"/>
          </a:xfrm>
          <a:prstGeom prst="rect">
            <a:avLst/>
          </a:prstGeom>
        </p:spPr>
      </p:pic>
    </p:spTree>
    <p:extLst>
      <p:ext uri="{BB962C8B-B14F-4D97-AF65-F5344CB8AC3E}">
        <p14:creationId xmlns:p14="http://schemas.microsoft.com/office/powerpoint/2010/main" val="99278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type="title" idx="4294967295"/>
          </p:nvPr>
        </p:nvSpPr>
        <p:spPr>
          <a:xfrm>
            <a:off x="738188" y="1668463"/>
            <a:ext cx="10515600" cy="2693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endPar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 find out more visit our website: </a:t>
            </a: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2"/>
              </a:rPr>
              <a:t>Swindon Safeguarding Partnership</a:t>
            </a: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endPar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You can also follow us on          @SwindonSafegua1</a:t>
            </a: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endPar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or use the QR code</a:t>
            </a:r>
          </a:p>
        </p:txBody>
      </p:sp>
      <p:pic>
        <p:nvPicPr>
          <p:cNvPr id="5" name="Picture 4" descr="A qr code with black dots"/>
          <p:cNvPicPr>
            <a:picLocks noChangeAspect="1"/>
          </p:cNvPicPr>
          <p:nvPr/>
        </p:nvPicPr>
        <p:blipFill>
          <a:blip r:embed="rId3"/>
          <a:stretch>
            <a:fillRect/>
          </a:stretch>
        </p:blipFill>
        <p:spPr>
          <a:xfrm>
            <a:off x="3743622" y="3979220"/>
            <a:ext cx="1658256" cy="1658256"/>
          </a:xfrm>
          <a:prstGeom prst="rect">
            <a:avLst/>
          </a:prstGeom>
        </p:spPr>
      </p:pic>
      <p:pic>
        <p:nvPicPr>
          <p:cNvPr id="6" name="Picture 5" descr="cid:image006.png@01DA2C37.8D4FC690"/>
          <p:cNvPicPr/>
          <p:nvPr/>
        </p:nvPicPr>
        <p:blipFill>
          <a:blip r:embed="rId4">
            <a:extLst>
              <a:ext uri="{28A0092B-C50C-407E-A947-70E740481C1C}">
                <a14:useLocalDpi xmlns:a14="http://schemas.microsoft.com/office/drawing/2010/main"/>
              </a:ext>
            </a:extLst>
          </a:blip>
          <a:srcRect/>
          <a:stretch>
            <a:fillRect/>
          </a:stretch>
        </p:blipFill>
        <p:spPr bwMode="auto">
          <a:xfrm>
            <a:off x="4503008" y="3015358"/>
            <a:ext cx="430284" cy="317366"/>
          </a:xfrm>
          <a:prstGeom prst="rect">
            <a:avLst/>
          </a:prstGeom>
          <a:noFill/>
          <a:ln>
            <a:noFill/>
          </a:ln>
        </p:spPr>
      </p:pic>
      <p:pic>
        <p:nvPicPr>
          <p:cNvPr id="7" name="Picture 6" descr="Swindon Safeguarding Partnership"/>
          <p:cNvPicPr>
            <a:picLocks noChangeAspect="1"/>
          </p:cNvPicPr>
          <p:nvPr/>
        </p:nvPicPr>
        <p:blipFill>
          <a:blip r:embed="rId5"/>
          <a:stretch>
            <a:fillRect/>
          </a:stretch>
        </p:blipFill>
        <p:spPr>
          <a:xfrm>
            <a:off x="4204942" y="395829"/>
            <a:ext cx="2542252" cy="1213209"/>
          </a:xfrm>
          <a:prstGeom prst="rect">
            <a:avLst/>
          </a:prstGeom>
        </p:spPr>
      </p:pic>
    </p:spTree>
    <p:extLst>
      <p:ext uri="{BB962C8B-B14F-4D97-AF65-F5344CB8AC3E}">
        <p14:creationId xmlns:p14="http://schemas.microsoft.com/office/powerpoint/2010/main" val="285134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26" y="815871"/>
            <a:ext cx="10515600" cy="1325563"/>
          </a:xfrm>
        </p:spPr>
        <p:txBody>
          <a:bodyPr>
            <a:noAutofit/>
          </a:bodyPr>
          <a:lstStyle/>
          <a:p>
            <a:pPr algn="ctr">
              <a:lnSpc>
                <a:spcPct val="100000"/>
              </a:lnSpc>
              <a:spcBef>
                <a:spcPts val="300"/>
              </a:spcBef>
              <a:spcAft>
                <a:spcPts val="300"/>
              </a:spcAft>
            </a:pPr>
            <a:r>
              <a:rPr lang="en-GB" b="1" cap="none" spc="50" dirty="0">
                <a:ln w="0"/>
                <a:solidFill>
                  <a:schemeClr val="bg1"/>
                </a:solidFill>
                <a:latin typeface="Arial" panose="020B0604020202020204" pitchFamily="34" charset="0"/>
                <a:cs typeface="Arial" panose="020B0604020202020204" pitchFamily="34" charset="0"/>
              </a:rPr>
              <a:t>Swindon Safeguarding Partnership Statutory Requirements </a:t>
            </a:r>
          </a:p>
        </p:txBody>
      </p:sp>
      <p:sp>
        <p:nvSpPr>
          <p:cNvPr id="7" name="Rectangle 6">
            <a:extLst>
              <a:ext uri="{FF2B5EF4-FFF2-40B4-BE49-F238E27FC236}">
                <a16:creationId xmlns:a16="http://schemas.microsoft.com/office/drawing/2014/main" id="{91DB165F-9649-4035-8BF2-C01B3152CEB3}"/>
              </a:ext>
            </a:extLst>
          </p:cNvPr>
          <p:cNvSpPr/>
          <p:nvPr/>
        </p:nvSpPr>
        <p:spPr>
          <a:xfrm>
            <a:off x="1038686" y="2273169"/>
            <a:ext cx="10189029" cy="3194721"/>
          </a:xfrm>
          <a:prstGeom prst="rect">
            <a:avLst/>
          </a:prstGeom>
        </p:spPr>
        <p:txBody>
          <a:bodyPr wrap="square">
            <a:spAutoFit/>
          </a:bodyPr>
          <a:lstStyle/>
          <a:p>
            <a:pPr algn="ctr">
              <a:lnSpc>
                <a:spcPct val="120000"/>
              </a:lnSpc>
            </a:pPr>
            <a:r>
              <a:rPr lang="en-GB" sz="2400" dirty="0">
                <a:solidFill>
                  <a:schemeClr val="bg1"/>
                </a:solidFill>
                <a:latin typeface="Arial" panose="020B0604020202020204" pitchFamily="34" charset="0"/>
                <a:cs typeface="Arial" panose="020B0604020202020204" pitchFamily="34" charset="0"/>
              </a:rPr>
              <a:t>Swindon Safeguarding Partnership oversees the Multi-Agency Safeguarding Arrangements for children and adults at risk as set out in Working Together to Safeguard Children 2023 and the Care Act. </a:t>
            </a:r>
          </a:p>
          <a:p>
            <a:pPr>
              <a:lnSpc>
                <a:spcPct val="120000"/>
              </a:lnSpc>
            </a:pPr>
            <a:endParaRPr lang="en-GB" sz="2400" dirty="0">
              <a:solidFill>
                <a:schemeClr val="bg1"/>
              </a:solidFill>
              <a:latin typeface="Century Gothic" panose="020B0502020202020204" pitchFamily="34" charset="0"/>
              <a:cs typeface="Arial" panose="020B0604020202020204" pitchFamily="34" charset="0"/>
            </a:endParaRPr>
          </a:p>
          <a:p>
            <a:pPr>
              <a:lnSpc>
                <a:spcPct val="120000"/>
              </a:lnSpc>
            </a:pPr>
            <a:endParaRPr lang="en-GB" sz="2400" dirty="0">
              <a:solidFill>
                <a:schemeClr val="bg1"/>
              </a:solidFill>
              <a:latin typeface="Century Gothic" panose="020B0502020202020204" pitchFamily="34" charset="0"/>
              <a:cs typeface="Arial" panose="020B0604020202020204" pitchFamily="34" charset="0"/>
            </a:endParaRPr>
          </a:p>
          <a:p>
            <a:pPr>
              <a:lnSpc>
                <a:spcPct val="120000"/>
              </a:lnSpc>
            </a:pPr>
            <a:endParaRPr lang="en-GB" sz="2400" dirty="0">
              <a:solidFill>
                <a:schemeClr val="bg1"/>
              </a:solidFill>
              <a:latin typeface="Century Gothic" panose="020B0502020202020204" pitchFamily="34" charset="0"/>
              <a:cs typeface="Arial" panose="020B0604020202020204" pitchFamily="34" charset="0"/>
            </a:endParaRPr>
          </a:p>
          <a:p>
            <a:pPr>
              <a:lnSpc>
                <a:spcPct val="120000"/>
              </a:lnSpc>
            </a:pPr>
            <a:endParaRPr lang="en-GB" sz="2400" dirty="0">
              <a:solidFill>
                <a:schemeClr val="bg1"/>
              </a:solidFill>
              <a:latin typeface="Century Gothic" panose="020B0502020202020204" pitchFamily="34" charset="0"/>
              <a:cs typeface="Arial" panose="020B0604020202020204" pitchFamily="34" charset="0"/>
            </a:endParaRPr>
          </a:p>
        </p:txBody>
      </p:sp>
      <p:pic>
        <p:nvPicPr>
          <p:cNvPr id="5" name="Picture 4" descr="A group of children lying in a circle with their hands over their eye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50177" y="3990858"/>
            <a:ext cx="2215547" cy="1477031"/>
          </a:xfrm>
          <a:prstGeom prst="rect">
            <a:avLst/>
          </a:prstGeom>
          <a:ln>
            <a:noFill/>
          </a:ln>
          <a:effectLst>
            <a:softEdge rad="112500"/>
          </a:effectLst>
        </p:spPr>
      </p:pic>
      <p:pic>
        <p:nvPicPr>
          <p:cNvPr id="4" name="Picture 3" descr="A group of women making glasses with their hand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07382" y="3990858"/>
            <a:ext cx="2218264" cy="1477032"/>
          </a:xfrm>
          <a:prstGeom prst="rect">
            <a:avLst/>
          </a:prstGeom>
          <a:ln>
            <a:noFill/>
          </a:ln>
          <a:effectLst>
            <a:softEdge rad="112500"/>
          </a:effectLst>
        </p:spPr>
      </p:pic>
    </p:spTree>
    <p:extLst>
      <p:ext uri="{BB962C8B-B14F-4D97-AF65-F5344CB8AC3E}">
        <p14:creationId xmlns:p14="http://schemas.microsoft.com/office/powerpoint/2010/main" val="418492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9955" y="1506162"/>
            <a:ext cx="4592154" cy="4530453"/>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25000" lnSpcReduction="20000"/>
          </a:bodyPr>
          <a:lstStyle/>
          <a:p>
            <a:pPr marL="0" indent="0">
              <a:lnSpc>
                <a:spcPct val="120000"/>
              </a:lnSpc>
              <a:spcBef>
                <a:spcPts val="0"/>
              </a:spcBef>
              <a:buNone/>
            </a:pPr>
            <a:endParaRPr lang="en-GB" sz="7200" dirty="0">
              <a:solidFill>
                <a:schemeClr val="tx2"/>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7200" b="1" dirty="0">
                <a:solidFill>
                  <a:schemeClr val="bg1"/>
                </a:solidFill>
                <a:latin typeface="Arial" panose="020B0604020202020204" pitchFamily="34" charset="0"/>
                <a:cs typeface="Arial" panose="020B0604020202020204" pitchFamily="34" charset="0"/>
              </a:rPr>
              <a:t>Lead Safeguarding Partners:</a:t>
            </a:r>
          </a:p>
          <a:p>
            <a:pPr marL="0" indent="0">
              <a:lnSpc>
                <a:spcPct val="120000"/>
              </a:lnSpc>
              <a:spcBef>
                <a:spcPts val="0"/>
              </a:spcBef>
              <a:buNone/>
            </a:pPr>
            <a:endParaRPr lang="en-GB" sz="7200" dirty="0">
              <a:solidFill>
                <a:schemeClr val="bg1"/>
              </a:solidFill>
              <a:latin typeface="Arial" panose="020B0604020202020204" pitchFamily="34" charset="0"/>
              <a:cs typeface="Arial" panose="020B0604020202020204" pitchFamily="34" charset="0"/>
            </a:endParaRPr>
          </a:p>
          <a:p>
            <a:pPr>
              <a:lnSpc>
                <a:spcPct val="120000"/>
              </a:lnSpc>
              <a:spcBef>
                <a:spcPts val="0"/>
              </a:spcBef>
            </a:pPr>
            <a:r>
              <a:rPr lang="en-GB" sz="7200" dirty="0">
                <a:solidFill>
                  <a:schemeClr val="bg1"/>
                </a:solidFill>
                <a:latin typeface="Arial" panose="020B0604020202020204" pitchFamily="34" charset="0"/>
                <a:cs typeface="Arial" panose="020B0604020202020204" pitchFamily="34" charset="0"/>
              </a:rPr>
              <a:t>SBC Local Authority, Chief Executive, </a:t>
            </a:r>
            <a:r>
              <a:rPr lang="en-GB" sz="7200" b="1" dirty="0">
                <a:solidFill>
                  <a:schemeClr val="bg1"/>
                </a:solidFill>
                <a:latin typeface="Arial" panose="020B0604020202020204" pitchFamily="34" charset="0"/>
                <a:cs typeface="Arial" panose="020B0604020202020204" pitchFamily="34" charset="0"/>
              </a:rPr>
              <a:t>Samantha Mowbray</a:t>
            </a:r>
            <a:r>
              <a:rPr lang="en-GB" sz="7200" dirty="0">
                <a:solidFill>
                  <a:schemeClr val="bg1"/>
                </a:solidFill>
                <a:latin typeface="Arial" panose="020B0604020202020204" pitchFamily="34" charset="0"/>
                <a:cs typeface="Arial" panose="020B0604020202020204" pitchFamily="34" charset="0"/>
              </a:rPr>
              <a:t> </a:t>
            </a:r>
          </a:p>
          <a:p>
            <a:pPr>
              <a:lnSpc>
                <a:spcPct val="120000"/>
              </a:lnSpc>
              <a:spcBef>
                <a:spcPts val="0"/>
              </a:spcBef>
            </a:pPr>
            <a:r>
              <a:rPr lang="en-GB" sz="7200" dirty="0">
                <a:solidFill>
                  <a:schemeClr val="bg1"/>
                </a:solidFill>
                <a:latin typeface="Arial" panose="020B0604020202020204" pitchFamily="34" charset="0"/>
                <a:cs typeface="Arial" panose="020B0604020202020204" pitchFamily="34" charset="0"/>
              </a:rPr>
              <a:t>Wiltshire Police, Chief Constable, </a:t>
            </a:r>
            <a:r>
              <a:rPr lang="en-GB" sz="7200" b="1" dirty="0">
                <a:solidFill>
                  <a:schemeClr val="bg1"/>
                </a:solidFill>
                <a:latin typeface="Arial" panose="020B0604020202020204" pitchFamily="34" charset="0"/>
                <a:cs typeface="Arial" panose="020B0604020202020204" pitchFamily="34" charset="0"/>
              </a:rPr>
              <a:t>Catherine Roper</a:t>
            </a:r>
            <a:endParaRPr lang="en-GB" sz="7200" dirty="0">
              <a:solidFill>
                <a:schemeClr val="bg1"/>
              </a:solidFill>
              <a:latin typeface="Arial" panose="020B0604020202020204" pitchFamily="34" charset="0"/>
              <a:cs typeface="Arial" panose="020B0604020202020204" pitchFamily="34" charset="0"/>
            </a:endParaRPr>
          </a:p>
          <a:p>
            <a:pPr>
              <a:lnSpc>
                <a:spcPct val="120000"/>
              </a:lnSpc>
              <a:spcBef>
                <a:spcPts val="0"/>
              </a:spcBef>
            </a:pPr>
            <a:r>
              <a:rPr lang="en-GB" sz="7200" dirty="0">
                <a:solidFill>
                  <a:schemeClr val="bg1"/>
                </a:solidFill>
                <a:latin typeface="Arial" panose="020B0604020202020204" pitchFamily="34" charset="0"/>
                <a:cs typeface="Arial" panose="020B0604020202020204" pitchFamily="34" charset="0"/>
              </a:rPr>
              <a:t>BSW ICB Chief Executive Officer, </a:t>
            </a:r>
            <a:r>
              <a:rPr lang="en-GB" sz="7200" b="1" dirty="0">
                <a:solidFill>
                  <a:schemeClr val="bg1"/>
                </a:solidFill>
                <a:latin typeface="Arial" panose="020B0604020202020204" pitchFamily="34" charset="0"/>
                <a:cs typeface="Arial" panose="020B0604020202020204" pitchFamily="34" charset="0"/>
              </a:rPr>
              <a:t>Jonathan Higman</a:t>
            </a:r>
            <a:endParaRPr lang="en-GB" sz="7200" dirty="0">
              <a:solidFill>
                <a:schemeClr val="bg1"/>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GB" sz="7200" dirty="0">
              <a:solidFill>
                <a:schemeClr val="bg1"/>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7200" dirty="0">
                <a:solidFill>
                  <a:schemeClr val="bg1"/>
                </a:solidFill>
                <a:latin typeface="Arial" panose="020B0604020202020204" pitchFamily="34" charset="0"/>
                <a:cs typeface="Arial" panose="020B0604020202020204" pitchFamily="34" charset="0"/>
              </a:rPr>
              <a:t>The Lead Safeguarding Partners have delegated their responsibilities to the Swindon Safeguarding Partnership Executive Group</a:t>
            </a:r>
            <a:r>
              <a:rPr lang="en-GB" sz="6400" dirty="0">
                <a:solidFill>
                  <a:schemeClr val="bg1"/>
                </a:solidFill>
                <a:latin typeface="Arial" panose="020B0604020202020204" pitchFamily="34" charset="0"/>
                <a:cs typeface="Arial" panose="020B0604020202020204" pitchFamily="34" charset="0"/>
              </a:rPr>
              <a:t>.</a:t>
            </a:r>
          </a:p>
          <a:p>
            <a:pPr marL="0" indent="0">
              <a:lnSpc>
                <a:spcPct val="120000"/>
              </a:lnSpc>
              <a:spcBef>
                <a:spcPts val="0"/>
              </a:spcBef>
              <a:buNone/>
            </a:pPr>
            <a:endParaRPr lang="en-GB" sz="6400" b="1" dirty="0">
              <a:solidFill>
                <a:schemeClr val="tx2"/>
              </a:solidFill>
              <a:latin typeface="Arial" panose="020B0604020202020204" pitchFamily="34" charset="0"/>
              <a:cs typeface="Arial" panose="020B0604020202020204" pitchFamily="34" charset="0"/>
            </a:endParaRPr>
          </a:p>
          <a:p>
            <a:pPr marL="0" indent="0">
              <a:buNone/>
            </a:pPr>
            <a:endParaRPr lang="en-GB" dirty="0"/>
          </a:p>
        </p:txBody>
      </p:sp>
      <p:sp>
        <p:nvSpPr>
          <p:cNvPr id="5" name="Content Placeholder 4">
            <a:extLst>
              <a:ext uri="{FF2B5EF4-FFF2-40B4-BE49-F238E27FC236}">
                <a16:creationId xmlns:a16="http://schemas.microsoft.com/office/drawing/2014/main" id="{349E2B04-3FF3-4374-983E-40DBD415C09B}"/>
              </a:ext>
            </a:extLst>
          </p:cNvPr>
          <p:cNvSpPr>
            <a:spLocks noGrp="1"/>
          </p:cNvSpPr>
          <p:nvPr>
            <p:ph sz="half" idx="2"/>
          </p:nvPr>
        </p:nvSpPr>
        <p:spPr>
          <a:xfrm>
            <a:off x="5843895" y="1599363"/>
            <a:ext cx="5617102" cy="4856480"/>
          </a:xfrm>
          <a:noFill/>
          <a:ln>
            <a:noFill/>
          </a:ln>
        </p:spPr>
        <p:txBody>
          <a:bodyPr>
            <a:normAutofit fontScale="25000" lnSpcReduction="20000"/>
          </a:bodyPr>
          <a:lstStyle/>
          <a:p>
            <a:pPr marL="0" indent="0">
              <a:lnSpc>
                <a:spcPct val="120000"/>
              </a:lnSpc>
              <a:spcBef>
                <a:spcPts val="0"/>
              </a:spcBef>
              <a:buNone/>
            </a:pPr>
            <a:endParaRPr lang="en-GB" sz="7200" b="1" dirty="0">
              <a:solidFill>
                <a:schemeClr val="bg1"/>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7200" b="1" dirty="0">
                <a:solidFill>
                  <a:schemeClr val="bg1"/>
                </a:solidFill>
                <a:latin typeface="Arial" panose="020B0604020202020204" pitchFamily="34" charset="0"/>
                <a:cs typeface="Arial" panose="020B0604020202020204" pitchFamily="34" charset="0"/>
              </a:rPr>
              <a:t>Delegated Safeguarding Partners</a:t>
            </a:r>
          </a:p>
          <a:p>
            <a:pPr>
              <a:lnSpc>
                <a:spcPct val="120000"/>
              </a:lnSpc>
              <a:spcBef>
                <a:spcPts val="0"/>
              </a:spcBef>
            </a:pPr>
            <a:endParaRPr lang="en-GB" sz="7200" dirty="0">
              <a:solidFill>
                <a:schemeClr val="bg1"/>
              </a:solidFill>
              <a:latin typeface="Arial" panose="020B0604020202020204" pitchFamily="34" charset="0"/>
              <a:cs typeface="Arial" panose="020B0604020202020204" pitchFamily="34" charset="0"/>
            </a:endParaRPr>
          </a:p>
          <a:p>
            <a:pPr>
              <a:lnSpc>
                <a:spcPct val="120000"/>
              </a:lnSpc>
              <a:spcBef>
                <a:spcPts val="0"/>
              </a:spcBef>
            </a:pPr>
            <a:r>
              <a:rPr lang="en-GB" sz="7200" dirty="0">
                <a:solidFill>
                  <a:schemeClr val="bg1"/>
                </a:solidFill>
                <a:latin typeface="Arial" panose="020B0604020202020204" pitchFamily="34" charset="0"/>
                <a:cs typeface="Arial" panose="020B0604020202020204" pitchFamily="34" charset="0"/>
              </a:rPr>
              <a:t>SBC Local Authority Corporate Director of People and </a:t>
            </a:r>
            <a:r>
              <a:rPr lang="en-GB" sz="7200" b="1" dirty="0">
                <a:solidFill>
                  <a:schemeClr val="bg1"/>
                </a:solidFill>
                <a:latin typeface="Arial" panose="020B0604020202020204" pitchFamily="34" charset="0"/>
                <a:cs typeface="Arial" panose="020B0604020202020204" pitchFamily="34" charset="0"/>
              </a:rPr>
              <a:t>Partnership Chair, Clare Deards </a:t>
            </a:r>
          </a:p>
          <a:p>
            <a:pPr>
              <a:lnSpc>
                <a:spcPct val="120000"/>
              </a:lnSpc>
              <a:spcBef>
                <a:spcPts val="0"/>
              </a:spcBef>
            </a:pPr>
            <a:r>
              <a:rPr lang="en-GB" sz="7200" dirty="0">
                <a:solidFill>
                  <a:schemeClr val="bg1"/>
                </a:solidFill>
                <a:latin typeface="Arial" panose="020B0604020202020204" pitchFamily="34" charset="0"/>
                <a:cs typeface="Arial" panose="020B0604020202020204" pitchFamily="34" charset="0"/>
              </a:rPr>
              <a:t>BSW ICB Chief Nurse, </a:t>
            </a:r>
            <a:r>
              <a:rPr lang="en-GB" sz="7200" b="1" dirty="0">
                <a:solidFill>
                  <a:schemeClr val="bg1"/>
                </a:solidFill>
                <a:latin typeface="Arial" panose="020B0604020202020204" pitchFamily="34" charset="0"/>
                <a:cs typeface="Arial" panose="020B0604020202020204" pitchFamily="34" charset="0"/>
              </a:rPr>
              <a:t>Gill May</a:t>
            </a:r>
            <a:endParaRPr lang="en-GB" sz="7200" dirty="0">
              <a:solidFill>
                <a:schemeClr val="bg1"/>
              </a:solidFill>
              <a:latin typeface="Arial" panose="020B0604020202020204" pitchFamily="34" charset="0"/>
              <a:cs typeface="Arial" panose="020B0604020202020204" pitchFamily="34" charset="0"/>
            </a:endParaRPr>
          </a:p>
          <a:p>
            <a:pPr>
              <a:lnSpc>
                <a:spcPct val="120000"/>
              </a:lnSpc>
              <a:spcBef>
                <a:spcPts val="0"/>
              </a:spcBef>
            </a:pPr>
            <a:r>
              <a:rPr lang="en-GB" sz="7200" dirty="0">
                <a:solidFill>
                  <a:schemeClr val="bg1"/>
                </a:solidFill>
                <a:latin typeface="Arial" panose="020B0604020202020204" pitchFamily="34" charset="0"/>
                <a:cs typeface="Arial" panose="020B0604020202020204" pitchFamily="34" charset="0"/>
              </a:rPr>
              <a:t>Wiltshire Police, Assistant Chief Constable, </a:t>
            </a:r>
            <a:r>
              <a:rPr lang="en-GB" sz="7200" b="1" dirty="0">
                <a:solidFill>
                  <a:schemeClr val="bg1"/>
                </a:solidFill>
                <a:latin typeface="Arial" panose="020B0604020202020204" pitchFamily="34" charset="0"/>
                <a:cs typeface="Arial" panose="020B0604020202020204" pitchFamily="34" charset="0"/>
              </a:rPr>
              <a:t>Elizabeth Coles</a:t>
            </a:r>
          </a:p>
          <a:p>
            <a:pPr marL="0" indent="0">
              <a:lnSpc>
                <a:spcPct val="120000"/>
              </a:lnSpc>
              <a:spcBef>
                <a:spcPts val="0"/>
              </a:spcBef>
              <a:buNone/>
            </a:pPr>
            <a:endParaRPr lang="en-GB" sz="7200" b="1" dirty="0">
              <a:solidFill>
                <a:schemeClr val="bg1"/>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7200" b="1" dirty="0">
                <a:solidFill>
                  <a:schemeClr val="bg1"/>
                </a:solidFill>
                <a:latin typeface="Arial" panose="020B0604020202020204" pitchFamily="34" charset="0"/>
                <a:cs typeface="Arial" panose="020B0604020202020204" pitchFamily="34" charset="0"/>
              </a:rPr>
              <a:t>Additional Safeguarding Executive:</a:t>
            </a:r>
          </a:p>
          <a:p>
            <a:pPr marL="0" indent="0">
              <a:lnSpc>
                <a:spcPct val="120000"/>
              </a:lnSpc>
              <a:spcBef>
                <a:spcPts val="0"/>
              </a:spcBef>
              <a:buNone/>
            </a:pPr>
            <a:r>
              <a:rPr lang="en-GB" sz="7200" dirty="0">
                <a:solidFill>
                  <a:schemeClr val="bg1"/>
                </a:solidFill>
                <a:latin typeface="Arial" panose="020B0604020202020204" pitchFamily="34" charset="0"/>
                <a:cs typeface="Arial" panose="020B0604020202020204" pitchFamily="34" charset="0"/>
              </a:rPr>
              <a:t>Education Representative: </a:t>
            </a:r>
          </a:p>
          <a:p>
            <a:pPr marL="0" indent="0">
              <a:lnSpc>
                <a:spcPct val="120000"/>
              </a:lnSpc>
              <a:spcBef>
                <a:spcPts val="0"/>
              </a:spcBef>
              <a:buNone/>
            </a:pPr>
            <a:r>
              <a:rPr lang="en-GB" sz="7200" dirty="0">
                <a:solidFill>
                  <a:schemeClr val="bg1"/>
                </a:solidFill>
                <a:latin typeface="Arial" panose="020B0604020202020204" pitchFamily="34" charset="0"/>
                <a:cs typeface="Arial" panose="020B0604020202020204" pitchFamily="34" charset="0"/>
              </a:rPr>
              <a:t>Service Director of Education, </a:t>
            </a:r>
          </a:p>
          <a:p>
            <a:pPr marL="0" indent="0">
              <a:lnSpc>
                <a:spcPct val="120000"/>
              </a:lnSpc>
              <a:spcBef>
                <a:spcPts val="0"/>
              </a:spcBef>
              <a:buNone/>
            </a:pPr>
            <a:r>
              <a:rPr lang="en-GB" sz="7200" b="1" dirty="0">
                <a:solidFill>
                  <a:schemeClr val="bg1"/>
                </a:solidFill>
                <a:latin typeface="Arial" panose="020B0604020202020204" pitchFamily="34" charset="0"/>
                <a:cs typeface="Arial" panose="020B0604020202020204" pitchFamily="34" charset="0"/>
              </a:rPr>
              <a:t>Kashif Nawaz</a:t>
            </a:r>
            <a:r>
              <a:rPr lang="en-GB" sz="7200" dirty="0">
                <a:solidFill>
                  <a:schemeClr val="bg1"/>
                </a:solidFill>
                <a:latin typeface="Arial" panose="020B0604020202020204" pitchFamily="34" charset="0"/>
                <a:cs typeface="Arial" panose="020B0604020202020204" pitchFamily="34" charset="0"/>
              </a:rPr>
              <a:t> </a:t>
            </a:r>
          </a:p>
          <a:p>
            <a:pPr marL="0" indent="0">
              <a:lnSpc>
                <a:spcPct val="120000"/>
              </a:lnSpc>
              <a:spcBef>
                <a:spcPts val="0"/>
              </a:spcBef>
              <a:buNone/>
            </a:pPr>
            <a:endParaRPr lang="en-GB" sz="7200" b="1" dirty="0">
              <a:solidFill>
                <a:schemeClr val="bg1"/>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GB" sz="7200" b="1" dirty="0">
              <a:solidFill>
                <a:schemeClr val="bg1"/>
              </a:solidFill>
              <a:latin typeface="Arial" panose="020B0604020202020204" pitchFamily="34" charset="0"/>
              <a:cs typeface="Arial" panose="020B0604020202020204" pitchFamily="34" charset="0"/>
            </a:endParaRPr>
          </a:p>
          <a:p>
            <a:pPr marL="0" indent="0">
              <a:lnSpc>
                <a:spcPct val="120000"/>
              </a:lnSpc>
              <a:buNone/>
            </a:pPr>
            <a:endParaRPr lang="en-GB" sz="1600" dirty="0">
              <a:solidFill>
                <a:schemeClr val="bg1"/>
              </a:solidFill>
              <a:latin typeface="Arial" panose="020B0604020202020204" pitchFamily="34" charset="0"/>
              <a:cs typeface="Arial" panose="020B0604020202020204" pitchFamily="34" charset="0"/>
            </a:endParaRPr>
          </a:p>
          <a:p>
            <a:endParaRPr lang="en-GB" dirty="0">
              <a:solidFill>
                <a:schemeClr val="bg1"/>
              </a:solidFill>
            </a:endParaRPr>
          </a:p>
        </p:txBody>
      </p:sp>
      <p:sp>
        <p:nvSpPr>
          <p:cNvPr id="7" name="Title 6"/>
          <p:cNvSpPr txBox="1">
            <a:spLocks noGrp="1"/>
          </p:cNvSpPr>
          <p:nvPr>
            <p:ph type="title" idx="4294967295"/>
          </p:nvPr>
        </p:nvSpPr>
        <p:spPr>
          <a:xfrm>
            <a:off x="537011" y="559139"/>
            <a:ext cx="810709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Multi-agency Safeguarding Arrangements are led by the three statutory Partners:  </a:t>
            </a:r>
          </a:p>
        </p:txBody>
      </p:sp>
      <p:pic>
        <p:nvPicPr>
          <p:cNvPr id="10" name="Picture 9" descr="Swindon Safeguarding Partnership"/>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82745" y="305444"/>
            <a:ext cx="2540246" cy="1211294"/>
          </a:xfrm>
          <a:prstGeom prst="rect">
            <a:avLst/>
          </a:prstGeom>
        </p:spPr>
      </p:pic>
      <p:sp>
        <p:nvSpPr>
          <p:cNvPr id="11" name="Right Arrow 10">
            <a:extLst>
              <a:ext uri="{C183D7F6-B498-43B3-948B-1728B52AA6E4}">
                <adec:decorative xmlns:adec="http://schemas.microsoft.com/office/drawing/2017/decorative" val="1"/>
              </a:ext>
            </a:extLst>
          </p:cNvPr>
          <p:cNvSpPr/>
          <p:nvPr/>
        </p:nvSpPr>
        <p:spPr>
          <a:xfrm>
            <a:off x="4680488" y="3502617"/>
            <a:ext cx="875654" cy="511444"/>
          </a:xfrm>
          <a:prstGeom prst="rightArrow">
            <a:avLst/>
          </a:pr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320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33388" y="635000"/>
            <a:ext cx="4168775" cy="5781675"/>
          </a:xfrm>
          <a:prstGeom prst="rect">
            <a:avLst/>
          </a:prstGeom>
          <a:solidFill>
            <a:schemeClr val="bg2">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endPar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endPar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Swindon Safeguarding Partnership </a:t>
            </a:r>
            <a:r>
              <a:rPr kumimoji="0" lang="en-CA"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comprises of the named statutory safeguarding partners and those agencies and organisations who have varying degrees of contact with children and/or adults with care and support needs and those who care for them throughout Swindon. </a:t>
            </a: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endParaRPr kumimoji="0" lang="en-CA"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r>
              <a:rPr kumimoji="0" lang="en-CA"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Representatives should promote the effectiveness of the Partnership through their responsibility and accountability for the services their agencies deliver to children &amp; adults with care and support needs, and through their ability to influence the effectiveness of their agencies contribution to multi-agency safeguarding.</a:t>
            </a:r>
          </a:p>
          <a:p>
            <a:pPr marL="0" marR="0" lvl="0" indent="0" algn="l" defTabSz="457200" rtl="0" eaLnBrk="1" fontAlgn="auto" latinLnBrk="0" hangingPunct="1">
              <a:lnSpc>
                <a:spcPct val="110000"/>
              </a:lnSpc>
              <a:spcBef>
                <a:spcPts val="300"/>
              </a:spcBef>
              <a:spcAft>
                <a:spcPts val="300"/>
              </a:spcAft>
              <a:buClr>
                <a:schemeClr val="tx1"/>
              </a:buClr>
              <a:buSzPct val="80000"/>
              <a:buFont typeface="Wingdings 3" panose="05040102010807070707" pitchFamily="18" charset="2"/>
              <a:buNone/>
              <a:tabLst/>
              <a:defRPr/>
            </a:pPr>
            <a:endParaRPr kumimoji="0" lang="en-CA" sz="18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10000"/>
              </a:lnSpc>
              <a:spcBef>
                <a:spcPts val="300"/>
              </a:spcBef>
              <a:spcAft>
                <a:spcPts val="300"/>
              </a:spcAft>
              <a:buClr>
                <a:schemeClr val="tx1"/>
              </a:buClr>
              <a:buSzPct val="80000"/>
              <a:buFont typeface="Wingdings 3" panose="05040102010807070707" pitchFamily="18" charset="2"/>
              <a:buNone/>
              <a:tabLst/>
              <a:defRPr/>
            </a:pPr>
            <a:endParaRPr kumimoji="0" lang="en-GB" sz="18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tabLst/>
              <a:defRPr/>
            </a:pPr>
            <a:endParaRPr kumimoji="0" lang="en-GB" sz="20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tabLst/>
              <a:defRPr/>
            </a:pPr>
            <a:endParaRPr kumimoji="0" lang="en-GB" sz="20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tabLst/>
              <a:defRPr/>
            </a:pPr>
            <a:endParaRPr kumimoji="0" lang="en-GB" sz="2000" b="0" i="0" u="none" strike="noStrike" kern="1200" cap="none" spc="0" normalizeH="0" baseline="0" noProof="0" dirty="0">
              <a:ln>
                <a:noFill/>
              </a:ln>
              <a:solidFill>
                <a:schemeClr val="bg2">
                  <a:lumMod val="75000"/>
                </a:schemeClr>
              </a:solidFill>
              <a:effectLst/>
              <a:uLnTx/>
              <a:uFillTx/>
              <a:latin typeface="+mn-lt"/>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251280372"/>
              </p:ext>
            </p:extLst>
          </p:nvPr>
        </p:nvGraphicFramePr>
        <p:xfrm>
          <a:off x="4889311" y="635431"/>
          <a:ext cx="6674278" cy="5645903"/>
        </p:xfrm>
        <a:graphic>
          <a:graphicData uri="http://schemas.openxmlformats.org/drawingml/2006/table">
            <a:tbl>
              <a:tblPr firstRow="1" bandRow="1">
                <a:tableStyleId>{5C22544A-7EE6-4342-B048-85BDC9FD1C3A}</a:tableStyleId>
              </a:tblPr>
              <a:tblGrid>
                <a:gridCol w="3270142">
                  <a:extLst>
                    <a:ext uri="{9D8B030D-6E8A-4147-A177-3AD203B41FA5}">
                      <a16:colId xmlns:a16="http://schemas.microsoft.com/office/drawing/2014/main" val="2809488798"/>
                    </a:ext>
                  </a:extLst>
                </a:gridCol>
                <a:gridCol w="3404136">
                  <a:extLst>
                    <a:ext uri="{9D8B030D-6E8A-4147-A177-3AD203B41FA5}">
                      <a16:colId xmlns:a16="http://schemas.microsoft.com/office/drawing/2014/main" val="488765283"/>
                    </a:ext>
                  </a:extLst>
                </a:gridCol>
              </a:tblGrid>
              <a:tr h="5645903">
                <a:tc>
                  <a:txBody>
                    <a:bodyPr/>
                    <a:lstStyle/>
                    <a:p>
                      <a:pPr lvl="0"/>
                      <a:endParaRPr lang="en-CA"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The Armed Forces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Avon &amp; Wiltshire Mental Health Partnership NHS Trust</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British Transport Police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Care Quality Commission (CQC)</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Charitable and Voluntary Organisations; including faith groups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Childminders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Children and Family Court Advisory and Support Service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Clinical Commissioning Group</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Dentists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Dorset &amp; Wiltshire Fire &amp; Rescue Authority</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Education Providers including Early Years and childcare settings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General Practitioners and other relevant Primary Care Professionals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Great Western Hospital NHS Foundation Trust</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Healthwatch Swindon</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Housing Providers</a:t>
                      </a:r>
                    </a:p>
                    <a:p>
                      <a:pPr lvl="0"/>
                      <a:r>
                        <a:rPr lang="en-CA" sz="1400" b="0" kern="1200" dirty="0">
                          <a:solidFill>
                            <a:schemeClr val="bg1"/>
                          </a:solidFill>
                          <a:effectLst/>
                          <a:latin typeface="Arial" panose="020B0604020202020204" pitchFamily="34" charset="0"/>
                          <a:ea typeface="+mn-ea"/>
                          <a:cs typeface="Arial" panose="020B0604020202020204" pitchFamily="34" charset="0"/>
                        </a:rPr>
                        <a:t>Prospect</a:t>
                      </a:r>
                      <a:r>
                        <a:rPr lang="en-CA" sz="1400" b="0" kern="1200" baseline="0" dirty="0">
                          <a:solidFill>
                            <a:schemeClr val="bg1"/>
                          </a:solidFill>
                          <a:effectLst/>
                          <a:latin typeface="Arial" panose="020B0604020202020204" pitchFamily="34" charset="0"/>
                          <a:ea typeface="+mn-ea"/>
                          <a:cs typeface="Arial" panose="020B0604020202020204" pitchFamily="34" charset="0"/>
                        </a:rPr>
                        <a:t> Hospice</a:t>
                      </a:r>
                      <a:endParaRPr lang="en-GB" sz="200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endParaRPr lang="en-CA"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Independent Fostering Agencies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National Health Service England</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NSPCC</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Opticians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Oxford Health NHS Foundation Trust</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Probation - The National Probation Service and the Community Rehabilitation Company</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Pharmacists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Residential Care Homes &amp; Care Providers (children &amp; adults)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Swindon Borough Council Services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The Secure Estate (Prisons, Secure Training Centres etc.)</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South West Ambulance Service Foundation Trust</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Swindon Advocacy Movement</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UK Visa, Immigration, Enforcement and Border Force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Wiltshire &amp; Swindon Coroner’s Office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Youth Justice Service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Where appropriate, other services commissioned by any of the above.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algn="ctr"/>
                      <a:endParaRPr lang="en-GB" sz="20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427890694"/>
                  </a:ext>
                </a:extLst>
              </a:tr>
            </a:tbl>
          </a:graphicData>
        </a:graphic>
      </p:graphicFrame>
      <p:pic>
        <p:nvPicPr>
          <p:cNvPr id="5" name="Picture 4" descr="Swindon Safeguarding Partnership"/>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8728" y="5164364"/>
            <a:ext cx="2219199" cy="1058206"/>
          </a:xfrm>
          <a:prstGeom prst="rect">
            <a:avLst/>
          </a:prstGeom>
        </p:spPr>
      </p:pic>
    </p:spTree>
    <p:extLst>
      <p:ext uri="{BB962C8B-B14F-4D97-AF65-F5344CB8AC3E}">
        <p14:creationId xmlns:p14="http://schemas.microsoft.com/office/powerpoint/2010/main" val="49045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33388" y="635000"/>
            <a:ext cx="4168775" cy="5781675"/>
          </a:xfrm>
          <a:prstGeom prst="rect">
            <a:avLst/>
          </a:prstGeom>
          <a:solidFill>
            <a:schemeClr val="tx2">
              <a:lumMod val="7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endPar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endPar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Swindon Safeguarding Partnership </a:t>
            </a:r>
            <a:r>
              <a:rPr kumimoji="0" lang="en-CA"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comprises of the named statutory safeguarding partners and those agencies and organisations who have varying degrees of contact with children and/or adults with care and support needs and those who care for them throughout Swindon. </a:t>
            </a: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endParaRPr kumimoji="0" lang="en-CA"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
                <a:schemeClr val="tx1"/>
              </a:buClr>
              <a:buSzPct val="80000"/>
              <a:buFont typeface="Wingdings 3" panose="05040102010807070707" pitchFamily="18" charset="2"/>
              <a:buNone/>
              <a:tabLst/>
              <a:defRPr/>
            </a:pPr>
            <a:r>
              <a:rPr kumimoji="0" lang="en-CA"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Representatives should promote the effectiveness of the Partnership through their responsibility and accountability for the services their agencies deliver to children &amp; adults with care and support needs, and through their ability to influence the effectiveness of their agencies contribution to multi-agency safeguarding.</a:t>
            </a:r>
            <a:endParaRPr kumimoji="0" lang="en-GB" sz="20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tabLst/>
              <a:defRPr/>
            </a:pPr>
            <a:endParaRPr kumimoji="0" lang="en-GB" sz="2000" b="0" i="0" u="none" strike="noStrike" kern="1200" cap="none" spc="0" normalizeH="0" baseline="0" noProof="0" dirty="0">
              <a:ln>
                <a:noFill/>
              </a:ln>
              <a:solidFill>
                <a:schemeClr val="bg2">
                  <a:lumMod val="75000"/>
                </a:schemeClr>
              </a:solidFill>
              <a:effectLst/>
              <a:uLnTx/>
              <a:uFillTx/>
              <a:latin typeface="+mn-lt"/>
              <a:ea typeface="+mn-ea"/>
              <a:cs typeface="+mn-cs"/>
            </a:endParaRPr>
          </a:p>
        </p:txBody>
      </p:sp>
      <p:graphicFrame>
        <p:nvGraphicFramePr>
          <p:cNvPr id="6" name="Table 5"/>
          <p:cNvGraphicFramePr>
            <a:graphicFrameLocks noGrp="1"/>
          </p:cNvGraphicFramePr>
          <p:nvPr/>
        </p:nvGraphicFramePr>
        <p:xfrm>
          <a:off x="4905214" y="576667"/>
          <a:ext cx="6674278" cy="5645903"/>
        </p:xfrm>
        <a:graphic>
          <a:graphicData uri="http://schemas.openxmlformats.org/drawingml/2006/table">
            <a:tbl>
              <a:tblPr firstRow="1" bandRow="1">
                <a:tableStyleId>{5C22544A-7EE6-4342-B048-85BDC9FD1C3A}</a:tableStyleId>
              </a:tblPr>
              <a:tblGrid>
                <a:gridCol w="3270142">
                  <a:extLst>
                    <a:ext uri="{9D8B030D-6E8A-4147-A177-3AD203B41FA5}">
                      <a16:colId xmlns:a16="http://schemas.microsoft.com/office/drawing/2014/main" val="2809488798"/>
                    </a:ext>
                  </a:extLst>
                </a:gridCol>
                <a:gridCol w="3404136">
                  <a:extLst>
                    <a:ext uri="{9D8B030D-6E8A-4147-A177-3AD203B41FA5}">
                      <a16:colId xmlns:a16="http://schemas.microsoft.com/office/drawing/2014/main" val="488765283"/>
                    </a:ext>
                  </a:extLst>
                </a:gridCol>
              </a:tblGrid>
              <a:tr h="5645903">
                <a:tc>
                  <a:txBody>
                    <a:bodyPr/>
                    <a:lstStyle/>
                    <a:p>
                      <a:pPr lvl="0"/>
                      <a:r>
                        <a:rPr lang="en-CA" sz="1400" b="0" kern="1200" dirty="0">
                          <a:solidFill>
                            <a:schemeClr val="bg1"/>
                          </a:solidFill>
                          <a:effectLst/>
                          <a:latin typeface="Arial" panose="020B0604020202020204" pitchFamily="34" charset="0"/>
                          <a:ea typeface="+mn-ea"/>
                          <a:cs typeface="Arial" panose="020B0604020202020204" pitchFamily="34" charset="0"/>
                        </a:rPr>
                        <a:t>The Armed Forces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Avon &amp; Wiltshire Mental Health Partnership NHS Trust</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British Transport Police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Care Quality Commission (CQC)</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Charitable and Voluntary Organisations; including faith groups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Childminders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Children and Family Court Advisory and Support Service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Clinical Commissioning Group</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Dentists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Dorset &amp; Wiltshire Fire &amp; Rescue Authority</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Education Providers including Early Years and childcare settings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General Practitioners and other relevant Primary Care Professionals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Great Western Hospital NHS Foundation Trust</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Healthwatch Swindon</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Housing Providers</a:t>
                      </a:r>
                    </a:p>
                    <a:p>
                      <a:pPr lvl="0"/>
                      <a:r>
                        <a:rPr lang="en-CA" sz="1400" b="0" kern="1200" dirty="0">
                          <a:solidFill>
                            <a:schemeClr val="bg1"/>
                          </a:solidFill>
                          <a:effectLst/>
                          <a:latin typeface="Arial" panose="020B0604020202020204" pitchFamily="34" charset="0"/>
                          <a:ea typeface="+mn-ea"/>
                          <a:cs typeface="Arial" panose="020B0604020202020204" pitchFamily="34" charset="0"/>
                        </a:rPr>
                        <a:t>Prospect</a:t>
                      </a:r>
                      <a:r>
                        <a:rPr lang="en-CA" sz="1400" b="0" kern="1200" baseline="0" dirty="0">
                          <a:solidFill>
                            <a:schemeClr val="bg1"/>
                          </a:solidFill>
                          <a:effectLst/>
                          <a:latin typeface="Arial" panose="020B0604020202020204" pitchFamily="34" charset="0"/>
                          <a:ea typeface="+mn-ea"/>
                          <a:cs typeface="Arial" panose="020B0604020202020204" pitchFamily="34" charset="0"/>
                        </a:rPr>
                        <a:t> Hospice</a:t>
                      </a:r>
                      <a:endParaRPr lang="en-GB" sz="200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CA" sz="1400" b="0" kern="1200" dirty="0">
                          <a:solidFill>
                            <a:schemeClr val="bg1"/>
                          </a:solidFill>
                          <a:effectLst/>
                          <a:latin typeface="Arial" panose="020B0604020202020204" pitchFamily="34" charset="0"/>
                          <a:ea typeface="+mn-ea"/>
                          <a:cs typeface="Arial" panose="020B0604020202020204" pitchFamily="34" charset="0"/>
                        </a:rPr>
                        <a:t>Independent Fostering Agencies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National Health Service England</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NSPCC</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Opticians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Oxford Health NHS Foundation Trust</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Probation - The National Probation Service and the Community Rehabilitation Company</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Pharmacists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Residential Care Homes &amp; Care Providers (children &amp; adults)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Swindon Borough Council Services</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The Secure Estate (Prisons, Secure Training Centres etc.)</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South West Ambulance Service Foundation Trust</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Swindon Advocacy Movement</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UK Visa, Immigration, Enforcement and Border Force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Wiltshire &amp; Swindon Coroner’s Office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Youth Justice Service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lvl="0"/>
                      <a:r>
                        <a:rPr lang="en-CA" sz="1400" b="0" kern="1200" dirty="0">
                          <a:solidFill>
                            <a:schemeClr val="bg1"/>
                          </a:solidFill>
                          <a:effectLst/>
                          <a:latin typeface="Arial" panose="020B0604020202020204" pitchFamily="34" charset="0"/>
                          <a:ea typeface="+mn-ea"/>
                          <a:cs typeface="Arial" panose="020B0604020202020204" pitchFamily="34" charset="0"/>
                        </a:rPr>
                        <a:t>Where appropriate, other services commissioned by any of the above.</a:t>
                      </a:r>
                      <a:endParaRPr lang="en-GB" sz="1400" b="0" kern="1200" dirty="0">
                        <a:solidFill>
                          <a:schemeClr val="bg1"/>
                        </a:solidFill>
                        <a:effectLst/>
                        <a:latin typeface="Arial" panose="020B0604020202020204" pitchFamily="34" charset="0"/>
                        <a:ea typeface="+mn-ea"/>
                        <a:cs typeface="Arial" panose="020B0604020202020204" pitchFamily="34" charset="0"/>
                      </a:endParaRPr>
                    </a:p>
                    <a:p>
                      <a:pPr algn="ctr"/>
                      <a:endParaRPr lang="en-GB" sz="20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2427890694"/>
                  </a:ext>
                </a:extLst>
              </a:tr>
            </a:tbl>
          </a:graphicData>
        </a:graphic>
      </p:graphicFrame>
      <p:pic>
        <p:nvPicPr>
          <p:cNvPr id="5" name="Picture 4" descr="Swindon Safeguarding Partnership"/>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8728" y="5164364"/>
            <a:ext cx="2219199" cy="1058206"/>
          </a:xfrm>
          <a:prstGeom prst="rect">
            <a:avLst/>
          </a:prstGeom>
        </p:spPr>
      </p:pic>
      <p:pic>
        <p:nvPicPr>
          <p:cNvPr id="2" name="Picture 1" descr="You are the safeguarding partnership!"/>
          <p:cNvPicPr>
            <a:picLocks noChangeAspect="1"/>
          </p:cNvPicPr>
          <p:nvPr/>
        </p:nvPicPr>
        <p:blipFill>
          <a:blip r:embed="rId4"/>
          <a:stretch>
            <a:fillRect/>
          </a:stretch>
        </p:blipFill>
        <p:spPr>
          <a:xfrm>
            <a:off x="749934" y="345257"/>
            <a:ext cx="10211685" cy="6108721"/>
          </a:xfrm>
          <a:prstGeom prst="rect">
            <a:avLst/>
          </a:prstGeom>
        </p:spPr>
      </p:pic>
    </p:spTree>
    <p:extLst>
      <p:ext uri="{BB962C8B-B14F-4D97-AF65-F5344CB8AC3E}">
        <p14:creationId xmlns:p14="http://schemas.microsoft.com/office/powerpoint/2010/main" val="105329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18" y="1546025"/>
            <a:ext cx="10515600" cy="4686093"/>
          </a:xfrm>
        </p:spPr>
        <p:txBody>
          <a:bodyPr>
            <a:normAutofit fontScale="85000" lnSpcReduction="20000"/>
          </a:bodyPr>
          <a:lstStyle/>
          <a:p>
            <a:pPr>
              <a:lnSpc>
                <a:spcPct val="12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Deliver our shared responsibility for the safeguarding of children, young people and adults with care and support needs in Swindon.</a:t>
            </a:r>
          </a:p>
          <a:p>
            <a:pPr>
              <a:lnSpc>
                <a:spcPct val="12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Provide effective and informed leadership to the local safeguarding system, evidencing that risks associated with multi-agency safeguarding arrangements are being actively managed.</a:t>
            </a:r>
          </a:p>
          <a:p>
            <a:pPr>
              <a:lnSpc>
                <a:spcPct val="12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Promote positive working relationships with each other and children, adults, their unpaid carers and families. Creating a positive culture for learning not blaming.</a:t>
            </a:r>
          </a:p>
          <a:p>
            <a:pPr>
              <a:lnSpc>
                <a:spcPct val="12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To actively engage with children, families, and adults with care and support needs and their unpaid carers to influence and improve safeguarding practices and service delivery across the Partnership.</a:t>
            </a:r>
          </a:p>
          <a:p>
            <a:pPr>
              <a:lnSpc>
                <a:spcPct val="12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To undertake Rapid Reviews, Child Safeguarding Practice Reviews (CSPR), Safeguarding Adult Reviews (SARs) and multi-agency audits.</a:t>
            </a:r>
          </a:p>
          <a:p>
            <a:pPr>
              <a:lnSpc>
                <a:spcPct val="12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Identify and act on learning from the above and provide a learning and development offer to include safeguarding training.</a:t>
            </a:r>
          </a:p>
          <a:p>
            <a:pPr>
              <a:lnSpc>
                <a:spcPct val="120000"/>
              </a:lnSpc>
              <a:spcBef>
                <a:spcPts val="300"/>
              </a:spcBef>
              <a:spcAft>
                <a:spcPts val="300"/>
              </a:spcAft>
            </a:pPr>
            <a:r>
              <a:rPr lang="en-GB" dirty="0">
                <a:solidFill>
                  <a:schemeClr val="bg1"/>
                </a:solidFill>
                <a:latin typeface="Arial" panose="020B0604020202020204" pitchFamily="34" charset="0"/>
                <a:cs typeface="Arial" panose="020B0604020202020204" pitchFamily="34" charset="0"/>
              </a:rPr>
              <a:t>To develop and update multi-agency policies and procedures.</a:t>
            </a:r>
          </a:p>
          <a:p>
            <a:pPr marL="0" indent="0">
              <a:lnSpc>
                <a:spcPct val="120000"/>
              </a:lnSpc>
              <a:spcBef>
                <a:spcPts val="300"/>
              </a:spcBef>
              <a:spcAft>
                <a:spcPts val="300"/>
              </a:spcAft>
              <a:buNone/>
            </a:pPr>
            <a:endParaRPr lang="en-GB" dirty="0">
              <a:solidFill>
                <a:schemeClr val="bg1"/>
              </a:solidFill>
              <a:latin typeface="Arial" panose="020B0604020202020204" pitchFamily="34" charset="0"/>
              <a:cs typeface="Arial" panose="020B0604020202020204" pitchFamily="34" charset="0"/>
            </a:endParaRPr>
          </a:p>
          <a:p>
            <a:pPr marL="0" indent="0">
              <a:lnSpc>
                <a:spcPct val="120000"/>
              </a:lnSpc>
              <a:spcBef>
                <a:spcPts val="300"/>
              </a:spcBef>
              <a:spcAft>
                <a:spcPts val="300"/>
              </a:spcAft>
              <a:buNone/>
            </a:pPr>
            <a:r>
              <a:rPr lang="en-GB" dirty="0">
                <a:solidFill>
                  <a:schemeClr val="bg1"/>
                </a:solidFill>
                <a:latin typeface="Arial" panose="020B0604020202020204" pitchFamily="34" charset="0"/>
                <a:cs typeface="Arial" panose="020B0604020202020204" pitchFamily="34" charset="0"/>
              </a:rPr>
              <a:t>The </a:t>
            </a:r>
            <a:r>
              <a:rPr lang="en-GB" b="1" dirty="0">
                <a:solidFill>
                  <a:schemeClr val="bg1"/>
                </a:solidFill>
                <a:latin typeface="Arial" panose="020B0604020202020204" pitchFamily="34" charset="0"/>
                <a:cs typeface="Arial" panose="020B0604020202020204" pitchFamily="34" charset="0"/>
              </a:rPr>
              <a:t>Swindon Safeguarding Partnership Multi-agency Safeguarding Arrangements </a:t>
            </a:r>
            <a:r>
              <a:rPr lang="en-GB" dirty="0">
                <a:solidFill>
                  <a:schemeClr val="bg1"/>
                </a:solidFill>
                <a:latin typeface="Arial" panose="020B0604020202020204" pitchFamily="34" charset="0"/>
                <a:cs typeface="Arial" panose="020B0604020202020204" pitchFamily="34" charset="0"/>
              </a:rPr>
              <a:t>can be found </a:t>
            </a:r>
            <a:r>
              <a:rPr lang="en-GB" b="1" dirty="0">
                <a:solidFill>
                  <a:schemeClr val="bg1"/>
                </a:solidFill>
                <a:latin typeface="Arial" panose="020B0604020202020204" pitchFamily="34" charset="0"/>
                <a:cs typeface="Arial" panose="020B0604020202020204" pitchFamily="34" charset="0"/>
                <a:hlinkClick r:id="rId3"/>
              </a:rPr>
              <a:t>here</a:t>
            </a:r>
            <a:r>
              <a:rPr lang="en-GB" b="1" dirty="0">
                <a:solidFill>
                  <a:schemeClr val="bg1"/>
                </a:solidFill>
                <a:latin typeface="Arial" panose="020B0604020202020204" pitchFamily="34" charset="0"/>
                <a:cs typeface="Arial" panose="020B0604020202020204" pitchFamily="34" charset="0"/>
              </a:rPr>
              <a:t> </a:t>
            </a:r>
          </a:p>
          <a:p>
            <a:pPr marL="0" indent="0">
              <a:buNone/>
            </a:pPr>
            <a:endParaRPr lang="en-GB" dirty="0"/>
          </a:p>
        </p:txBody>
      </p:sp>
      <p:sp>
        <p:nvSpPr>
          <p:cNvPr id="5" name="Title 4"/>
          <p:cNvSpPr txBox="1">
            <a:spLocks noGrp="1"/>
          </p:cNvSpPr>
          <p:nvPr>
            <p:ph type="title" idx="4294967295"/>
          </p:nvPr>
        </p:nvSpPr>
        <p:spPr>
          <a:xfrm>
            <a:off x="720671" y="767167"/>
            <a:ext cx="8462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Purpose and function of the Safeguarding Partnership is to: </a:t>
            </a:r>
          </a:p>
        </p:txBody>
      </p:sp>
      <p:pic>
        <p:nvPicPr>
          <p:cNvPr id="7" name="Picture 6" descr="Swindon Safeguarding Partnership"/>
          <p:cNvPicPr>
            <a:picLocks noChangeAspect="1"/>
          </p:cNvPicPr>
          <p:nvPr/>
        </p:nvPicPr>
        <p:blipFill>
          <a:blip r:embed="rId4"/>
          <a:stretch>
            <a:fillRect/>
          </a:stretch>
        </p:blipFill>
        <p:spPr>
          <a:xfrm>
            <a:off x="9391972" y="232078"/>
            <a:ext cx="2159695" cy="1030646"/>
          </a:xfrm>
          <a:prstGeom prst="rect">
            <a:avLst/>
          </a:prstGeom>
        </p:spPr>
      </p:pic>
    </p:spTree>
    <p:extLst>
      <p:ext uri="{BB962C8B-B14F-4D97-AF65-F5344CB8AC3E}">
        <p14:creationId xmlns:p14="http://schemas.microsoft.com/office/powerpoint/2010/main" val="359884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976" y="1405629"/>
            <a:ext cx="10515600" cy="4686093"/>
          </a:xfrm>
        </p:spPr>
        <p:txBody>
          <a:bodyPr>
            <a:normAutofit fontScale="47500" lnSpcReduction="20000"/>
          </a:bodyPr>
          <a:lstStyle/>
          <a:p>
            <a:pPr marL="0" indent="0">
              <a:lnSpc>
                <a:spcPct val="120000"/>
              </a:lnSpc>
              <a:spcBef>
                <a:spcPts val="300"/>
              </a:spcBef>
              <a:spcAft>
                <a:spcPts val="300"/>
              </a:spcAft>
              <a:buNone/>
            </a:pPr>
            <a:r>
              <a:rPr lang="en-GB" sz="3300" dirty="0">
                <a:solidFill>
                  <a:schemeClr val="bg1"/>
                </a:solidFill>
                <a:latin typeface="Arial" panose="020B0604020202020204" pitchFamily="34" charset="0"/>
                <a:cs typeface="Arial" panose="020B0604020202020204" pitchFamily="34" charset="0"/>
              </a:rPr>
              <a:t>We believe that effective safeguarding is founded on practitioners developing lasting and trusting relationships with the children and adults they work with as well as each other. </a:t>
            </a:r>
          </a:p>
          <a:p>
            <a:pPr marL="0" indent="0">
              <a:lnSpc>
                <a:spcPct val="120000"/>
              </a:lnSpc>
              <a:spcBef>
                <a:spcPts val="300"/>
              </a:spcBef>
              <a:spcAft>
                <a:spcPts val="300"/>
              </a:spcAft>
              <a:buNone/>
            </a:pPr>
            <a:r>
              <a:rPr lang="en-GB" sz="3300" dirty="0">
                <a:solidFill>
                  <a:schemeClr val="bg1"/>
                </a:solidFill>
                <a:latin typeface="Arial" panose="020B0604020202020204" pitchFamily="34" charset="0"/>
                <a:cs typeface="Arial" panose="020B0604020202020204" pitchFamily="34" charset="0"/>
              </a:rPr>
              <a:t>We will look beyond organisational constraints and boundaries to build a culture which improves outcomes for all. </a:t>
            </a:r>
          </a:p>
          <a:p>
            <a:pPr marL="0" indent="0">
              <a:lnSpc>
                <a:spcPct val="120000"/>
              </a:lnSpc>
              <a:spcBef>
                <a:spcPts val="300"/>
              </a:spcBef>
              <a:spcAft>
                <a:spcPts val="300"/>
              </a:spcAft>
              <a:buNone/>
            </a:pPr>
            <a:r>
              <a:rPr lang="en-GB" sz="3300" dirty="0">
                <a:solidFill>
                  <a:schemeClr val="bg1"/>
                </a:solidFill>
                <a:latin typeface="Arial" panose="020B0604020202020204" pitchFamily="34" charset="0"/>
                <a:cs typeface="Arial" panose="020B0604020202020204" pitchFamily="34" charset="0"/>
              </a:rPr>
              <a:t>We have an agreed behaviours framework that promotes and delivers: </a:t>
            </a:r>
          </a:p>
          <a:p>
            <a:pPr marL="0" indent="0">
              <a:lnSpc>
                <a:spcPct val="120000"/>
              </a:lnSpc>
              <a:spcBef>
                <a:spcPts val="300"/>
              </a:spcBef>
              <a:spcAft>
                <a:spcPts val="300"/>
              </a:spcAft>
              <a:buNone/>
            </a:pPr>
            <a:endParaRPr lang="en-GB" sz="3300" dirty="0">
              <a:solidFill>
                <a:schemeClr val="bg1"/>
              </a:solidFill>
              <a:latin typeface="Arial" panose="020B0604020202020204" pitchFamily="34" charset="0"/>
              <a:cs typeface="Arial" panose="020B0604020202020204" pitchFamily="34" charset="0"/>
            </a:endParaRPr>
          </a:p>
          <a:p>
            <a:pPr>
              <a:lnSpc>
                <a:spcPct val="120000"/>
              </a:lnSpc>
              <a:spcBef>
                <a:spcPts val="300"/>
              </a:spcBef>
              <a:spcAft>
                <a:spcPts val="300"/>
              </a:spcAft>
              <a:buFont typeface="Wingdings" panose="05000000000000000000" pitchFamily="2" charset="2"/>
              <a:buChar char="ü"/>
            </a:pPr>
            <a:r>
              <a:rPr lang="en-GB" sz="3300" b="1" dirty="0">
                <a:solidFill>
                  <a:schemeClr val="bg1"/>
                </a:solidFill>
                <a:latin typeface="Arial" panose="020B0604020202020204" pitchFamily="34" charset="0"/>
                <a:cs typeface="Arial" panose="020B0604020202020204" pitchFamily="34" charset="0"/>
              </a:rPr>
              <a:t>accountability, </a:t>
            </a:r>
          </a:p>
          <a:p>
            <a:pPr>
              <a:lnSpc>
                <a:spcPct val="120000"/>
              </a:lnSpc>
              <a:spcBef>
                <a:spcPts val="300"/>
              </a:spcBef>
              <a:spcAft>
                <a:spcPts val="300"/>
              </a:spcAft>
              <a:buFont typeface="Wingdings" panose="05000000000000000000" pitchFamily="2" charset="2"/>
              <a:buChar char="ü"/>
            </a:pPr>
            <a:r>
              <a:rPr lang="en-GB" sz="3300" b="1" dirty="0">
                <a:solidFill>
                  <a:schemeClr val="bg1"/>
                </a:solidFill>
                <a:latin typeface="Arial" panose="020B0604020202020204" pitchFamily="34" charset="0"/>
                <a:cs typeface="Arial" panose="020B0604020202020204" pitchFamily="34" charset="0"/>
              </a:rPr>
              <a:t>openness, </a:t>
            </a:r>
          </a:p>
          <a:p>
            <a:pPr>
              <a:lnSpc>
                <a:spcPct val="120000"/>
              </a:lnSpc>
              <a:spcBef>
                <a:spcPts val="300"/>
              </a:spcBef>
              <a:spcAft>
                <a:spcPts val="300"/>
              </a:spcAft>
              <a:buFont typeface="Wingdings" panose="05000000000000000000" pitchFamily="2" charset="2"/>
              <a:buChar char="ü"/>
            </a:pPr>
            <a:r>
              <a:rPr lang="en-GB" sz="3300" b="1" dirty="0">
                <a:solidFill>
                  <a:schemeClr val="bg1"/>
                </a:solidFill>
                <a:latin typeface="Arial" panose="020B0604020202020204" pitchFamily="34" charset="0"/>
                <a:cs typeface="Arial" panose="020B0604020202020204" pitchFamily="34" charset="0"/>
              </a:rPr>
              <a:t>trust,</a:t>
            </a:r>
          </a:p>
          <a:p>
            <a:pPr>
              <a:lnSpc>
                <a:spcPct val="120000"/>
              </a:lnSpc>
              <a:spcBef>
                <a:spcPts val="300"/>
              </a:spcBef>
              <a:spcAft>
                <a:spcPts val="300"/>
              </a:spcAft>
              <a:buFont typeface="Wingdings" panose="05000000000000000000" pitchFamily="2" charset="2"/>
              <a:buChar char="ü"/>
            </a:pPr>
            <a:r>
              <a:rPr lang="en-GB" sz="3300" b="1" dirty="0">
                <a:solidFill>
                  <a:schemeClr val="bg1"/>
                </a:solidFill>
                <a:latin typeface="Arial" panose="020B0604020202020204" pitchFamily="34" charset="0"/>
                <a:cs typeface="Arial" panose="020B0604020202020204" pitchFamily="34" charset="0"/>
              </a:rPr>
              <a:t>innovation, </a:t>
            </a:r>
          </a:p>
          <a:p>
            <a:pPr>
              <a:lnSpc>
                <a:spcPct val="120000"/>
              </a:lnSpc>
              <a:spcBef>
                <a:spcPts val="300"/>
              </a:spcBef>
              <a:spcAft>
                <a:spcPts val="300"/>
              </a:spcAft>
              <a:buFont typeface="Wingdings" panose="05000000000000000000" pitchFamily="2" charset="2"/>
              <a:buChar char="ü"/>
            </a:pPr>
            <a:r>
              <a:rPr lang="en-GB" sz="3300" b="1" dirty="0">
                <a:solidFill>
                  <a:schemeClr val="bg1"/>
                </a:solidFill>
                <a:latin typeface="Arial" panose="020B0604020202020204" pitchFamily="34" charset="0"/>
                <a:cs typeface="Arial" panose="020B0604020202020204" pitchFamily="34" charset="0"/>
              </a:rPr>
              <a:t>commitment, </a:t>
            </a:r>
          </a:p>
          <a:p>
            <a:pPr>
              <a:lnSpc>
                <a:spcPct val="120000"/>
              </a:lnSpc>
              <a:spcBef>
                <a:spcPts val="300"/>
              </a:spcBef>
              <a:spcAft>
                <a:spcPts val="300"/>
              </a:spcAft>
              <a:buFont typeface="Wingdings" panose="05000000000000000000" pitchFamily="2" charset="2"/>
              <a:buChar char="ü"/>
            </a:pPr>
            <a:r>
              <a:rPr lang="en-GB" sz="3300" b="1" dirty="0">
                <a:solidFill>
                  <a:schemeClr val="bg1"/>
                </a:solidFill>
                <a:latin typeface="Arial" panose="020B0604020202020204" pitchFamily="34" charset="0"/>
                <a:cs typeface="Arial" panose="020B0604020202020204" pitchFamily="34" charset="0"/>
              </a:rPr>
              <a:t>respectfulness, </a:t>
            </a:r>
          </a:p>
          <a:p>
            <a:pPr>
              <a:lnSpc>
                <a:spcPct val="120000"/>
              </a:lnSpc>
              <a:spcBef>
                <a:spcPts val="300"/>
              </a:spcBef>
              <a:spcAft>
                <a:spcPts val="300"/>
              </a:spcAft>
              <a:buFont typeface="Wingdings" panose="05000000000000000000" pitchFamily="2" charset="2"/>
              <a:buChar char="ü"/>
            </a:pPr>
            <a:r>
              <a:rPr lang="en-GB" sz="3300" b="1" dirty="0">
                <a:solidFill>
                  <a:schemeClr val="bg1"/>
                </a:solidFill>
                <a:latin typeface="Arial" panose="020B0604020202020204" pitchFamily="34" charset="0"/>
                <a:cs typeface="Arial" panose="020B0604020202020204" pitchFamily="34" charset="0"/>
              </a:rPr>
              <a:t>curiosity and </a:t>
            </a:r>
          </a:p>
          <a:p>
            <a:pPr>
              <a:lnSpc>
                <a:spcPct val="120000"/>
              </a:lnSpc>
              <a:spcBef>
                <a:spcPts val="300"/>
              </a:spcBef>
              <a:spcAft>
                <a:spcPts val="300"/>
              </a:spcAft>
              <a:buFont typeface="Wingdings" panose="05000000000000000000" pitchFamily="2" charset="2"/>
              <a:buChar char="ü"/>
            </a:pPr>
            <a:r>
              <a:rPr lang="en-GB" sz="3300" b="1" dirty="0">
                <a:solidFill>
                  <a:schemeClr val="bg1"/>
                </a:solidFill>
                <a:latin typeface="Arial" panose="020B0604020202020204" pitchFamily="34" charset="0"/>
                <a:cs typeface="Arial" panose="020B0604020202020204" pitchFamily="34" charset="0"/>
              </a:rPr>
              <a:t>collaboration.</a:t>
            </a:r>
          </a:p>
          <a:p>
            <a:pPr marL="0" indent="0">
              <a:buNone/>
            </a:pPr>
            <a:endParaRPr lang="en-GB" dirty="0"/>
          </a:p>
        </p:txBody>
      </p:sp>
      <p:sp>
        <p:nvSpPr>
          <p:cNvPr id="7" name="Title 6"/>
          <p:cNvSpPr txBox="1">
            <a:spLocks noGrp="1"/>
          </p:cNvSpPr>
          <p:nvPr>
            <p:ph type="title" idx="4294967295"/>
          </p:nvPr>
        </p:nvSpPr>
        <p:spPr>
          <a:xfrm>
            <a:off x="720671" y="767167"/>
            <a:ext cx="8462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Purpose and function of the Safeguarding Partnership is to:</a:t>
            </a:r>
          </a:p>
        </p:txBody>
      </p:sp>
      <p:pic>
        <p:nvPicPr>
          <p:cNvPr id="8" name="Picture 7" descr="Swindon Safeguarding Partnership"/>
          <p:cNvPicPr>
            <a:picLocks noChangeAspect="1"/>
          </p:cNvPicPr>
          <p:nvPr/>
        </p:nvPicPr>
        <p:blipFill>
          <a:blip r:embed="rId3"/>
          <a:stretch>
            <a:fillRect/>
          </a:stretch>
        </p:blipFill>
        <p:spPr>
          <a:xfrm>
            <a:off x="9476460" y="327734"/>
            <a:ext cx="2106205" cy="1005119"/>
          </a:xfrm>
          <a:prstGeom prst="rect">
            <a:avLst/>
          </a:prstGeom>
        </p:spPr>
      </p:pic>
      <p:pic>
        <p:nvPicPr>
          <p:cNvPr id="12" name="Picture 11" descr="A group of people holding hands"/>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48331" y="3102136"/>
            <a:ext cx="3414890" cy="2930576"/>
          </a:xfrm>
          <a:prstGeom prst="rect">
            <a:avLst/>
          </a:prstGeom>
          <a:ln>
            <a:noFill/>
          </a:ln>
          <a:effectLst>
            <a:softEdge rad="112500"/>
          </a:effectLst>
        </p:spPr>
      </p:pic>
    </p:spTree>
    <p:extLst>
      <p:ext uri="{BB962C8B-B14F-4D97-AF65-F5344CB8AC3E}">
        <p14:creationId xmlns:p14="http://schemas.microsoft.com/office/powerpoint/2010/main" val="303566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2859437" y="387458"/>
            <a:ext cx="543990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Safeguarding Partnership Structure for 2025-26</a:t>
            </a:r>
          </a:p>
        </p:txBody>
      </p:sp>
      <p:pic>
        <p:nvPicPr>
          <p:cNvPr id="3" name="Picture 2" descr="A diagram of a company"/>
          <p:cNvPicPr>
            <a:picLocks noChangeAspect="1"/>
          </p:cNvPicPr>
          <p:nvPr/>
        </p:nvPicPr>
        <p:blipFill>
          <a:blip r:embed="rId3"/>
          <a:stretch>
            <a:fillRect/>
          </a:stretch>
        </p:blipFill>
        <p:spPr>
          <a:xfrm>
            <a:off x="2008673" y="910321"/>
            <a:ext cx="7141431" cy="5318487"/>
          </a:xfrm>
          <a:prstGeom prst="rect">
            <a:avLst/>
          </a:prstGeom>
        </p:spPr>
      </p:pic>
      <p:pic>
        <p:nvPicPr>
          <p:cNvPr id="4" name="Picture 3" descr="Swindon Safeguarding Partnership"/>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01149" y="1140522"/>
            <a:ext cx="1364402" cy="652540"/>
          </a:xfrm>
          <a:prstGeom prst="rect">
            <a:avLst/>
          </a:prstGeom>
        </p:spPr>
      </p:pic>
    </p:spTree>
    <p:extLst>
      <p:ext uri="{BB962C8B-B14F-4D97-AF65-F5344CB8AC3E}">
        <p14:creationId xmlns:p14="http://schemas.microsoft.com/office/powerpoint/2010/main" val="115984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28BD745-126C-4D3D-A2E5-0933AF23E92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30409232"/>
              </p:ext>
            </p:extLst>
          </p:nvPr>
        </p:nvGraphicFramePr>
        <p:xfrm>
          <a:off x="562527" y="1552952"/>
          <a:ext cx="995657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F56C0F30-BF00-42C0-BD54-5B6EC63CCA4D}"/>
              </a:ext>
            </a:extLst>
          </p:cNvPr>
          <p:cNvSpPr txBox="1">
            <a:spLocks noGrp="1"/>
          </p:cNvSpPr>
          <p:nvPr>
            <p:ph type="title" idx="4294967295"/>
          </p:nvPr>
        </p:nvSpPr>
        <p:spPr>
          <a:xfrm>
            <a:off x="533111" y="6206155"/>
            <a:ext cx="1143316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Click on the hyperlinks above to find out more about the strategic priorities</a:t>
            </a:r>
          </a:p>
        </p:txBody>
      </p:sp>
      <p:sp>
        <p:nvSpPr>
          <p:cNvPr id="7" name="TextBox 6"/>
          <p:cNvSpPr txBox="1"/>
          <p:nvPr/>
        </p:nvSpPr>
        <p:spPr>
          <a:xfrm>
            <a:off x="1443465" y="752207"/>
            <a:ext cx="9395476"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Swindon Safeguarding Partnership Strategic Priorities 2025-2026</a:t>
            </a:r>
          </a:p>
        </p:txBody>
      </p:sp>
      <p:pic>
        <p:nvPicPr>
          <p:cNvPr id="8" name="Picture 7" descr="Swindon Safeguarding Partnership"/>
          <p:cNvPicPr>
            <a:picLocks noChangeAspect="1"/>
          </p:cNvPicPr>
          <p:nvPr/>
        </p:nvPicPr>
        <p:blipFill>
          <a:blip r:embed="rId8"/>
          <a:stretch>
            <a:fillRect/>
          </a:stretch>
        </p:blipFill>
        <p:spPr>
          <a:xfrm>
            <a:off x="9263449" y="322321"/>
            <a:ext cx="2158171" cy="1030313"/>
          </a:xfrm>
          <a:prstGeom prst="rect">
            <a:avLst/>
          </a:prstGeom>
        </p:spPr>
      </p:pic>
      <p:sp>
        <p:nvSpPr>
          <p:cNvPr id="9" name="TextBox 8"/>
          <p:cNvSpPr txBox="1"/>
          <p:nvPr/>
        </p:nvSpPr>
        <p:spPr>
          <a:xfrm>
            <a:off x="4726984" y="1680203"/>
            <a:ext cx="4885178" cy="646331"/>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hlinkClick r:id="rId9"/>
              </a:rPr>
              <a:t>Child Exploitation</a:t>
            </a:r>
            <a:endParaRPr lang="en-GB"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hlinkClick r:id="rId10"/>
              </a:rPr>
              <a:t>Adult Exploitation</a:t>
            </a:r>
            <a:r>
              <a:rPr lang="en-GB" b="1" dirty="0">
                <a:solidFill>
                  <a:schemeClr val="bg1"/>
                </a:solidFill>
                <a:latin typeface="Arial" panose="020B0604020202020204" pitchFamily="34" charset="0"/>
                <a:cs typeface="Arial" panose="020B0604020202020204" pitchFamily="34" charset="0"/>
              </a:rPr>
              <a:t>  </a:t>
            </a:r>
          </a:p>
        </p:txBody>
      </p:sp>
      <p:sp>
        <p:nvSpPr>
          <p:cNvPr id="10" name="TextBox 9"/>
          <p:cNvSpPr txBox="1"/>
          <p:nvPr/>
        </p:nvSpPr>
        <p:spPr>
          <a:xfrm>
            <a:off x="4726984" y="2998710"/>
            <a:ext cx="3409626"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hlinkClick r:id="rId11"/>
              </a:rPr>
              <a:t>Child Sexual Abuse</a:t>
            </a:r>
            <a:r>
              <a:rPr lang="en-GB" b="1" dirty="0">
                <a:latin typeface="Arial" panose="020B0604020202020204" pitchFamily="34" charset="0"/>
                <a:cs typeface="Arial" panose="020B0604020202020204" pitchFamily="34" charset="0"/>
              </a:rPr>
              <a:t> </a:t>
            </a:r>
          </a:p>
        </p:txBody>
      </p:sp>
      <p:sp>
        <p:nvSpPr>
          <p:cNvPr id="11" name="TextBox 10"/>
          <p:cNvSpPr txBox="1"/>
          <p:nvPr/>
        </p:nvSpPr>
        <p:spPr>
          <a:xfrm>
            <a:off x="4726984" y="4131572"/>
            <a:ext cx="3045417"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hlinkClick r:id="rId12"/>
              </a:rPr>
              <a:t>Neglect</a:t>
            </a:r>
            <a:r>
              <a:rPr lang="en-GB" b="1" dirty="0">
                <a:latin typeface="Arial" panose="020B0604020202020204" pitchFamily="34" charset="0"/>
                <a:cs typeface="Arial" panose="020B0604020202020204" pitchFamily="34" charset="0"/>
              </a:rPr>
              <a:t> </a:t>
            </a:r>
          </a:p>
        </p:txBody>
      </p:sp>
      <p:sp>
        <p:nvSpPr>
          <p:cNvPr id="12" name="TextBox 11"/>
          <p:cNvSpPr txBox="1"/>
          <p:nvPr/>
        </p:nvSpPr>
        <p:spPr>
          <a:xfrm>
            <a:off x="4726984" y="5173080"/>
            <a:ext cx="209227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hlinkClick r:id="rId13"/>
              </a:rPr>
              <a:t>Self-Neglect</a:t>
            </a:r>
            <a:r>
              <a:rPr lang="en-GB"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0474635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5926</TotalTime>
  <Words>2322</Words>
  <Application>Microsoft Office PowerPoint</Application>
  <PresentationFormat>Widescreen</PresentationFormat>
  <Paragraphs>260</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Wingdings</vt:lpstr>
      <vt:lpstr>Wingdings 3</vt:lpstr>
      <vt:lpstr>Slice</vt:lpstr>
      <vt:lpstr>An Introduction to  Swindon Safeguarding  Partnership</vt:lpstr>
      <vt:lpstr>Swindon Safeguarding Partnership Statutory Requirements </vt:lpstr>
      <vt:lpstr>The Multi-agency Safeguarding Arrangements are led by the three statutory Partners:  </vt:lpstr>
      <vt:lpstr>  Swindon Safeguarding Partnership comprises of the named statutory safeguarding partners and those agencies and organisations who have varying degrees of contact with children and/or adults with care and support needs and those who care for them throughout Swindon.   Representatives should promote the effectiveness of the Partnership through their responsibility and accountability for the services their agencies deliver to children &amp; adults with care and support needs, and through their ability to influence the effectiveness of their agencies contribution to multi-agency safeguarding.     </vt:lpstr>
      <vt:lpstr>  Swindon Safeguarding Partnership comprises of the named statutory safeguarding partners and those agencies and organisations who have varying degrees of contact with children and/or adults with care and support needs and those who care for them throughout Swindon.   Representatives should promote the effectiveness of the Partnership through their responsibility and accountability for the services their agencies deliver to children &amp; adults with care and support needs, and through their ability to influence the effectiveness of their agencies contribution to multi-agency safeguarding. </vt:lpstr>
      <vt:lpstr>The Purpose and function of the Safeguarding Partnership is to: </vt:lpstr>
      <vt:lpstr>The Purpose and function of the Safeguarding Partnership is to:</vt:lpstr>
      <vt:lpstr>Safeguarding Partnership Structure for 2025-26</vt:lpstr>
      <vt:lpstr>Click on the hyperlinks above to find out more about the strategic priorities</vt:lpstr>
      <vt:lpstr>Our Vision </vt:lpstr>
      <vt:lpstr>The Strategic Support Unit is not a frontline safeguarding service.  We are an independent team funded by the statutory partners to support the work of the partnership. We support, drive and project manage the work of the partnership. </vt:lpstr>
      <vt:lpstr>What does this mean for you? </vt:lpstr>
      <vt:lpstr>Expectations of Agency Representatives</vt:lpstr>
      <vt:lpstr>Primary Role and Function for all Safeguarding Partnership Representatives </vt:lpstr>
      <vt:lpstr>Dispute Resolution </vt:lpstr>
      <vt:lpstr>To Find Out More</vt:lpstr>
      <vt:lpstr>Swindon Safeguarding Partnership Website   We offer a range of information and resources including:  </vt:lpstr>
      <vt:lpstr> To find out more visit our website: Swindon Safeguarding Partnership.   You can also follow us on          @SwindonSafegua1  or use the QR code</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SSP induction presentation 2025-26</dc:title>
  <dc:creator>Lesley Boorman</dc:creator>
  <cp:lastModifiedBy>Daryl Summers</cp:lastModifiedBy>
  <cp:revision>182</cp:revision>
  <dcterms:created xsi:type="dcterms:W3CDTF">2020-10-26T14:09:02Z</dcterms:created>
  <dcterms:modified xsi:type="dcterms:W3CDTF">2025-10-21T07:37:04Z</dcterms:modified>
</cp:coreProperties>
</file>