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</p:sldMasterIdLst>
  <p:sldIdLst>
    <p:sldId id="555" r:id="rId3"/>
    <p:sldId id="556" r:id="rId4"/>
    <p:sldId id="272" r:id="rId5"/>
    <p:sldId id="273" r:id="rId6"/>
    <p:sldId id="274" r:id="rId7"/>
    <p:sldId id="275" r:id="rId8"/>
    <p:sldId id="5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6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2038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029E4-8D7A-D490-9EF9-9E52C1DD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56940D-D430-0491-CD3A-9A244920D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E005E-7CA4-C323-9392-28893B1AF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15D5FE-AA81-43C3-B783-1405757B3C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249739-530C-3F04-2709-2134B91A5D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2D80FB-6E9A-62FA-DF46-6EE1BEEA2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934585-284E-5C14-3422-F2284D520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86D643-5562-7B4E-100A-B553F50F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38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F35C2-81F1-AAB6-F2EC-74F46482A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1D5BAA-82A0-C2DC-E1DD-407E7AA4E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880A5D-056C-03A1-FD2B-D0F256D43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0CC914-01E4-53C9-CA47-0809D6F29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894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95A4F1-7201-F646-C3EF-6BFED875DD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0491" y="6365586"/>
            <a:ext cx="2743200" cy="365125"/>
          </a:xfrm>
        </p:spPr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229740-391E-B781-2658-40B263808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41A5F-F4EA-006A-81CC-53D7790E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145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0E259-CF0F-ABB7-DB2F-5CD4103A7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8EE9D-3326-40AE-DEE2-41A4C9604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4F4885-D8A0-9F9B-1C5C-C2F786C5E4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E583E-4A0F-03E7-B8AB-354684F3B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83AF5-1066-F4CC-4B28-E6D95B095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300179-7392-452C-769B-183D7D010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613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25FAF-9994-046C-5252-197E84D3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C8ECC5-207E-8669-536D-F35FAF91B4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82BF8-E1F0-1109-F4CB-46DEF222C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FC4854-650E-6D06-85D4-1FA70DB0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A953D8-C6AB-DD2E-78F5-EFAE2B9C6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CCABB-DAD8-EFA2-2990-EB597F325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678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AE864-C61B-23C3-D6EF-923F7C3F1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ED277F-505F-6DD2-573E-6FB598686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4AE88-799A-3258-60BE-9CF22AF32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71474-4AEA-D851-236B-9A8A8AB77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046E8-90BD-4348-6998-5B9CD0D00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287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C7B0B0-B29A-6B2D-DD2A-A119197EDC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D52FA0-FA1B-FD3F-3B00-002D535CB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70872-CA3B-C281-4E5D-A422ABF52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6E9E3-EA9A-2F04-81CF-9E13C7A52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8683D-52A4-851F-4F15-487E12B4D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559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0474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40155" y="1532000"/>
            <a:ext cx="4615180" cy="4235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650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979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2869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C0E09-BEB8-C18E-8F6F-A4F23EBCD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3B46D0-1235-6B35-622C-19B89EEC9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75CD1-676A-BB88-77EF-F8FBF4EEC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B938B-5B5A-2300-EF40-BFE2DFFF2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99C73-F0A3-8C27-609D-D9D4D22F1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9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9718E-8BB8-C3B8-1061-4895DA0CB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A2C24-BCCD-FB39-7380-CBBD4CC5B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BEF0F-00AB-73E8-7109-35AFF19B9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3B165-A109-EC4F-C8FA-2DB2C3230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24234-EE68-BEC9-F677-D2912824B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706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7CC60-C74B-E7BE-E61F-F42511DCC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8BE52-8B25-6B8D-BE3A-5E1DDE80D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F48C5-94B3-BF8B-B617-4DCACAB3D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61868-C64A-40A5-D87F-6BCD317A6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FD141-E34D-BD84-27EB-A13181B4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19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333B9-7EFB-BCDA-048F-CB11BD4D4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3AC90-C9F9-A2D3-BB7E-B6BE91955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0610E0-B22D-692E-512F-B65BED9E2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63FC5-D7CB-CAE9-B14F-4C40A0CE0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8EF254-EEA1-7BAD-B645-DFFCABE9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9C8F9-6549-F013-96EA-7651CB60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BBF2E8-33B6-44D5-9D1E-F0B3E0BBF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105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609676"/>
            <a:ext cx="6002655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5921" y="1423924"/>
            <a:ext cx="4946015" cy="329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7485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8A31AD-C954-4BD3-3155-95B919647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6415B4-1E3C-A260-2D20-BEB54B3B5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DCA60-8466-885D-BD29-A99409DFD7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F1E2D-ED9A-4133-8825-21C10C24E46E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A8DEB-997A-B161-D787-7B160EC99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1B0622-C0CD-4D0D-A2D6-EEB58FB3344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5743" y="5714985"/>
            <a:ext cx="1937657" cy="923955"/>
          </a:xfrm>
          <a:prstGeom prst="rect">
            <a:avLst/>
          </a:prstGeom>
        </p:spPr>
      </p:pic>
      <p:pic>
        <p:nvPicPr>
          <p:cNvPr id="6" name="Picture 4" descr="image001">
            <a:extLst>
              <a:ext uri="{FF2B5EF4-FFF2-40B4-BE49-F238E27FC236}">
                <a16:creationId xmlns:a16="http://schemas.microsoft.com/office/drawing/2014/main" id="{57A7ABCE-B369-50EB-CC33-B66251E97A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24" y="5939478"/>
            <a:ext cx="2244861" cy="86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426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afeguardingpartnership.swindon.gov.uk/directory_record/96/being_professionally_curious/category/2/provided_by_swindon_safeguarding_partnership" TargetMode="External"/><Relationship Id="rId2" Type="http://schemas.openxmlformats.org/officeDocument/2006/relationships/hyperlink" Target="https://safeguardingpartnership.swindon.gov.uk/info/11/children_and_young_people/122/professional_curiosity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safeguardingpartnership.swindon.gov.uk/downloads/file/1520/professional_curiosity_learning_resource_sabn" TargetMode="External"/><Relationship Id="rId4" Type="http://schemas.openxmlformats.org/officeDocument/2006/relationships/hyperlink" Target="https://safeguardingpartnership.swindon.gov.uk/downloads/file/802/professional_curiosity_resource_pack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office.com/e/ELWdWnE6rV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32C7AE-49B9-D760-F0A4-AD3DF16F06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Being Professionally Curious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447CC-92D1-2A49-5C0D-F6FD50382C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Scenarios for you to consider</a:t>
            </a:r>
          </a:p>
        </p:txBody>
      </p:sp>
    </p:spTree>
    <p:extLst>
      <p:ext uri="{BB962C8B-B14F-4D97-AF65-F5344CB8AC3E}">
        <p14:creationId xmlns:p14="http://schemas.microsoft.com/office/powerpoint/2010/main" val="2424966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CE583C-B9A3-9C0E-836A-21909D1B3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89834F-E6EE-D64C-F46E-E36BEF97B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6170"/>
            <a:ext cx="10646664" cy="4937157"/>
          </a:xfrm>
        </p:spPr>
        <p:txBody>
          <a:bodyPr>
            <a:normAutofit fontScale="77500" lnSpcReduction="20000"/>
          </a:bodyPr>
          <a:lstStyle/>
          <a:p>
            <a:pPr marL="240029" lvl="0" indent="-227329">
              <a:lnSpc>
                <a:spcPct val="120000"/>
              </a:lnSpc>
              <a:spcBef>
                <a:spcPts val="0"/>
              </a:spcBef>
              <a:buFont typeface="Arial MT"/>
              <a:buChar char="•"/>
              <a:tabLst>
                <a:tab pos="240029" algn="l"/>
              </a:tabLst>
              <a:defRPr/>
            </a:pP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GB" kern="0" spc="-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GB" kern="0" spc="-6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lang="en-GB" kern="0" spc="-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en-GB" kern="0" spc="-4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en-GB" kern="0" spc="-5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en-GB" kern="0" spc="-7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scenarios</a:t>
            </a:r>
            <a:r>
              <a:rPr lang="en-GB" kern="0" spc="-4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GB" kern="0" spc="-6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n-GB" kern="0" spc="-4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GB" kern="0" spc="-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kern="0" spc="-1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either as a team or individually.</a:t>
            </a:r>
          </a:p>
          <a:p>
            <a:pPr marL="240029" lvl="0" indent="-227329">
              <a:lnSpc>
                <a:spcPct val="120000"/>
              </a:lnSpc>
              <a:spcBef>
                <a:spcPts val="0"/>
              </a:spcBef>
              <a:buFont typeface="Arial MT"/>
              <a:buChar char="•"/>
              <a:tabLst>
                <a:tab pos="240029" algn="l"/>
              </a:tabLst>
              <a:defRPr/>
            </a:pPr>
            <a:r>
              <a:rPr lang="en-GB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wish to amend some of the scenarios or use your own examples to be more relevant to your agency/service.</a:t>
            </a:r>
          </a:p>
          <a:p>
            <a:pPr marL="12700" lvl="0" indent="0">
              <a:lnSpc>
                <a:spcPct val="120000"/>
              </a:lnSpc>
              <a:spcBef>
                <a:spcPts val="0"/>
              </a:spcBef>
              <a:buNone/>
              <a:tabLst>
                <a:tab pos="240665" algn="l"/>
              </a:tabLst>
              <a:defRPr/>
            </a:pPr>
            <a:endParaRPr lang="en-GB" kern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0665" lvl="0" indent="-227965">
              <a:lnSpc>
                <a:spcPct val="120000"/>
              </a:lnSpc>
              <a:spcBef>
                <a:spcPts val="0"/>
              </a:spcBef>
              <a:buFont typeface="Arial MT"/>
              <a:buChar char="•"/>
              <a:tabLst>
                <a:tab pos="240665" algn="l"/>
              </a:tabLst>
              <a:defRPr/>
            </a:pPr>
            <a:r>
              <a:rPr lang="en-GB" kern="0" spc="-2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some resources available on the SSP website which may assist you.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</a:pP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SSP Webpage includes information, resources and video clips </a:t>
            </a: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Professional curiosity </a:t>
            </a:r>
            <a:endParaRPr lang="en-GB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</a:pPr>
            <a:r>
              <a:rPr lang="en-GB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eLearning</a:t>
            </a: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Being professionally curious</a:t>
            </a:r>
            <a:endParaRPr lang="en-GB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</a:pPr>
            <a:r>
              <a:rPr lang="en-GB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Briefs</a:t>
            </a:r>
            <a:endParaRPr lang="en-GB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</a:pPr>
            <a:r>
              <a:rPr lang="en-GB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SSP: </a:t>
            </a: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Professional Curiosity Resource Pack</a:t>
            </a:r>
            <a:endParaRPr lang="en-GB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</a:pP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Professional Curiosity Learning Resource SABN</a:t>
            </a: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2800" kern="0" spc="-2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4100" b="1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questions might would you ask?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6980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6504" y="555193"/>
            <a:ext cx="10019030" cy="560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500" dirty="0"/>
              <a:t>Discuss</a:t>
            </a:r>
            <a:r>
              <a:rPr sz="3500" spc="-30" dirty="0"/>
              <a:t> </a:t>
            </a:r>
            <a:r>
              <a:rPr sz="3500" dirty="0"/>
              <a:t>this</a:t>
            </a:r>
            <a:r>
              <a:rPr sz="3500" spc="-50" dirty="0"/>
              <a:t> </a:t>
            </a:r>
            <a:r>
              <a:rPr sz="3500" dirty="0"/>
              <a:t>scenario</a:t>
            </a:r>
            <a:r>
              <a:rPr sz="3500" spc="-30" dirty="0"/>
              <a:t> </a:t>
            </a:r>
            <a:r>
              <a:rPr sz="3500" dirty="0"/>
              <a:t>–</a:t>
            </a:r>
            <a:r>
              <a:rPr sz="3500" spc="-50" dirty="0"/>
              <a:t> </a:t>
            </a:r>
            <a:r>
              <a:rPr sz="3500" dirty="0"/>
              <a:t>what</a:t>
            </a:r>
            <a:r>
              <a:rPr sz="3500" spc="-40" dirty="0"/>
              <a:t> </a:t>
            </a:r>
            <a:r>
              <a:rPr sz="3500" dirty="0"/>
              <a:t>questions</a:t>
            </a:r>
            <a:r>
              <a:rPr sz="3500" spc="-50" dirty="0"/>
              <a:t> </a:t>
            </a:r>
            <a:r>
              <a:rPr sz="3500" dirty="0"/>
              <a:t>would</a:t>
            </a:r>
            <a:r>
              <a:rPr sz="3500" spc="-40" dirty="0"/>
              <a:t> </a:t>
            </a:r>
            <a:r>
              <a:rPr sz="3500" dirty="0"/>
              <a:t>you</a:t>
            </a:r>
            <a:r>
              <a:rPr sz="3500" spc="-30" dirty="0"/>
              <a:t> </a:t>
            </a:r>
            <a:r>
              <a:rPr sz="3500" spc="-20" dirty="0"/>
              <a:t>ask?</a:t>
            </a:r>
            <a:endParaRPr sz="3500" dirty="0"/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5572" y="1708404"/>
            <a:ext cx="11422380" cy="4834255"/>
            <a:chOff x="385572" y="1708404"/>
            <a:chExt cx="11422380" cy="4834255"/>
          </a:xfrm>
        </p:grpSpPr>
        <p:sp>
          <p:nvSpPr>
            <p:cNvPr id="4" name="object 4"/>
            <p:cNvSpPr/>
            <p:nvPr/>
          </p:nvSpPr>
          <p:spPr>
            <a:xfrm>
              <a:off x="398526" y="1721358"/>
              <a:ext cx="11396980" cy="4808220"/>
            </a:xfrm>
            <a:custGeom>
              <a:avLst/>
              <a:gdLst/>
              <a:ahLst/>
              <a:cxnLst/>
              <a:rect l="l" t="t" r="r" b="b"/>
              <a:pathLst>
                <a:path w="11396980" h="4808220">
                  <a:moveTo>
                    <a:pt x="11396472" y="0"/>
                  </a:moveTo>
                  <a:lnTo>
                    <a:pt x="0" y="0"/>
                  </a:lnTo>
                  <a:lnTo>
                    <a:pt x="0" y="4808220"/>
                  </a:lnTo>
                  <a:lnTo>
                    <a:pt x="11396472" y="4808220"/>
                  </a:lnTo>
                  <a:lnTo>
                    <a:pt x="11396472" y="0"/>
                  </a:lnTo>
                  <a:close/>
                </a:path>
              </a:pathLst>
            </a:custGeom>
            <a:solidFill>
              <a:srgbClr val="FDDAEE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398526" y="1721358"/>
              <a:ext cx="11396980" cy="4808220"/>
            </a:xfrm>
            <a:custGeom>
              <a:avLst/>
              <a:gdLst/>
              <a:ahLst/>
              <a:cxnLst/>
              <a:rect l="l" t="t" r="r" b="b"/>
              <a:pathLst>
                <a:path w="11396980" h="4808220">
                  <a:moveTo>
                    <a:pt x="0" y="4808220"/>
                  </a:moveTo>
                  <a:lnTo>
                    <a:pt x="11396472" y="4808220"/>
                  </a:lnTo>
                  <a:lnTo>
                    <a:pt x="11396472" y="0"/>
                  </a:lnTo>
                  <a:lnTo>
                    <a:pt x="0" y="0"/>
                  </a:lnTo>
                  <a:lnTo>
                    <a:pt x="0" y="4808220"/>
                  </a:lnTo>
                  <a:close/>
                </a:path>
              </a:pathLst>
            </a:custGeom>
            <a:ln w="25907">
              <a:solidFill>
                <a:srgbClr val="DF0785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21640" y="1424283"/>
            <a:ext cx="11229340" cy="489013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cs typeface="Times New Roman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Alex</a:t>
            </a:r>
            <a:r>
              <a:rPr kumimoji="0" sz="3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aged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46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lives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alone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5080" lvl="0" indent="-287020" defTabSz="914400" eaLnBrk="1" fontAlgn="auto" latinLnBrk="0" hangingPunct="1">
              <a:lnSpc>
                <a:spcPct val="100000"/>
              </a:lnSpc>
              <a:spcBef>
                <a:spcPts val="88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Alex’s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mid-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30s,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serious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health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issues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resulted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them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becoming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wheelchair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user,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limited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mobility.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Alex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now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range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more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acute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health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concerns: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muscular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spasms,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physical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impairments and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intermittent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speech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loss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Home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ground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floor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one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bedroom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flat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which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very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cluttered,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wheelchair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friendly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need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major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repairs.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Alex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likes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flat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‘cosy’,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preference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for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living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darkness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88900" lvl="0" indent="-28702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Alex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well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known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health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social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care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professionals.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Capacity</a:t>
            </a:r>
            <a:r>
              <a:rPr kumimoji="0" sz="1600" b="0" i="0" u="none" strike="noStrike" kern="0" cap="none" spc="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assessments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concluded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they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have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mental</a:t>
            </a:r>
            <a:r>
              <a:rPr kumimoji="0" sz="16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capacity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203835" lvl="0" indent="-28702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Alex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often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cancels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medical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appointments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or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does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turn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up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last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professional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visited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home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noticed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medication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stacked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up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unopened</a:t>
            </a:r>
            <a:r>
              <a:rPr kumimoji="0" sz="16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kitchen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634365" lvl="0" indent="-28702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On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recent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admission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hospital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following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urine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infection,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health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professionals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noticed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Alex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unkempt,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underweight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dehydrated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Alex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become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isolated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from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groups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friends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family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Alex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recently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lost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lot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weight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known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self-medicates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alcohol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Alex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started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refuse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anyone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entry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home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including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utility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services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</p:txBody>
      </p:sp>
      <p:pic>
        <p:nvPic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38470" y="723484"/>
            <a:ext cx="764770" cy="5403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5572" y="1365503"/>
            <a:ext cx="11422380" cy="4567555"/>
            <a:chOff x="385572" y="1365503"/>
            <a:chExt cx="11422380" cy="4567555"/>
          </a:xfrm>
        </p:grpSpPr>
        <p:sp>
          <p:nvSpPr>
            <p:cNvPr id="3" name="object 3"/>
            <p:cNvSpPr/>
            <p:nvPr/>
          </p:nvSpPr>
          <p:spPr>
            <a:xfrm>
              <a:off x="398526" y="1378457"/>
              <a:ext cx="11396980" cy="4541520"/>
            </a:xfrm>
            <a:custGeom>
              <a:avLst/>
              <a:gdLst/>
              <a:ahLst/>
              <a:cxnLst/>
              <a:rect l="l" t="t" r="r" b="b"/>
              <a:pathLst>
                <a:path w="11396980" h="4541520">
                  <a:moveTo>
                    <a:pt x="11396472" y="0"/>
                  </a:moveTo>
                  <a:lnTo>
                    <a:pt x="0" y="0"/>
                  </a:lnTo>
                  <a:lnTo>
                    <a:pt x="0" y="4541520"/>
                  </a:lnTo>
                  <a:lnTo>
                    <a:pt x="11396472" y="4541520"/>
                  </a:lnTo>
                  <a:lnTo>
                    <a:pt x="11396472" y="0"/>
                  </a:lnTo>
                  <a:close/>
                </a:path>
              </a:pathLst>
            </a:custGeom>
            <a:solidFill>
              <a:srgbClr val="EAE0F3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398526" y="1378457"/>
              <a:ext cx="11396980" cy="4541520"/>
            </a:xfrm>
            <a:custGeom>
              <a:avLst/>
              <a:gdLst/>
              <a:ahLst/>
              <a:cxnLst/>
              <a:rect l="l" t="t" r="r" b="b"/>
              <a:pathLst>
                <a:path w="11396980" h="4541520">
                  <a:moveTo>
                    <a:pt x="0" y="4541520"/>
                  </a:moveTo>
                  <a:lnTo>
                    <a:pt x="11396472" y="4541520"/>
                  </a:lnTo>
                  <a:lnTo>
                    <a:pt x="11396472" y="0"/>
                  </a:lnTo>
                  <a:lnTo>
                    <a:pt x="0" y="0"/>
                  </a:lnTo>
                  <a:lnTo>
                    <a:pt x="0" y="4541520"/>
                  </a:lnTo>
                  <a:close/>
                </a:path>
              </a:pathLst>
            </a:custGeom>
            <a:ln w="25908">
              <a:solidFill>
                <a:srgbClr val="7844B3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46023" y="337820"/>
            <a:ext cx="10012045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Discuss</a:t>
            </a:r>
            <a:r>
              <a:rPr sz="3500" spc="-55" dirty="0"/>
              <a:t> </a:t>
            </a:r>
            <a:r>
              <a:rPr sz="3500" dirty="0"/>
              <a:t>this</a:t>
            </a:r>
            <a:r>
              <a:rPr sz="3500" spc="-65" dirty="0"/>
              <a:t> </a:t>
            </a:r>
            <a:r>
              <a:rPr sz="3500" dirty="0"/>
              <a:t>scenario</a:t>
            </a:r>
            <a:r>
              <a:rPr sz="3500" spc="-45" dirty="0"/>
              <a:t> </a:t>
            </a:r>
            <a:r>
              <a:rPr sz="3500" dirty="0"/>
              <a:t>–</a:t>
            </a:r>
            <a:r>
              <a:rPr sz="3500" spc="-65" dirty="0"/>
              <a:t> </a:t>
            </a:r>
            <a:r>
              <a:rPr sz="3500" dirty="0"/>
              <a:t>what</a:t>
            </a:r>
            <a:r>
              <a:rPr sz="3500" spc="-65" dirty="0"/>
              <a:t> </a:t>
            </a:r>
            <a:r>
              <a:rPr sz="3500" dirty="0"/>
              <a:t>questions</a:t>
            </a:r>
            <a:r>
              <a:rPr sz="3500" spc="-85" dirty="0"/>
              <a:t> </a:t>
            </a:r>
            <a:r>
              <a:rPr sz="3500" dirty="0"/>
              <a:t>would</a:t>
            </a:r>
            <a:r>
              <a:rPr sz="3500" spc="-65" dirty="0"/>
              <a:t> </a:t>
            </a:r>
            <a:r>
              <a:rPr sz="3500" dirty="0"/>
              <a:t>you</a:t>
            </a:r>
            <a:r>
              <a:rPr sz="3500" spc="-45" dirty="0"/>
              <a:t> </a:t>
            </a:r>
            <a:r>
              <a:rPr sz="3500" spc="-20" dirty="0"/>
              <a:t>ask?</a:t>
            </a:r>
            <a:endParaRPr sz="3500"/>
          </a:p>
        </p:txBody>
      </p:sp>
      <p:sp>
        <p:nvSpPr>
          <p:cNvPr id="5" name="object 5"/>
          <p:cNvSpPr txBox="1"/>
          <p:nvPr/>
        </p:nvSpPr>
        <p:spPr>
          <a:xfrm>
            <a:off x="421640" y="1081911"/>
            <a:ext cx="11276330" cy="456882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cs typeface="Times New Roman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Bilal</a:t>
            </a:r>
            <a:r>
              <a:rPr kumimoji="0" sz="3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aged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15 and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lives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his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mother,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elderly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grandparents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4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younger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siblings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88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Home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compact</a:t>
            </a:r>
            <a:r>
              <a:rPr kumimoji="0" sz="1600" b="0" i="0" u="none" strike="noStrike" kern="0" cap="none" spc="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four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bedroomed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house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area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social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deprivation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602615" lvl="0" indent="-28702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Bilal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shares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room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two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younger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brothers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(twins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aged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7)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but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often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missing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from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home.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This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always reported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by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his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mother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Although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criminal</a:t>
            </a:r>
            <a:r>
              <a:rPr kumimoji="0" sz="1600" b="0" i="0" u="none" strike="noStrike" kern="0" cap="none" spc="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record, Bilal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known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Police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who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say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nuisance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5080" lvl="0" indent="-28702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School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says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regularly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absent.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When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does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attend,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late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disruptive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lessons.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Bilal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never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his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kit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goes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missing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at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lunch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times.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only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time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does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seem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engage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at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events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where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lunch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provided.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Teachers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have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noticed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Bilal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often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looks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somewhat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dishevelled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264160" lvl="0" indent="-28702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Bilal’s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says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fed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up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shame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oldest son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brought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family</a:t>
            </a:r>
            <a:r>
              <a:rPr kumimoji="0" sz="1600" b="0" i="0" u="none" strike="noStrike" kern="0" cap="none" spc="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good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for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nothing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local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youth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group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have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banned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Bilal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from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their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activities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following an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incident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where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came into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youth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club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seemingly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drunk,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disrupted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activities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suspected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have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stolen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coat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on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his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way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out.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163830" lvl="0" indent="-28702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Bilal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appears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have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constant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cold and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deep,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hacking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cough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but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his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GP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seen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him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since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11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years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old.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</p:txBody>
      </p: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79835" y="268224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5572" y="1453896"/>
            <a:ext cx="11422380" cy="4822190"/>
            <a:chOff x="385572" y="1453896"/>
            <a:chExt cx="11422380" cy="4822190"/>
          </a:xfrm>
        </p:grpSpPr>
        <p:sp>
          <p:nvSpPr>
            <p:cNvPr id="3" name="object 3"/>
            <p:cNvSpPr/>
            <p:nvPr/>
          </p:nvSpPr>
          <p:spPr>
            <a:xfrm>
              <a:off x="398526" y="1466850"/>
              <a:ext cx="11396980" cy="4796155"/>
            </a:xfrm>
            <a:custGeom>
              <a:avLst/>
              <a:gdLst/>
              <a:ahLst/>
              <a:cxnLst/>
              <a:rect l="l" t="t" r="r" b="b"/>
              <a:pathLst>
                <a:path w="11396980" h="4796155">
                  <a:moveTo>
                    <a:pt x="11396472" y="0"/>
                  </a:moveTo>
                  <a:lnTo>
                    <a:pt x="0" y="0"/>
                  </a:lnTo>
                  <a:lnTo>
                    <a:pt x="0" y="4796028"/>
                  </a:lnTo>
                  <a:lnTo>
                    <a:pt x="11396472" y="4796028"/>
                  </a:lnTo>
                  <a:lnTo>
                    <a:pt x="11396472" y="0"/>
                  </a:lnTo>
                  <a:close/>
                </a:path>
              </a:pathLst>
            </a:custGeom>
            <a:solidFill>
              <a:srgbClr val="C8F1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398526" y="1466850"/>
              <a:ext cx="11396980" cy="4796155"/>
            </a:xfrm>
            <a:custGeom>
              <a:avLst/>
              <a:gdLst/>
              <a:ahLst/>
              <a:cxnLst/>
              <a:rect l="l" t="t" r="r" b="b"/>
              <a:pathLst>
                <a:path w="11396980" h="4796155">
                  <a:moveTo>
                    <a:pt x="0" y="4796028"/>
                  </a:moveTo>
                  <a:lnTo>
                    <a:pt x="11396472" y="4796028"/>
                  </a:lnTo>
                  <a:lnTo>
                    <a:pt x="11396472" y="0"/>
                  </a:lnTo>
                  <a:lnTo>
                    <a:pt x="0" y="0"/>
                  </a:lnTo>
                  <a:lnTo>
                    <a:pt x="0" y="4796028"/>
                  </a:lnTo>
                  <a:close/>
                </a:path>
              </a:pathLst>
            </a:custGeom>
            <a:ln w="25908">
              <a:solidFill>
                <a:srgbClr val="00A2D2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21640" y="1170049"/>
            <a:ext cx="11299825" cy="488886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cs typeface="Times New Roman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Cox</a:t>
            </a:r>
            <a:r>
              <a:rPr kumimoji="0" sz="3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family</a:t>
            </a:r>
            <a:r>
              <a:rPr kumimoji="0" sz="3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(Cal)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aged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38,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Dad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(Chris)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aged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36,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Ella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aged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6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Oli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aged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2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88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Home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spacious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two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bedroomed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flat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always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immaculate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physical and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mental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health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needs.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Dad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main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carer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works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full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time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124460" lvl="0" indent="-28702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Health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visitor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reports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on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last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two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visits,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saw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Oli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Ella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Dad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who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explained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bed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unwell.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Healthwise,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all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seemed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well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both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children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although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Ella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seemed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little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on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edge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on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both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occasions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Ella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mentioned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teachers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Dad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sometimes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argue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home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worries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about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this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There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have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been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multiple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occasions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when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Ella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Oli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have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been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brought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health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appointments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missed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many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health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appointments,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some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which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have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been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cancelled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by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Dad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puts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herself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down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quite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lot.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Since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losing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mother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whom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very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close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about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5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years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ago,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says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lost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contact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family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friends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often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feels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isolated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80010" lvl="0" indent="-28702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  <a:tab pos="775271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mentioned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Dad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likes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things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at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home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neat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orderly.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	She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states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earns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money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for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family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creatively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manages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budgets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e.g.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by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keeping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food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locked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away</a:t>
            </a:r>
            <a:r>
              <a:rPr kumimoji="0" sz="1600" b="0" i="0" u="none" strike="noStrike" kern="0" cap="none" spc="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-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says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likes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snack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often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gets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carried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away.</a:t>
            </a:r>
            <a:r>
              <a:rPr kumimoji="0" sz="1600" b="0" i="0" u="none" strike="noStrike" kern="0" cap="none" spc="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says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very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lucky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have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him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sometimes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reminds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would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probably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cope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without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him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around</a:t>
            </a:r>
            <a:endParaRPr kumimoji="0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</p:txBody>
      </p: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79835" y="268224"/>
            <a:ext cx="914400" cy="91440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76504" y="555193"/>
            <a:ext cx="102203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Discuss</a:t>
            </a:r>
            <a:r>
              <a:rPr spc="-85" dirty="0"/>
              <a:t> </a:t>
            </a:r>
            <a:r>
              <a:rPr dirty="0"/>
              <a:t>this</a:t>
            </a:r>
            <a:r>
              <a:rPr spc="-85" dirty="0"/>
              <a:t> </a:t>
            </a:r>
            <a:r>
              <a:rPr dirty="0"/>
              <a:t>scenario</a:t>
            </a:r>
            <a:r>
              <a:rPr spc="-80" dirty="0"/>
              <a:t> </a:t>
            </a:r>
            <a:r>
              <a:rPr dirty="0"/>
              <a:t>-</a:t>
            </a:r>
            <a:r>
              <a:rPr spc="-95" dirty="0"/>
              <a:t> </a:t>
            </a:r>
            <a:r>
              <a:rPr dirty="0"/>
              <a:t>what</a:t>
            </a:r>
            <a:r>
              <a:rPr spc="-85" dirty="0"/>
              <a:t> </a:t>
            </a:r>
            <a:r>
              <a:rPr dirty="0"/>
              <a:t>questions</a:t>
            </a:r>
            <a:r>
              <a:rPr spc="-85" dirty="0"/>
              <a:t> </a:t>
            </a:r>
            <a:r>
              <a:rPr dirty="0"/>
              <a:t>would</a:t>
            </a:r>
            <a:r>
              <a:rPr spc="-85" dirty="0"/>
              <a:t> </a:t>
            </a:r>
            <a:r>
              <a:rPr dirty="0"/>
              <a:t>you</a:t>
            </a:r>
            <a:r>
              <a:rPr spc="-85" dirty="0"/>
              <a:t> </a:t>
            </a:r>
            <a:r>
              <a:rPr spc="-20" dirty="0"/>
              <a:t>ask?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5572" y="1365503"/>
            <a:ext cx="11422380" cy="4567555"/>
            <a:chOff x="385572" y="1365503"/>
            <a:chExt cx="11422380" cy="4567555"/>
          </a:xfrm>
        </p:grpSpPr>
        <p:sp>
          <p:nvSpPr>
            <p:cNvPr id="3" name="object 3"/>
            <p:cNvSpPr/>
            <p:nvPr/>
          </p:nvSpPr>
          <p:spPr>
            <a:xfrm>
              <a:off x="398526" y="1378457"/>
              <a:ext cx="11396980" cy="4541520"/>
            </a:xfrm>
            <a:custGeom>
              <a:avLst/>
              <a:gdLst/>
              <a:ahLst/>
              <a:cxnLst/>
              <a:rect l="l" t="t" r="r" b="b"/>
              <a:pathLst>
                <a:path w="11396980" h="4541520">
                  <a:moveTo>
                    <a:pt x="11396472" y="0"/>
                  </a:moveTo>
                  <a:lnTo>
                    <a:pt x="0" y="0"/>
                  </a:lnTo>
                  <a:lnTo>
                    <a:pt x="0" y="4541520"/>
                  </a:lnTo>
                  <a:lnTo>
                    <a:pt x="11396472" y="4541520"/>
                  </a:lnTo>
                  <a:lnTo>
                    <a:pt x="11396472" y="0"/>
                  </a:lnTo>
                  <a:close/>
                </a:path>
              </a:pathLst>
            </a:custGeom>
            <a:solidFill>
              <a:srgbClr val="F8D6D9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398526" y="1378457"/>
              <a:ext cx="11396980" cy="4541520"/>
            </a:xfrm>
            <a:custGeom>
              <a:avLst/>
              <a:gdLst/>
              <a:ahLst/>
              <a:cxnLst/>
              <a:rect l="l" t="t" r="r" b="b"/>
              <a:pathLst>
                <a:path w="11396980" h="4541520">
                  <a:moveTo>
                    <a:pt x="0" y="4541520"/>
                  </a:moveTo>
                  <a:lnTo>
                    <a:pt x="11396472" y="4541520"/>
                  </a:lnTo>
                  <a:lnTo>
                    <a:pt x="11396472" y="0"/>
                  </a:lnTo>
                  <a:lnTo>
                    <a:pt x="0" y="0"/>
                  </a:lnTo>
                  <a:lnTo>
                    <a:pt x="0" y="4541520"/>
                  </a:lnTo>
                  <a:close/>
                </a:path>
              </a:pathLst>
            </a:custGeom>
            <a:ln w="25908">
              <a:solidFill>
                <a:srgbClr val="DF202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21640" y="1081911"/>
            <a:ext cx="11262995" cy="456882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cs typeface="Times New Roman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Dina</a:t>
            </a:r>
            <a:r>
              <a:rPr kumimoji="0" sz="3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aged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4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lives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at home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Mum,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Uncle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two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older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brothers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aged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10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15.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483234" lvl="0" indent="-287020" defTabSz="914400" eaLnBrk="1" fontAlgn="auto" latinLnBrk="0" hangingPunct="1">
              <a:lnSpc>
                <a:spcPct val="100000"/>
              </a:lnSpc>
              <a:spcBef>
                <a:spcPts val="88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Home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three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bedroom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flat.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Dina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sleeps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Mum’s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room,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brothers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share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Uncle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sleeps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box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room.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This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previously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Dina’s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room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308610" lvl="0" indent="-28702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Dina’s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father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left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family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home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about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year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ago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physically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abusive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Dina’s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brothers.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Dina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often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witnessed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this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Dina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very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close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dad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expressed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that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misses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him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works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long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hours</a:t>
            </a:r>
            <a:r>
              <a:rPr kumimoji="0" sz="16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as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financially</a:t>
            </a:r>
            <a:r>
              <a:rPr kumimoji="0" sz="16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support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family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67310" lvl="0" indent="-28702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has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good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support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network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brother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(Uncle)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moved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about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6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months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ago.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needed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somewhere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live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after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his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relationship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broke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down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able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help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childcare</a:t>
            </a:r>
            <a:r>
              <a:rPr kumimoji="0" sz="16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while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Mum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is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working.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Dina’s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two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brother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were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previously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helping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with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this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School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recently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noticed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bruising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around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Dina’s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thigh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when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changing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for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P.E.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When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questioned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about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it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she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went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very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quiet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tried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cover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it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up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  <a:p>
            <a:pPr marL="299085" marR="94615" lvl="0" indent="-28702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During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play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time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recently,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Dina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was</a:t>
            </a:r>
            <a:r>
              <a:rPr kumimoji="0" sz="1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found</a:t>
            </a:r>
            <a:r>
              <a:rPr kumimoji="0" sz="16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touching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another</a:t>
            </a:r>
            <a:r>
              <a:rPr kumimoji="0" sz="1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girl’s</a:t>
            </a:r>
            <a:r>
              <a:rPr kumimoji="0" sz="16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genital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area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and</a:t>
            </a:r>
            <a:r>
              <a:rPr kumimoji="0" sz="1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staff</a:t>
            </a:r>
            <a:r>
              <a:rPr kumimoji="0" sz="1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overheard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her</a:t>
            </a:r>
            <a:r>
              <a:rPr kumimoji="0" sz="16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making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sexual</a:t>
            </a:r>
            <a:r>
              <a:rPr kumimoji="0" sz="16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references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cs typeface="Lucida Sans Unicode"/>
            </a:endParaRPr>
          </a:p>
        </p:txBody>
      </p: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79835" y="268224"/>
            <a:ext cx="914400" cy="91440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76504" y="558545"/>
            <a:ext cx="90741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Discuss</a:t>
            </a:r>
            <a:r>
              <a:rPr sz="3200" spc="-30" dirty="0"/>
              <a:t> </a:t>
            </a:r>
            <a:r>
              <a:rPr sz="3200" dirty="0"/>
              <a:t>this</a:t>
            </a:r>
            <a:r>
              <a:rPr sz="3200" spc="-70" dirty="0"/>
              <a:t> </a:t>
            </a:r>
            <a:r>
              <a:rPr sz="3200" dirty="0"/>
              <a:t>scenario</a:t>
            </a:r>
            <a:r>
              <a:rPr sz="3200" spc="-40" dirty="0"/>
              <a:t> </a:t>
            </a:r>
            <a:r>
              <a:rPr sz="3200" dirty="0"/>
              <a:t>-</a:t>
            </a:r>
            <a:r>
              <a:rPr sz="3200" spc="-35" dirty="0"/>
              <a:t> </a:t>
            </a:r>
            <a:r>
              <a:rPr sz="3200" dirty="0"/>
              <a:t>what</a:t>
            </a:r>
            <a:r>
              <a:rPr sz="3200" spc="-50" dirty="0"/>
              <a:t> </a:t>
            </a:r>
            <a:r>
              <a:rPr sz="3200" dirty="0"/>
              <a:t>questions</a:t>
            </a:r>
            <a:r>
              <a:rPr sz="3200" spc="-50" dirty="0"/>
              <a:t> </a:t>
            </a:r>
            <a:r>
              <a:rPr sz="3200" dirty="0"/>
              <a:t>would</a:t>
            </a:r>
            <a:r>
              <a:rPr sz="3200" spc="-45" dirty="0"/>
              <a:t> </a:t>
            </a:r>
            <a:r>
              <a:rPr sz="3200" dirty="0"/>
              <a:t>you</a:t>
            </a:r>
            <a:r>
              <a:rPr sz="3200" spc="-25" dirty="0"/>
              <a:t> </a:t>
            </a:r>
            <a:r>
              <a:rPr sz="3200" spc="-20" dirty="0"/>
              <a:t>ask?</a:t>
            </a: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C6B11-B8BD-7DB9-C003-3889F0539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C897D6-44F7-06C2-07DB-A3995EE53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Feedback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400896-E64E-05A3-9AE7-AF6A3C929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8466"/>
            <a:ext cx="10646664" cy="49371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would really like to hear from you about this resource and if you found it helpful.</a:t>
            </a:r>
          </a:p>
          <a:p>
            <a:pPr marL="0" indent="0" algn="ctr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GB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take a couple of minutes to give us your feedback.</a:t>
            </a:r>
          </a:p>
          <a:p>
            <a:pPr marL="0" indent="0" algn="ctr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GB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either click on the link below </a:t>
            </a:r>
            <a:endParaRPr lang="en-GB" u="sng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Being Professionally Curious Scenarios 2026 </a:t>
            </a:r>
            <a:endParaRPr lang="en-GB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use the </a:t>
            </a:r>
            <a:r>
              <a:rPr lang="en-GB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 code.</a:t>
            </a:r>
            <a:endParaRPr lang="en-GB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GB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QR code consisting of black and white square patterns arranged in a grid. Designed for scanning by devices to quickly access encoded information or a website link.">
            <a:extLst>
              <a:ext uri="{FF2B5EF4-FFF2-40B4-BE49-F238E27FC236}">
                <a16:creationId xmlns:a16="http://schemas.microsoft.com/office/drawing/2014/main" id="{45F3DEB3-BEFA-DC19-21A6-5C6F638720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9770" y="5065776"/>
            <a:ext cx="1532154" cy="153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80037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1071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MT</vt:lpstr>
      <vt:lpstr>Calibri</vt:lpstr>
      <vt:lpstr>Calibri Light</vt:lpstr>
      <vt:lpstr>Lucida Sans Unicode</vt:lpstr>
      <vt:lpstr>Times New Roman</vt:lpstr>
      <vt:lpstr>1_Office Theme</vt:lpstr>
      <vt:lpstr>2_Office Theme</vt:lpstr>
      <vt:lpstr>Being Professionally Curious</vt:lpstr>
      <vt:lpstr>Introduction</vt:lpstr>
      <vt:lpstr>Discuss this scenario – what questions would you ask?</vt:lpstr>
      <vt:lpstr>Discuss this scenario – what questions would you ask?</vt:lpstr>
      <vt:lpstr>Discuss this scenario - what questions would you ask?</vt:lpstr>
      <vt:lpstr>Discuss this scenario - what questions would you ask?</vt:lpstr>
      <vt:lpstr>Your Feedback</vt:lpstr>
    </vt:vector>
  </TitlesOfParts>
  <Company>Swindon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professionally curious scenarios</dc:title>
  <dc:creator>Jackie Barstow</dc:creator>
  <cp:lastModifiedBy>Daryl Summers</cp:lastModifiedBy>
  <cp:revision>7</cp:revision>
  <dcterms:created xsi:type="dcterms:W3CDTF">2025-12-30T14:08:01Z</dcterms:created>
  <dcterms:modified xsi:type="dcterms:W3CDTF">2026-06-29T12:49:38Z</dcterms:modified>
</cp:coreProperties>
</file>