
<file path=[Content_Types].xml><?xml version="1.0" encoding="utf-8"?>
<Types xmlns="http://schemas.openxmlformats.org/package/2006/content-types">
  <Default Extension="tmp" ContentType="image/png"/>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5882F13-AD1C-4537-BABA-FEBB41EA67D7}"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1321280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882F13-AD1C-4537-BABA-FEBB41EA67D7}"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2265796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882F13-AD1C-4537-BABA-FEBB41EA67D7}"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3932877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5882F13-AD1C-4537-BABA-FEBB41EA67D7}"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296208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5882F13-AD1C-4537-BABA-FEBB41EA67D7}" type="datetimeFigureOut">
              <a:rPr lang="en-GB" smtClean="0"/>
              <a:t>30/04/2020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3913410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5882F13-AD1C-4537-BABA-FEBB41EA67D7}"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1965390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5882F13-AD1C-4537-BABA-FEBB41EA67D7}" type="datetimeFigureOut">
              <a:rPr lang="en-GB" smtClean="0"/>
              <a:t>30/04/2020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1984220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5882F13-AD1C-4537-BABA-FEBB41EA67D7}" type="datetimeFigureOut">
              <a:rPr lang="en-GB" smtClean="0"/>
              <a:t>30/04/2020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2608382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882F13-AD1C-4537-BABA-FEBB41EA67D7}" type="datetimeFigureOut">
              <a:rPr lang="en-GB" smtClean="0"/>
              <a:t>30/04/2020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33770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882F13-AD1C-4537-BABA-FEBB41EA67D7}"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8674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5882F13-AD1C-4537-BABA-FEBB41EA67D7}" type="datetimeFigureOut">
              <a:rPr lang="en-GB" smtClean="0"/>
              <a:t>30/04/2020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7E675B-F90E-40A0-9432-70A8E3B5A5A9}" type="slidenum">
              <a:rPr lang="en-GB" smtClean="0"/>
              <a:t>‹#›</a:t>
            </a:fld>
            <a:endParaRPr lang="en-GB"/>
          </a:p>
        </p:txBody>
      </p:sp>
    </p:spTree>
    <p:extLst>
      <p:ext uri="{BB962C8B-B14F-4D97-AF65-F5344CB8AC3E}">
        <p14:creationId xmlns:p14="http://schemas.microsoft.com/office/powerpoint/2010/main" val="3085483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882F13-AD1C-4537-BABA-FEBB41EA67D7}" type="datetimeFigureOut">
              <a:rPr lang="en-GB" smtClean="0"/>
              <a:t>30/04/2020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7E675B-F90E-40A0-9432-70A8E3B5A5A9}" type="slidenum">
              <a:rPr lang="en-GB" smtClean="0"/>
              <a:t>‹#›</a:t>
            </a:fld>
            <a:endParaRPr lang="en-GB"/>
          </a:p>
        </p:txBody>
      </p:sp>
    </p:spTree>
    <p:extLst>
      <p:ext uri="{BB962C8B-B14F-4D97-AF65-F5344CB8AC3E}">
        <p14:creationId xmlns:p14="http://schemas.microsoft.com/office/powerpoint/2010/main" val="8474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safeguardingpartnership.swindon.gov.uk/"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27399" y="6375461"/>
            <a:ext cx="3986219" cy="369332"/>
          </a:xfrm>
          <a:prstGeom prst="rect">
            <a:avLst/>
          </a:prstGeom>
        </p:spPr>
        <p:txBody>
          <a:bodyPr wrap="none">
            <a:spAutoFit/>
          </a:bodyPr>
          <a:lstStyle/>
          <a:p>
            <a:r>
              <a:rPr lang="en-GB" dirty="0" smtClean="0">
                <a:hlinkClick r:id="rId2"/>
              </a:rPr>
              <a:t>safeguardingpartnership.swindon.gov.uk</a:t>
            </a:r>
            <a:endParaRPr lang="en-GB" dirty="0"/>
          </a:p>
        </p:txBody>
      </p:sp>
      <p:pic>
        <p:nvPicPr>
          <p:cNvPr id="5" name="Picture 4"/>
          <p:cNvPicPr>
            <a:picLocks noChangeAspect="1"/>
          </p:cNvPicPr>
          <p:nvPr/>
        </p:nvPicPr>
        <p:blipFill>
          <a:blip r:embed="rId3"/>
          <a:stretch>
            <a:fillRect/>
          </a:stretch>
        </p:blipFill>
        <p:spPr>
          <a:xfrm>
            <a:off x="8691418" y="79203"/>
            <a:ext cx="3457715" cy="572960"/>
          </a:xfrm>
          <a:prstGeom prst="rect">
            <a:avLst/>
          </a:prstGeom>
        </p:spPr>
      </p:pic>
      <p:pic>
        <p:nvPicPr>
          <p:cNvPr id="7" name="Picture 6"/>
          <p:cNvPicPr/>
          <p:nvPr/>
        </p:nvPicPr>
        <p:blipFill>
          <a:blip r:embed="rId4">
            <a:extLst>
              <a:ext uri="{28A0092B-C50C-407E-A947-70E740481C1C}">
                <a14:useLocalDpi xmlns:a14="http://schemas.microsoft.com/office/drawing/2010/main" val="0"/>
              </a:ext>
            </a:extLst>
          </a:blip>
          <a:stretch>
            <a:fillRect/>
          </a:stretch>
        </p:blipFill>
        <p:spPr>
          <a:xfrm>
            <a:off x="4202545" y="1967345"/>
            <a:ext cx="3177310" cy="3345933"/>
          </a:xfrm>
          <a:prstGeom prst="rect">
            <a:avLst/>
          </a:prstGeom>
        </p:spPr>
      </p:pic>
      <p:cxnSp>
        <p:nvCxnSpPr>
          <p:cNvPr id="9" name="Straight Connector 8"/>
          <p:cNvCxnSpPr/>
          <p:nvPr/>
        </p:nvCxnSpPr>
        <p:spPr>
          <a:xfrm flipV="1">
            <a:off x="2837768" y="1965070"/>
            <a:ext cx="5853650" cy="10666"/>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2833024" y="652163"/>
            <a:ext cx="4746" cy="132488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8698115" y="669632"/>
            <a:ext cx="0" cy="130741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806528" y="690634"/>
            <a:ext cx="5891587" cy="1073"/>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429596" y="2133599"/>
            <a:ext cx="5521441"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241309" y="3150071"/>
            <a:ext cx="4709220" cy="7319"/>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11950529" y="2116131"/>
            <a:ext cx="0" cy="1057162"/>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120526" y="3245140"/>
            <a:ext cx="4810204" cy="423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7079619" y="4437426"/>
            <a:ext cx="4870910" cy="7467"/>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11930730" y="3234980"/>
            <a:ext cx="0" cy="1184095"/>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6973655" y="4607062"/>
            <a:ext cx="4976874" cy="2565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020110" y="5008603"/>
            <a:ext cx="0" cy="9169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6020110" y="5886265"/>
            <a:ext cx="5930419" cy="2252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1950529" y="4588264"/>
            <a:ext cx="0" cy="131604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V="1">
            <a:off x="295426" y="4646442"/>
            <a:ext cx="4339988" cy="22746"/>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95426" y="4646442"/>
            <a:ext cx="0" cy="127908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295426" y="5897528"/>
            <a:ext cx="5417773" cy="905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5684845" y="5181763"/>
            <a:ext cx="5763" cy="72254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flipV="1">
            <a:off x="295426" y="3212485"/>
            <a:ext cx="4044562" cy="90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295426" y="4483458"/>
            <a:ext cx="4192275" cy="2367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295426" y="3205018"/>
            <a:ext cx="0" cy="130211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95426" y="2133599"/>
            <a:ext cx="4856857"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295426" y="2116131"/>
            <a:ext cx="0" cy="101198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295426" y="3100582"/>
            <a:ext cx="4339988" cy="7734"/>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147713" y="211809"/>
            <a:ext cx="2658815" cy="1077218"/>
          </a:xfrm>
          <a:prstGeom prst="rect">
            <a:avLst/>
          </a:prstGeom>
          <a:noFill/>
        </p:spPr>
        <p:txBody>
          <a:bodyPr wrap="square" rtlCol="0">
            <a:spAutoFit/>
          </a:bodyPr>
          <a:lstStyle/>
          <a:p>
            <a:pPr algn="ctr"/>
            <a:r>
              <a:rPr lang="en-GB" sz="3200" u="sng" dirty="0" smtClean="0"/>
              <a:t>7 Minute Briefings </a:t>
            </a:r>
            <a:endParaRPr lang="en-GB" sz="3200" u="sng" dirty="0"/>
          </a:p>
        </p:txBody>
      </p:sp>
      <p:sp>
        <p:nvSpPr>
          <p:cNvPr id="121" name="Date Placeholder 120"/>
          <p:cNvSpPr>
            <a:spLocks noGrp="1"/>
          </p:cNvSpPr>
          <p:nvPr>
            <p:ph type="dt" sz="half" idx="10"/>
          </p:nvPr>
        </p:nvSpPr>
        <p:spPr/>
        <p:txBody>
          <a:bodyPr/>
          <a:lstStyle/>
          <a:p>
            <a:fld id="{2D0CAA2D-3CBD-40BC-81DF-7806B62FDA9D}" type="datetime1">
              <a:rPr lang="en-GB" smtClean="0"/>
              <a:t>30/04/2020</a:t>
            </a:fld>
            <a:endParaRPr lang="en-GB" dirty="0"/>
          </a:p>
        </p:txBody>
      </p:sp>
      <p:sp>
        <p:nvSpPr>
          <p:cNvPr id="2" name="Flowchart: Connector 1"/>
          <p:cNvSpPr/>
          <p:nvPr/>
        </p:nvSpPr>
        <p:spPr>
          <a:xfrm>
            <a:off x="4786685" y="2600270"/>
            <a:ext cx="2011679" cy="2068918"/>
          </a:xfrm>
          <a:prstGeom prst="flowChartConnector">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smtClean="0">
              <a:solidFill>
                <a:schemeClr val="tx1"/>
              </a:solidFill>
            </a:endParaRPr>
          </a:p>
          <a:p>
            <a:pPr algn="ctr"/>
            <a:r>
              <a:rPr lang="en-GB" sz="2400" b="1" dirty="0" smtClean="0">
                <a:solidFill>
                  <a:schemeClr val="tx1"/>
                </a:solidFill>
              </a:rPr>
              <a:t>Minute Briefing</a:t>
            </a:r>
            <a:endParaRPr lang="en-GB" sz="2400" b="1" dirty="0">
              <a:solidFill>
                <a:schemeClr val="tx1"/>
              </a:solidFill>
            </a:endParaRPr>
          </a:p>
        </p:txBody>
      </p:sp>
      <p:pic>
        <p:nvPicPr>
          <p:cNvPr id="33" name="Picture 32"/>
          <p:cNvPicPr/>
          <p:nvPr/>
        </p:nvPicPr>
        <p:blipFill>
          <a:blip r:embed="rId5" cstate="print">
            <a:extLst>
              <a:ext uri="{28A0092B-C50C-407E-A947-70E740481C1C}">
                <a14:useLocalDpi xmlns:a14="http://schemas.microsoft.com/office/drawing/2010/main" val="0"/>
              </a:ext>
            </a:extLst>
          </a:blip>
          <a:stretch>
            <a:fillRect/>
          </a:stretch>
        </p:blipFill>
        <p:spPr>
          <a:xfrm>
            <a:off x="5406886" y="2784154"/>
            <a:ext cx="723569" cy="647145"/>
          </a:xfrm>
          <a:prstGeom prst="rect">
            <a:avLst/>
          </a:prstGeom>
        </p:spPr>
      </p:pic>
      <p:sp>
        <p:nvSpPr>
          <p:cNvPr id="8" name="TextBox 7"/>
          <p:cNvSpPr txBox="1"/>
          <p:nvPr/>
        </p:nvSpPr>
        <p:spPr>
          <a:xfrm>
            <a:off x="5605669" y="2900527"/>
            <a:ext cx="326003" cy="400110"/>
          </a:xfrm>
          <a:prstGeom prst="rect">
            <a:avLst/>
          </a:prstGeom>
          <a:noFill/>
        </p:spPr>
        <p:txBody>
          <a:bodyPr wrap="square" rtlCol="0">
            <a:spAutoFit/>
          </a:bodyPr>
          <a:lstStyle/>
          <a:p>
            <a:r>
              <a:rPr lang="en-GB" sz="2000" b="1" dirty="0" smtClean="0"/>
              <a:t>7</a:t>
            </a:r>
            <a:endParaRPr lang="en-GB" sz="2000" b="1" dirty="0"/>
          </a:p>
        </p:txBody>
      </p:sp>
      <p:sp>
        <p:nvSpPr>
          <p:cNvPr id="12" name="TextBox 11"/>
          <p:cNvSpPr txBox="1"/>
          <p:nvPr/>
        </p:nvSpPr>
        <p:spPr>
          <a:xfrm>
            <a:off x="2844261" y="686867"/>
            <a:ext cx="5838594" cy="1200329"/>
          </a:xfrm>
          <a:prstGeom prst="rect">
            <a:avLst/>
          </a:prstGeom>
          <a:noFill/>
        </p:spPr>
        <p:txBody>
          <a:bodyPr wrap="square" rtlCol="0">
            <a:spAutoFit/>
          </a:bodyPr>
          <a:lstStyle/>
          <a:p>
            <a:pPr algn="ctr"/>
            <a:r>
              <a:rPr lang="en-GB" sz="1200" b="1" dirty="0" smtClean="0"/>
              <a:t>Background</a:t>
            </a:r>
          </a:p>
          <a:p>
            <a:pPr algn="ctr"/>
            <a:r>
              <a:rPr lang="en-GB" sz="1200" dirty="0"/>
              <a:t>Seven minute briefings are based on research which suggests that seven minutes is an ideal time span in which to concentrate and learn; the technique is widely used in other professions</a:t>
            </a:r>
            <a:r>
              <a:rPr lang="en-GB" sz="1200" dirty="0" smtClean="0"/>
              <a:t>.</a:t>
            </a:r>
          </a:p>
          <a:p>
            <a:pPr algn="ctr"/>
            <a:r>
              <a:rPr lang="en-GB" sz="1200" dirty="0" smtClean="0"/>
              <a:t> </a:t>
            </a:r>
            <a:r>
              <a:rPr lang="en-GB" sz="1200" dirty="0"/>
              <a:t>Learning for seven minutes is manageable in most settings; and learning is more memorable if it is simple and not clouded by other issues and pressures.</a:t>
            </a:r>
            <a:endParaRPr lang="en-GB" sz="1200" b="1" dirty="0" smtClean="0"/>
          </a:p>
        </p:txBody>
      </p:sp>
      <p:sp>
        <p:nvSpPr>
          <p:cNvPr id="22" name="TextBox 21"/>
          <p:cNvSpPr txBox="1"/>
          <p:nvPr/>
        </p:nvSpPr>
        <p:spPr>
          <a:xfrm>
            <a:off x="6604000" y="2133599"/>
            <a:ext cx="5326730" cy="1015663"/>
          </a:xfrm>
          <a:prstGeom prst="rect">
            <a:avLst/>
          </a:prstGeom>
          <a:noFill/>
        </p:spPr>
        <p:txBody>
          <a:bodyPr wrap="square" rtlCol="0">
            <a:spAutoFit/>
          </a:bodyPr>
          <a:lstStyle/>
          <a:p>
            <a:pPr algn="ctr"/>
            <a:r>
              <a:rPr lang="en-GB" sz="1200" b="1" dirty="0" smtClean="0"/>
              <a:t>Why it matters?</a:t>
            </a:r>
          </a:p>
          <a:p>
            <a:r>
              <a:rPr lang="en-GB" sz="1200" dirty="0"/>
              <a:t> </a:t>
            </a:r>
            <a:r>
              <a:rPr lang="en-GB" sz="1200" dirty="0" smtClean="0"/>
              <a:t>    </a:t>
            </a:r>
            <a:r>
              <a:rPr lang="en-GB" sz="1200" dirty="0"/>
              <a:t>The </a:t>
            </a:r>
            <a:r>
              <a:rPr lang="en-GB" sz="1200" dirty="0" smtClean="0"/>
              <a:t>SPP </a:t>
            </a:r>
            <a:r>
              <a:rPr lang="en-GB" sz="1200" dirty="0"/>
              <a:t>understand that increasing pressure on services can make it difficult </a:t>
            </a:r>
            <a:r>
              <a:rPr lang="en-GB" sz="1200" dirty="0" smtClean="0"/>
              <a:t>to     </a:t>
            </a:r>
          </a:p>
          <a:p>
            <a:r>
              <a:rPr lang="en-GB" sz="1200" dirty="0"/>
              <a:t> </a:t>
            </a:r>
            <a:r>
              <a:rPr lang="en-GB" sz="1200" dirty="0" smtClean="0"/>
              <a:t>        release </a:t>
            </a:r>
            <a:r>
              <a:rPr lang="en-GB" sz="1200" dirty="0"/>
              <a:t>staff for training; but there is still a need to keep learning and </a:t>
            </a:r>
            <a:endParaRPr lang="en-GB" sz="1200" dirty="0" smtClean="0"/>
          </a:p>
          <a:p>
            <a:r>
              <a:rPr lang="en-GB" sz="1200" dirty="0"/>
              <a:t> </a:t>
            </a:r>
            <a:r>
              <a:rPr lang="en-GB" sz="1200" dirty="0" smtClean="0"/>
              <a:t>           developing </a:t>
            </a:r>
            <a:r>
              <a:rPr lang="en-GB" sz="1200" dirty="0"/>
              <a:t>to maintain a skilled workforce. These short, team based </a:t>
            </a:r>
            <a:endParaRPr lang="en-GB" sz="1200" dirty="0" smtClean="0"/>
          </a:p>
          <a:p>
            <a:r>
              <a:rPr lang="en-GB" sz="1200" dirty="0"/>
              <a:t> </a:t>
            </a:r>
            <a:r>
              <a:rPr lang="en-GB" sz="1200" dirty="0" smtClean="0"/>
              <a:t>               learning </a:t>
            </a:r>
            <a:r>
              <a:rPr lang="en-GB" sz="1200" dirty="0"/>
              <a:t>events might be a helpful way to support learning. </a:t>
            </a:r>
            <a:endParaRPr lang="en-GB" sz="1200" dirty="0" smtClean="0"/>
          </a:p>
        </p:txBody>
      </p:sp>
      <p:sp>
        <p:nvSpPr>
          <p:cNvPr id="47" name="TextBox 46"/>
          <p:cNvSpPr txBox="1"/>
          <p:nvPr/>
        </p:nvSpPr>
        <p:spPr>
          <a:xfrm>
            <a:off x="7241309" y="3234980"/>
            <a:ext cx="4689421" cy="830997"/>
          </a:xfrm>
          <a:prstGeom prst="rect">
            <a:avLst/>
          </a:prstGeom>
          <a:noFill/>
        </p:spPr>
        <p:txBody>
          <a:bodyPr wrap="square" rtlCol="0">
            <a:spAutoFit/>
          </a:bodyPr>
          <a:lstStyle/>
          <a:p>
            <a:pPr algn="ctr"/>
            <a:r>
              <a:rPr lang="en-GB" sz="1200" b="1" dirty="0" smtClean="0"/>
              <a:t>Information</a:t>
            </a:r>
          </a:p>
          <a:p>
            <a:r>
              <a:rPr lang="en-GB" sz="1200" dirty="0"/>
              <a:t>The content of the briefings will be a mixture of new information or a reminder of basic information; with a challenge to think about the application to your service or team.</a:t>
            </a:r>
          </a:p>
        </p:txBody>
      </p:sp>
      <p:sp>
        <p:nvSpPr>
          <p:cNvPr id="49" name="TextBox 48"/>
          <p:cNvSpPr txBox="1"/>
          <p:nvPr/>
        </p:nvSpPr>
        <p:spPr>
          <a:xfrm>
            <a:off x="6150254" y="4593487"/>
            <a:ext cx="5800275" cy="1200329"/>
          </a:xfrm>
          <a:prstGeom prst="rect">
            <a:avLst/>
          </a:prstGeom>
          <a:noFill/>
        </p:spPr>
        <p:txBody>
          <a:bodyPr wrap="square" rtlCol="0">
            <a:spAutoFit/>
          </a:bodyPr>
          <a:lstStyle/>
          <a:p>
            <a:pPr algn="ctr"/>
            <a:r>
              <a:rPr lang="en-GB" sz="1200" b="1" dirty="0" smtClean="0"/>
              <a:t>Timing</a:t>
            </a:r>
          </a:p>
          <a:p>
            <a:pPr algn="ctr"/>
            <a:r>
              <a:rPr lang="en-GB" sz="1200" dirty="0"/>
              <a:t> </a:t>
            </a:r>
            <a:r>
              <a:rPr lang="en-GB" sz="1200" dirty="0" smtClean="0"/>
              <a:t>      Their </a:t>
            </a:r>
            <a:r>
              <a:rPr lang="en-GB" sz="1200" dirty="0"/>
              <a:t>brief duration should also mean the briefings hold people’s attention, as </a:t>
            </a:r>
            <a:r>
              <a:rPr lang="en-GB" sz="1200" dirty="0" smtClean="0"/>
              <a:t>  </a:t>
            </a:r>
          </a:p>
          <a:p>
            <a:r>
              <a:rPr lang="en-GB" sz="1200" dirty="0"/>
              <a:t> </a:t>
            </a:r>
            <a:r>
              <a:rPr lang="en-GB" sz="1200" dirty="0" smtClean="0"/>
              <a:t>        well </a:t>
            </a:r>
            <a:r>
              <a:rPr lang="en-GB" sz="1200" dirty="0"/>
              <a:t>as giving managers something to share with their staff. The </a:t>
            </a:r>
            <a:r>
              <a:rPr lang="en-GB" sz="1200" dirty="0" smtClean="0"/>
              <a:t>SPP </a:t>
            </a:r>
            <a:r>
              <a:rPr lang="en-GB" sz="1200" dirty="0"/>
              <a:t>plan to send out regular briefings to any manager who wants to use it. The structure of each briefing will be the same, making it easier to find the information once managers are familiar with the format. </a:t>
            </a:r>
            <a:endParaRPr lang="en-GB" sz="1200" b="1" dirty="0"/>
          </a:p>
        </p:txBody>
      </p:sp>
      <p:sp>
        <p:nvSpPr>
          <p:cNvPr id="50" name="TextBox 49"/>
          <p:cNvSpPr txBox="1"/>
          <p:nvPr/>
        </p:nvSpPr>
        <p:spPr>
          <a:xfrm>
            <a:off x="295425" y="4714272"/>
            <a:ext cx="5389419" cy="1200329"/>
          </a:xfrm>
          <a:prstGeom prst="rect">
            <a:avLst/>
          </a:prstGeom>
          <a:noFill/>
        </p:spPr>
        <p:txBody>
          <a:bodyPr wrap="square" rtlCol="0">
            <a:spAutoFit/>
          </a:bodyPr>
          <a:lstStyle/>
          <a:p>
            <a:pPr algn="ctr"/>
            <a:r>
              <a:rPr lang="en-GB" sz="1200" b="1" dirty="0" smtClean="0"/>
              <a:t>Further Discussions</a:t>
            </a:r>
          </a:p>
          <a:p>
            <a:r>
              <a:rPr lang="en-GB" sz="1200" dirty="0" smtClean="0"/>
              <a:t>The </a:t>
            </a:r>
            <a:r>
              <a:rPr lang="en-GB" sz="1200" dirty="0"/>
              <a:t>briefings will be an invitation to think and will end with </a:t>
            </a:r>
            <a:r>
              <a:rPr lang="en-GB" sz="1200" dirty="0" smtClean="0"/>
              <a:t>discussion</a:t>
            </a:r>
          </a:p>
          <a:p>
            <a:r>
              <a:rPr lang="en-GB" sz="1200" dirty="0" smtClean="0"/>
              <a:t>points </a:t>
            </a:r>
            <a:r>
              <a:rPr lang="en-GB" sz="1200" dirty="0"/>
              <a:t>which teams can use if there is time; but can also be omitted</a:t>
            </a:r>
            <a:r>
              <a:rPr lang="en-GB" sz="1200" dirty="0" smtClean="0"/>
              <a:t>.</a:t>
            </a:r>
          </a:p>
          <a:p>
            <a:r>
              <a:rPr lang="en-GB" sz="1200" dirty="0" smtClean="0"/>
              <a:t>Each </a:t>
            </a:r>
            <a:r>
              <a:rPr lang="en-GB" sz="1200" dirty="0"/>
              <a:t>briefing will stand alone, even without discussion; also if time is </a:t>
            </a:r>
            <a:r>
              <a:rPr lang="en-GB" sz="1200" dirty="0" smtClean="0"/>
              <a:t>allowed</a:t>
            </a:r>
          </a:p>
          <a:p>
            <a:r>
              <a:rPr lang="en-GB" sz="1200" dirty="0" smtClean="0"/>
              <a:t>for </a:t>
            </a:r>
            <a:r>
              <a:rPr lang="en-GB" sz="1200" dirty="0"/>
              <a:t>conversation this is likely to enhance learning in the team. Where possible there will be signposting to further information on the topic.</a:t>
            </a:r>
            <a:endParaRPr lang="en-GB" sz="1200" dirty="0" smtClean="0"/>
          </a:p>
        </p:txBody>
      </p:sp>
      <p:sp>
        <p:nvSpPr>
          <p:cNvPr id="51" name="TextBox 50"/>
          <p:cNvSpPr txBox="1"/>
          <p:nvPr/>
        </p:nvSpPr>
        <p:spPr>
          <a:xfrm>
            <a:off x="295426" y="3245140"/>
            <a:ext cx="4044562" cy="1200329"/>
          </a:xfrm>
          <a:prstGeom prst="rect">
            <a:avLst/>
          </a:prstGeom>
          <a:noFill/>
        </p:spPr>
        <p:txBody>
          <a:bodyPr wrap="square" rtlCol="0">
            <a:spAutoFit/>
          </a:bodyPr>
          <a:lstStyle/>
          <a:p>
            <a:pPr algn="ctr"/>
            <a:r>
              <a:rPr lang="en-GB" sz="1200" b="1" dirty="0" smtClean="0"/>
              <a:t>Delivery</a:t>
            </a:r>
          </a:p>
          <a:p>
            <a:r>
              <a:rPr lang="en-GB" sz="1200" dirty="0"/>
              <a:t>The briefing should be delivered face to face, so as to ensure it is not misunderstood; that there can be discussion of the subject; and it does not become lost in other paperwork or emails. If you or your team have suggestions for future briefings please contact the </a:t>
            </a:r>
            <a:r>
              <a:rPr lang="en-GB" sz="1200" dirty="0" smtClean="0"/>
              <a:t>SSP </a:t>
            </a:r>
            <a:r>
              <a:rPr lang="en-GB" sz="1200" dirty="0"/>
              <a:t>at the address below</a:t>
            </a:r>
            <a:endParaRPr lang="en-GB" sz="1200" dirty="0" smtClean="0"/>
          </a:p>
        </p:txBody>
      </p:sp>
      <p:sp>
        <p:nvSpPr>
          <p:cNvPr id="52" name="TextBox 51"/>
          <p:cNvSpPr txBox="1"/>
          <p:nvPr/>
        </p:nvSpPr>
        <p:spPr>
          <a:xfrm>
            <a:off x="218354" y="2073716"/>
            <a:ext cx="4697531" cy="1015663"/>
          </a:xfrm>
          <a:prstGeom prst="rect">
            <a:avLst/>
          </a:prstGeom>
          <a:noFill/>
        </p:spPr>
        <p:txBody>
          <a:bodyPr wrap="square" rtlCol="0">
            <a:spAutoFit/>
          </a:bodyPr>
          <a:lstStyle/>
          <a:p>
            <a:pPr algn="ctr"/>
            <a:r>
              <a:rPr lang="en-GB" sz="1200" b="1" dirty="0" smtClean="0"/>
              <a:t>What to do</a:t>
            </a:r>
          </a:p>
          <a:p>
            <a:r>
              <a:rPr lang="en-GB" sz="1200" dirty="0"/>
              <a:t>Our expectation is that </a:t>
            </a:r>
            <a:r>
              <a:rPr lang="en-GB" sz="1200" dirty="0" smtClean="0"/>
              <a:t>managers </a:t>
            </a:r>
            <a:r>
              <a:rPr lang="en-GB" sz="1200" dirty="0"/>
              <a:t>will present briefings to their staff on </a:t>
            </a:r>
            <a:r>
              <a:rPr lang="en-GB" sz="1200" dirty="0" smtClean="0"/>
              <a:t> a </a:t>
            </a:r>
            <a:r>
              <a:rPr lang="en-GB" sz="1200" dirty="0"/>
              <a:t>regular basis. It will be important to make the topic relevant to </a:t>
            </a:r>
            <a:endParaRPr lang="en-GB" sz="1200" dirty="0" smtClean="0"/>
          </a:p>
          <a:p>
            <a:r>
              <a:rPr lang="en-GB" sz="1200" dirty="0" smtClean="0"/>
              <a:t>your </a:t>
            </a:r>
            <a:r>
              <a:rPr lang="en-GB" sz="1200" dirty="0"/>
              <a:t>service. The briefings should not be mixed in with the ordinary </a:t>
            </a:r>
            <a:endParaRPr lang="en-GB" sz="1200" dirty="0" smtClean="0"/>
          </a:p>
          <a:p>
            <a:r>
              <a:rPr lang="en-GB" sz="1200" dirty="0" smtClean="0"/>
              <a:t>day </a:t>
            </a:r>
            <a:r>
              <a:rPr lang="en-GB" sz="1200" dirty="0"/>
              <a:t>to day issues of the team. As this will diminish their impact. </a:t>
            </a:r>
          </a:p>
        </p:txBody>
      </p:sp>
      <p:pic>
        <p:nvPicPr>
          <p:cNvPr id="3" name="Picture 2"/>
          <p:cNvPicPr>
            <a:picLocks noChangeAspect="1"/>
          </p:cNvPicPr>
          <p:nvPr/>
        </p:nvPicPr>
        <p:blipFill>
          <a:blip r:embed="rId6"/>
          <a:stretch>
            <a:fillRect/>
          </a:stretch>
        </p:blipFill>
        <p:spPr>
          <a:xfrm>
            <a:off x="8865223" y="548810"/>
            <a:ext cx="3328704" cy="810838"/>
          </a:xfrm>
          <a:prstGeom prst="rect">
            <a:avLst/>
          </a:prstGeom>
        </p:spPr>
      </p:pic>
    </p:spTree>
    <p:extLst>
      <p:ext uri="{BB962C8B-B14F-4D97-AF65-F5344CB8AC3E}">
        <p14:creationId xmlns:p14="http://schemas.microsoft.com/office/powerpoint/2010/main" val="1621806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419</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Swindon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Gareth Draper Green</dc:creator>
  <cp:lastModifiedBy>Gareth Draper Green</cp:lastModifiedBy>
  <cp:revision>10</cp:revision>
  <dcterms:created xsi:type="dcterms:W3CDTF">2020-02-05T14:12:19Z</dcterms:created>
  <dcterms:modified xsi:type="dcterms:W3CDTF">2020-04-30T14:59:43Z</dcterms:modified>
</cp:coreProperties>
</file>