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0" d="100"/>
          <a:sy n="80" d="100"/>
        </p:scale>
        <p:origin x="60" y="71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F176793-B05B-41A6-9602-C72C09C11A6F}"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35144786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176793-B05B-41A6-9602-C72C09C11A6F}"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14780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176793-B05B-41A6-9602-C72C09C11A6F}"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421388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176793-B05B-41A6-9602-C72C09C11A6F}"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669262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F176793-B05B-41A6-9602-C72C09C11A6F}"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556056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F176793-B05B-41A6-9602-C72C09C11A6F}"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27219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F176793-B05B-41A6-9602-C72C09C11A6F}" type="datetimeFigureOut">
              <a:rPr lang="en-GB" smtClean="0"/>
              <a:t>02/02/2021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780977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F176793-B05B-41A6-9602-C72C09C11A6F}" type="datetimeFigureOut">
              <a:rPr lang="en-GB" smtClean="0"/>
              <a:t>02/02/2021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177568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76793-B05B-41A6-9602-C72C09C11A6F}" type="datetimeFigureOut">
              <a:rPr lang="en-GB" smtClean="0"/>
              <a:t>02/02/2021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708363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F176793-B05B-41A6-9602-C72C09C11A6F}"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2835847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F176793-B05B-41A6-9602-C72C09C11A6F}"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B8DC9B-DBCA-45B7-9908-CFC410B953CA}" type="slidenum">
              <a:rPr lang="en-GB" smtClean="0"/>
              <a:t>‹#›</a:t>
            </a:fld>
            <a:endParaRPr lang="en-GB"/>
          </a:p>
        </p:txBody>
      </p:sp>
    </p:spTree>
    <p:extLst>
      <p:ext uri="{BB962C8B-B14F-4D97-AF65-F5344CB8AC3E}">
        <p14:creationId xmlns:p14="http://schemas.microsoft.com/office/powerpoint/2010/main" val="3083483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76793-B05B-41A6-9602-C72C09C11A6F}" type="datetimeFigureOut">
              <a:rPr lang="en-GB" smtClean="0"/>
              <a:t>02/02/2021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B8DC9B-DBCA-45B7-9908-CFC410B953CA}" type="slidenum">
              <a:rPr lang="en-GB" smtClean="0"/>
              <a:t>‹#›</a:t>
            </a:fld>
            <a:endParaRPr lang="en-GB"/>
          </a:p>
        </p:txBody>
      </p:sp>
    </p:spTree>
    <p:extLst>
      <p:ext uri="{BB962C8B-B14F-4D97-AF65-F5344CB8AC3E}">
        <p14:creationId xmlns:p14="http://schemas.microsoft.com/office/powerpoint/2010/main" val="2249340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www.virtual-college.co.uk/courses/safeguarding/self-neglect" TargetMode="External"/><Relationship Id="rId2" Type="http://schemas.openxmlformats.org/officeDocument/2006/relationships/hyperlink" Target="https://safeguardingpartnership.swindon.gov.uk/" TargetMode="External"/><Relationship Id="rId1" Type="http://schemas.openxmlformats.org/officeDocument/2006/relationships/slideLayout" Target="../slideLayouts/slideLayout1.xml"/><Relationship Id="rId6" Type="http://schemas.openxmlformats.org/officeDocument/2006/relationships/hyperlink" Target="https://safeguardingpartnership.swindon.gov.uk/downloads/file/394/adult_self_neglect_and_hoarding_guidance" TargetMode="External"/><Relationship Id="rId5" Type="http://schemas.openxmlformats.org/officeDocument/2006/relationships/hyperlink" Target="https://www.local.gov.uk/sites/default/files/documents/easy-read-guide-pdf-16-pa-2cc.pdf#:~:text=%20%20%20Title%20%20%20Mental%20Capacity,%20%20Created%20Date%20%20%2020150114090159Z%20" TargetMode="External"/><Relationship Id="rId4" Type="http://schemas.openxmlformats.org/officeDocument/2006/relationships/hyperlink" Target="https://www.researchinpractice.org.uk/adults/publications/2017/february/what-is-the-mental-capacity-act-2005-brief-guide-easy-read-version-20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32091" y="6559848"/>
            <a:ext cx="3147528" cy="307777"/>
          </a:xfrm>
          <a:prstGeom prst="rect">
            <a:avLst/>
          </a:prstGeom>
        </p:spPr>
        <p:txBody>
          <a:bodyPr wrap="none">
            <a:spAutoFit/>
          </a:bodyPr>
          <a:lstStyle/>
          <a:p>
            <a:r>
              <a:rPr lang="en-GB" sz="1400" dirty="0" smtClean="0">
                <a:hlinkClick r:id="rId2"/>
              </a:rPr>
              <a:t>safeguardingpartnership.swindon.gov.uk</a:t>
            </a:r>
            <a:endParaRPr lang="en-GB" sz="1400" dirty="0"/>
          </a:p>
        </p:txBody>
      </p:sp>
      <p:cxnSp>
        <p:nvCxnSpPr>
          <p:cNvPr id="9" name="Straight Connector 8"/>
          <p:cNvCxnSpPr/>
          <p:nvPr/>
        </p:nvCxnSpPr>
        <p:spPr>
          <a:xfrm flipV="1">
            <a:off x="2526708" y="2045764"/>
            <a:ext cx="9368010" cy="1392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2517835" y="78856"/>
            <a:ext cx="972" cy="19909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1894718" y="66916"/>
            <a:ext cx="0" cy="19927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526708" y="77476"/>
            <a:ext cx="9377718" cy="1655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6582792" y="2239365"/>
            <a:ext cx="5516878" cy="13168"/>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981245" y="4548737"/>
            <a:ext cx="5114800" cy="1"/>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12079871" y="2248235"/>
            <a:ext cx="19799" cy="2319759"/>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6798365" y="4669188"/>
            <a:ext cx="5301305" cy="12764"/>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990411" y="5038430"/>
            <a:ext cx="0" cy="153435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990411" y="6584044"/>
            <a:ext cx="6109259" cy="9057"/>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12079871" y="4626179"/>
            <a:ext cx="2073" cy="1946601"/>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76649" y="4346544"/>
            <a:ext cx="4542646" cy="3551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91539" y="4382054"/>
            <a:ext cx="1229" cy="220651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77227" y="6580815"/>
            <a:ext cx="5598942" cy="7757"/>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676169" y="5075225"/>
            <a:ext cx="1" cy="149672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V="1">
            <a:off x="108636" y="2259681"/>
            <a:ext cx="4871048" cy="3311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115887" y="4239260"/>
            <a:ext cx="4377377" cy="419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12262" y="2292793"/>
            <a:ext cx="0" cy="199726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54307" y="889008"/>
            <a:ext cx="2528515" cy="1077218"/>
          </a:xfrm>
          <a:prstGeom prst="rect">
            <a:avLst/>
          </a:prstGeom>
          <a:noFill/>
        </p:spPr>
        <p:txBody>
          <a:bodyPr wrap="square" rtlCol="0">
            <a:spAutoFit/>
          </a:bodyPr>
          <a:lstStyle/>
          <a:p>
            <a:r>
              <a:rPr lang="en-GB" sz="1600" b="1" dirty="0"/>
              <a:t>Learning Leaflet </a:t>
            </a:r>
            <a:endParaRPr lang="en-GB" sz="3200" b="1" dirty="0"/>
          </a:p>
          <a:p>
            <a:r>
              <a:rPr lang="en-GB" sz="1600" dirty="0" smtClean="0"/>
              <a:t>Safeguarding Adult Review: Terry</a:t>
            </a:r>
          </a:p>
          <a:p>
            <a:r>
              <a:rPr lang="en-GB" sz="1600" dirty="0" smtClean="0"/>
              <a:t>November 2019</a:t>
            </a:r>
          </a:p>
        </p:txBody>
      </p:sp>
      <p:sp>
        <p:nvSpPr>
          <p:cNvPr id="121" name="Date Placeholder 120"/>
          <p:cNvSpPr>
            <a:spLocks noGrp="1"/>
          </p:cNvSpPr>
          <p:nvPr>
            <p:ph type="dt" sz="half" idx="10"/>
          </p:nvPr>
        </p:nvSpPr>
        <p:spPr>
          <a:xfrm>
            <a:off x="838200" y="6556168"/>
            <a:ext cx="2743200" cy="281995"/>
          </a:xfrm>
        </p:spPr>
        <p:txBody>
          <a:bodyPr/>
          <a:lstStyle/>
          <a:p>
            <a:fld id="{2D0CAA2D-3CBD-40BC-81DF-7806B62FDA9D}" type="datetime1">
              <a:rPr lang="en-GB" smtClean="0"/>
              <a:t>02/02/2021</a:t>
            </a:fld>
            <a:endParaRPr lang="en-GB" dirty="0"/>
          </a:p>
        </p:txBody>
      </p:sp>
      <p:sp>
        <p:nvSpPr>
          <p:cNvPr id="3" name="Rectangle 2"/>
          <p:cNvSpPr/>
          <p:nvPr/>
        </p:nvSpPr>
        <p:spPr>
          <a:xfrm>
            <a:off x="2496307" y="51971"/>
            <a:ext cx="9327134" cy="2516073"/>
          </a:xfrm>
          <a:prstGeom prst="rect">
            <a:avLst/>
          </a:prstGeom>
        </p:spPr>
        <p:txBody>
          <a:bodyPr wrap="square">
            <a:spAutoFit/>
          </a:bodyPr>
          <a:lstStyle/>
          <a:p>
            <a:r>
              <a:rPr lang="en-GB" sz="1050" b="1" u="sng" dirty="0" smtClean="0"/>
              <a:t>Making Safeguarding Personal</a:t>
            </a:r>
          </a:p>
          <a:p>
            <a:endParaRPr lang="en-GB" sz="1050" b="1" u="sng" dirty="0" smtClean="0"/>
          </a:p>
          <a:p>
            <a:r>
              <a:rPr lang="en-GB" sz="1050" dirty="0" smtClean="0"/>
              <a:t>Making </a:t>
            </a:r>
            <a:r>
              <a:rPr lang="en-GB" sz="1050" dirty="0"/>
              <a:t>Safeguarding Personal sits firmly within the Department of Health (DH) Care and Support Statutory Guidance, as revised in 2017 that supports implementation of the Care Act (2014).  It means safeguarding adults:</a:t>
            </a:r>
          </a:p>
          <a:p>
            <a:r>
              <a:rPr lang="en-GB" sz="1050" i="1" dirty="0"/>
              <a:t>• is person-led • is outcome-focused • engages the person and enhances involvement, choice and control • improves quality of life, wellbeing and safety (paragraph 14.15</a:t>
            </a:r>
            <a:r>
              <a:rPr lang="en-GB" sz="1050" i="1" dirty="0" smtClean="0"/>
              <a:t>)</a:t>
            </a:r>
            <a:endParaRPr lang="en-GB" sz="1050" i="1" dirty="0"/>
          </a:p>
          <a:p>
            <a:r>
              <a:rPr lang="en-GB" sz="1050" dirty="0"/>
              <a:t>Making Safeguarding Personal must not simply be seen in the context of a formal safeguarding enquiry (Care Act, 2014, Section 42 enquiry2), but also in the whole spectrum of activity. It should focus on the person’s wishes, feelings and desired outcomes. One aspect of Making Safeguarding Personal and the evidence base for working with people who self-neglect is an understanding of the person’s history and how life experiences are influencing and impacting on their present situation and behaviour. It is important to demonstrate professional curiosity to understand the choices that an individual is making and what might be an underlying reason for refusal of care and </a:t>
            </a:r>
            <a:r>
              <a:rPr lang="en-GB" sz="1050" dirty="0" smtClean="0"/>
              <a:t>support, for example. It </a:t>
            </a:r>
            <a:r>
              <a:rPr lang="en-GB" sz="1050" dirty="0"/>
              <a:t>is important to gain an understanding family dynamics and being aware of next of kin as well as those who may play an informal care and support role in the life of an individual.</a:t>
            </a:r>
          </a:p>
          <a:p>
            <a:endParaRPr lang="en-GB" sz="1050" dirty="0"/>
          </a:p>
          <a:p>
            <a:endParaRPr lang="en-GB" sz="1050" dirty="0" smtClean="0"/>
          </a:p>
          <a:p>
            <a:endParaRPr lang="en-GB" sz="1050" dirty="0"/>
          </a:p>
        </p:txBody>
      </p:sp>
      <p:sp>
        <p:nvSpPr>
          <p:cNvPr id="17" name="Rectangle 16"/>
          <p:cNvSpPr/>
          <p:nvPr/>
        </p:nvSpPr>
        <p:spPr>
          <a:xfrm>
            <a:off x="32742" y="4453861"/>
            <a:ext cx="5588590" cy="3647152"/>
          </a:xfrm>
          <a:prstGeom prst="rect">
            <a:avLst/>
          </a:prstGeom>
        </p:spPr>
        <p:txBody>
          <a:bodyPr wrap="square">
            <a:spAutoFit/>
          </a:bodyPr>
          <a:lstStyle/>
          <a:p>
            <a:r>
              <a:rPr lang="en-GB" sz="1050" b="1" u="sng" dirty="0" smtClean="0"/>
              <a:t>Risk Assessing and Risk Management</a:t>
            </a:r>
          </a:p>
          <a:p>
            <a:endParaRPr lang="en-GB" sz="1050" b="1" u="sng" dirty="0" smtClean="0"/>
          </a:p>
          <a:p>
            <a:r>
              <a:rPr lang="en-GB" sz="1050" dirty="0" smtClean="0"/>
              <a:t>A model of good practice based on research and finding from previous SARs </a:t>
            </a:r>
            <a:r>
              <a:rPr lang="en-GB" sz="1050" dirty="0"/>
              <a:t>shows </a:t>
            </a:r>
            <a:endParaRPr lang="en-GB" sz="1050" dirty="0" smtClean="0"/>
          </a:p>
          <a:p>
            <a:r>
              <a:rPr lang="en-GB" sz="1050" dirty="0" smtClean="0"/>
              <a:t>that comprehensive </a:t>
            </a:r>
            <a:r>
              <a:rPr lang="en-GB" sz="1050" dirty="0"/>
              <a:t>risk assessments </a:t>
            </a:r>
            <a:r>
              <a:rPr lang="en-GB" sz="1050" dirty="0" smtClean="0"/>
              <a:t>of individuals are </a:t>
            </a:r>
            <a:r>
              <a:rPr lang="en-GB" sz="1050" dirty="0"/>
              <a:t>advised, especially in situations of </a:t>
            </a:r>
            <a:endParaRPr lang="en-GB" sz="1050" dirty="0" smtClean="0"/>
          </a:p>
          <a:p>
            <a:r>
              <a:rPr lang="en-GB" sz="1050" dirty="0" smtClean="0"/>
              <a:t>service refusal. Mental </a:t>
            </a:r>
            <a:r>
              <a:rPr lang="en-GB" sz="1050" dirty="0"/>
              <a:t>capacity </a:t>
            </a:r>
            <a:r>
              <a:rPr lang="en-GB" sz="1050" dirty="0" smtClean="0"/>
              <a:t>assessments should form </a:t>
            </a:r>
            <a:r>
              <a:rPr lang="en-GB" sz="1050" dirty="0"/>
              <a:t>part of </a:t>
            </a:r>
            <a:r>
              <a:rPr lang="en-GB" sz="1050" dirty="0" smtClean="0"/>
              <a:t>a risk </a:t>
            </a:r>
            <a:r>
              <a:rPr lang="en-GB" sz="1050" dirty="0"/>
              <a:t>assessment, especially of executive </a:t>
            </a:r>
            <a:r>
              <a:rPr lang="en-GB" sz="1050" dirty="0" smtClean="0"/>
              <a:t>functioning in cases where there is shown to be medical evidence of changes in the brain which would affect this functioning. </a:t>
            </a:r>
          </a:p>
          <a:p>
            <a:endParaRPr lang="en-GB" sz="1050" dirty="0" smtClean="0">
              <a:solidFill>
                <a:srgbClr val="FF0000"/>
              </a:solidFill>
            </a:endParaRPr>
          </a:p>
          <a:p>
            <a:r>
              <a:rPr lang="en-GB" sz="1050" dirty="0" smtClean="0"/>
              <a:t>Risks including financial abuse and coercion related to this, self-neglect and risks associated with self neglect which could include a lack </a:t>
            </a:r>
            <a:r>
              <a:rPr lang="en-GB" sz="1050" dirty="0"/>
              <a:t>of food and other necessities for daily living </a:t>
            </a:r>
            <a:r>
              <a:rPr lang="en-GB" sz="1050" dirty="0" smtClean="0"/>
              <a:t>, refusal </a:t>
            </a:r>
            <a:r>
              <a:rPr lang="en-GB" sz="1050" dirty="0"/>
              <a:t>t</a:t>
            </a:r>
            <a:r>
              <a:rPr lang="en-GB" sz="1050" dirty="0" smtClean="0"/>
              <a:t>o rake medication or accept support services should be considered as part of a risk assessment. </a:t>
            </a:r>
          </a:p>
          <a:p>
            <a:r>
              <a:rPr lang="en-GB" sz="1050" dirty="0" smtClean="0"/>
              <a:t>Professional </a:t>
            </a:r>
            <a:r>
              <a:rPr lang="en-GB" sz="1050" dirty="0"/>
              <a:t>curiosity and assessment are fundamental when concerns occur repeatedly and when a person’s decision-making maintains or increases risks of significant harm. </a:t>
            </a:r>
            <a:endParaRPr lang="en-GB" sz="1050" b="1" u="sng" dirty="0" smtClean="0"/>
          </a:p>
          <a:p>
            <a:endParaRPr lang="en-GB" sz="1050" b="1" u="sng" dirty="0"/>
          </a:p>
          <a:p>
            <a:endParaRPr lang="en-GB" sz="1050" b="1" u="sng" dirty="0" smtClean="0"/>
          </a:p>
          <a:p>
            <a:endParaRPr lang="en-GB" sz="1050" b="1" u="sng" dirty="0"/>
          </a:p>
          <a:p>
            <a:endParaRPr lang="en-GB" sz="1050" b="1" u="sng" dirty="0" smtClean="0"/>
          </a:p>
          <a:p>
            <a:endParaRPr lang="en-GB" sz="1050" b="1" u="sng" dirty="0"/>
          </a:p>
          <a:p>
            <a:endParaRPr lang="en-GB" sz="1050" b="1" u="sng" dirty="0" smtClean="0"/>
          </a:p>
          <a:p>
            <a:endParaRPr lang="en-GB" sz="1050" b="1" u="sng" dirty="0"/>
          </a:p>
          <a:p>
            <a:endParaRPr lang="en-GB" sz="1050" b="1" u="sng" dirty="0" smtClean="0"/>
          </a:p>
          <a:p>
            <a:r>
              <a:rPr lang="en-GB" sz="1050" b="1" u="sng" dirty="0" smtClean="0"/>
              <a:t> </a:t>
            </a:r>
          </a:p>
        </p:txBody>
      </p:sp>
      <p:sp>
        <p:nvSpPr>
          <p:cNvPr id="20" name="Rectangle 19"/>
          <p:cNvSpPr/>
          <p:nvPr/>
        </p:nvSpPr>
        <p:spPr>
          <a:xfrm>
            <a:off x="85212" y="2260317"/>
            <a:ext cx="4224101" cy="2192908"/>
          </a:xfrm>
          <a:prstGeom prst="rect">
            <a:avLst/>
          </a:prstGeom>
        </p:spPr>
        <p:txBody>
          <a:bodyPr wrap="square">
            <a:spAutoFit/>
          </a:bodyPr>
          <a:lstStyle/>
          <a:p>
            <a:r>
              <a:rPr lang="en-GB" sz="1050" b="1" u="sng" dirty="0" smtClean="0"/>
              <a:t>Multi Agency Working</a:t>
            </a:r>
          </a:p>
          <a:p>
            <a:endParaRPr lang="en-GB" sz="1050" b="1" u="sng" dirty="0" smtClean="0"/>
          </a:p>
          <a:p>
            <a:r>
              <a:rPr lang="en-GB" sz="1050" dirty="0" smtClean="0"/>
              <a:t>The evidence base for best practice </a:t>
            </a:r>
            <a:r>
              <a:rPr lang="en-GB" sz="1050" dirty="0"/>
              <a:t>in working with </a:t>
            </a:r>
            <a:r>
              <a:rPr lang="en-GB" sz="1050" dirty="0" smtClean="0"/>
              <a:t>adults highlights</a:t>
            </a:r>
          </a:p>
          <a:p>
            <a:r>
              <a:rPr lang="en-GB" sz="1050" dirty="0" smtClean="0"/>
              <a:t> the importance of interagency </a:t>
            </a:r>
            <a:r>
              <a:rPr lang="en-GB" sz="1050" dirty="0"/>
              <a:t>communication and collaboration</a:t>
            </a:r>
            <a:r>
              <a:rPr lang="en-GB" sz="1050" dirty="0" smtClean="0"/>
              <a:t>,</a:t>
            </a:r>
          </a:p>
          <a:p>
            <a:r>
              <a:rPr lang="en-GB" sz="1050" dirty="0" smtClean="0"/>
              <a:t>coordinated </a:t>
            </a:r>
            <a:r>
              <a:rPr lang="en-GB" sz="1050" dirty="0"/>
              <a:t>by a lead agency and key </a:t>
            </a:r>
            <a:r>
              <a:rPr lang="en-GB" sz="1050" dirty="0" smtClean="0"/>
              <a:t>worker</a:t>
            </a:r>
            <a:r>
              <a:rPr lang="en-GB" sz="1050" dirty="0"/>
              <a:t> </a:t>
            </a:r>
            <a:r>
              <a:rPr lang="en-GB" sz="1050" dirty="0" smtClean="0"/>
              <a:t>who oversees this </a:t>
            </a:r>
          </a:p>
          <a:p>
            <a:r>
              <a:rPr lang="en-GB" sz="1050" dirty="0" smtClean="0"/>
              <a:t>work. A comprehensive approach to information sharing is </a:t>
            </a:r>
          </a:p>
          <a:p>
            <a:r>
              <a:rPr lang="en-GB" sz="1050" dirty="0" smtClean="0"/>
              <a:t>important to ensure each agency/service has a holistic view of </a:t>
            </a:r>
          </a:p>
          <a:p>
            <a:r>
              <a:rPr lang="en-GB" sz="1050" dirty="0" smtClean="0"/>
              <a:t>what is happening with an individual.</a:t>
            </a:r>
          </a:p>
          <a:p>
            <a:endParaRPr lang="en-GB" sz="1050" dirty="0"/>
          </a:p>
          <a:p>
            <a:r>
              <a:rPr lang="en-GB" sz="1050" dirty="0" smtClean="0"/>
              <a:t>It is recommended that multi-agency meetings are used to pool information as well as risk and mental capacity assessments,</a:t>
            </a:r>
          </a:p>
          <a:p>
            <a:r>
              <a:rPr lang="en-GB" sz="1050" dirty="0" smtClean="0"/>
              <a:t> to agree a risk management plan and to consider legal options.   </a:t>
            </a:r>
          </a:p>
          <a:p>
            <a:endParaRPr lang="en-GB" sz="105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641" y="39181"/>
            <a:ext cx="1545118" cy="779034"/>
          </a:xfrm>
          <a:prstGeom prst="rect">
            <a:avLst/>
          </a:prstGeom>
        </p:spPr>
      </p:pic>
      <p:sp>
        <p:nvSpPr>
          <p:cNvPr id="12" name="TextBox 11"/>
          <p:cNvSpPr txBox="1"/>
          <p:nvPr/>
        </p:nvSpPr>
        <p:spPr>
          <a:xfrm>
            <a:off x="7363728" y="2267700"/>
            <a:ext cx="4853758" cy="2516073"/>
          </a:xfrm>
          <a:prstGeom prst="rect">
            <a:avLst/>
          </a:prstGeom>
          <a:noFill/>
        </p:spPr>
        <p:txBody>
          <a:bodyPr wrap="square" rtlCol="0">
            <a:spAutoFit/>
          </a:bodyPr>
          <a:lstStyle/>
          <a:p>
            <a:r>
              <a:rPr lang="en-GB" sz="1050" b="1" u="sng" dirty="0" smtClean="0"/>
              <a:t>Mental Capacity Act and Mental Capacity</a:t>
            </a:r>
          </a:p>
          <a:p>
            <a:endParaRPr lang="en-GB" sz="1050" b="1" u="sng" dirty="0" smtClean="0"/>
          </a:p>
          <a:p>
            <a:r>
              <a:rPr lang="en-GB" sz="1050" dirty="0"/>
              <a:t>The Mental Capacity Act 2005 (MCA) is designed to protect and empower individuals aged 16 and over and help to safeguard the human rights of people who lack (or may lack) mental capacity to make decisions about their care and treatment</a:t>
            </a:r>
            <a:r>
              <a:rPr lang="en-GB" sz="1050" dirty="0" smtClean="0"/>
              <a:t>.</a:t>
            </a:r>
          </a:p>
          <a:p>
            <a:r>
              <a:rPr lang="en-GB" sz="1050" dirty="0" smtClean="0"/>
              <a:t>Additional considerations need to be made when an individual may have fluctuating capacity in circumstances such as alcohol misuse, require assessment </a:t>
            </a:r>
            <a:r>
              <a:rPr lang="en-GB" sz="1050" dirty="0"/>
              <a:t>of </a:t>
            </a:r>
            <a:r>
              <a:rPr lang="en-GB" sz="1050" dirty="0" smtClean="0"/>
              <a:t>their executive capacity and </a:t>
            </a:r>
            <a:r>
              <a:rPr lang="en-GB" sz="1050" dirty="0"/>
              <a:t>impulse control relating to substance misuse</a:t>
            </a:r>
            <a:r>
              <a:rPr lang="en-GB" sz="1050" dirty="0" smtClean="0"/>
              <a:t>. </a:t>
            </a:r>
          </a:p>
          <a:p>
            <a:r>
              <a:rPr lang="en-GB" sz="1050" dirty="0" smtClean="0"/>
              <a:t>It is recommended within NICE guidance to include real world observation of a person’s functioning and decision making and to adopt a longer term perspective on someone’s capacity rather than assessing it in a single point in time. Especially where fluctuating capacity can be related to alcohol misuse. </a:t>
            </a:r>
            <a:endParaRPr lang="en-GB" sz="1050" dirty="0"/>
          </a:p>
          <a:p>
            <a:r>
              <a:rPr lang="en-GB" sz="1050" dirty="0" smtClean="0"/>
              <a:t>Research </a:t>
            </a:r>
            <a:r>
              <a:rPr lang="en-GB" sz="1050" dirty="0"/>
              <a:t>in Practice brief guide access </a:t>
            </a:r>
            <a:r>
              <a:rPr lang="en-GB" sz="1050" dirty="0">
                <a:hlinkClick r:id="rId4"/>
              </a:rPr>
              <a:t>here</a:t>
            </a:r>
            <a:endParaRPr lang="en-GB" sz="1050" dirty="0"/>
          </a:p>
          <a:p>
            <a:r>
              <a:rPr lang="en-GB" sz="1050" dirty="0"/>
              <a:t>An easy read guide to the MCA can be accessed </a:t>
            </a:r>
            <a:r>
              <a:rPr lang="en-GB" sz="1050" dirty="0">
                <a:hlinkClick r:id="rId5"/>
              </a:rPr>
              <a:t>here</a:t>
            </a:r>
            <a:endParaRPr lang="en-GB" sz="1050" dirty="0"/>
          </a:p>
          <a:p>
            <a:r>
              <a:rPr lang="en-GB" sz="1050" b="1" u="sng" dirty="0" smtClean="0"/>
              <a:t> </a:t>
            </a:r>
            <a:endParaRPr lang="en-GB" sz="1050" b="1" dirty="0"/>
          </a:p>
        </p:txBody>
      </p:sp>
      <p:sp>
        <p:nvSpPr>
          <p:cNvPr id="14" name="TextBox 13"/>
          <p:cNvSpPr txBox="1"/>
          <p:nvPr/>
        </p:nvSpPr>
        <p:spPr>
          <a:xfrm>
            <a:off x="6218972" y="4636181"/>
            <a:ext cx="5971476" cy="2192908"/>
          </a:xfrm>
          <a:prstGeom prst="rect">
            <a:avLst/>
          </a:prstGeom>
          <a:noFill/>
        </p:spPr>
        <p:txBody>
          <a:bodyPr wrap="square" rtlCol="0">
            <a:spAutoFit/>
          </a:bodyPr>
          <a:lstStyle/>
          <a:p>
            <a:endParaRPr lang="en-GB" sz="1050" b="1" u="sng" dirty="0"/>
          </a:p>
          <a:p>
            <a:r>
              <a:rPr lang="en-GB" sz="1050" b="1" dirty="0" smtClean="0"/>
              <a:t>	</a:t>
            </a:r>
            <a:r>
              <a:rPr lang="en-GB" sz="1050" b="1" u="sng" dirty="0" smtClean="0"/>
              <a:t>Self Neglect </a:t>
            </a:r>
          </a:p>
          <a:p>
            <a:r>
              <a:rPr lang="en-GB" sz="1050" dirty="0" smtClean="0"/>
              <a:t>The term Self Neglect can </a:t>
            </a:r>
            <a:r>
              <a:rPr lang="en-GB" sz="1050" dirty="0"/>
              <a:t>cover a wide range of behaviours such as neglecting to care for one's personal hygiene, health or surroundings. it can also include behaviour such as </a:t>
            </a:r>
            <a:r>
              <a:rPr lang="en-GB" sz="1050" dirty="0" smtClean="0"/>
              <a:t>hoarding.</a:t>
            </a:r>
            <a:endParaRPr lang="en-GB" sz="1050" b="1" u="sng" dirty="0" smtClean="0"/>
          </a:p>
          <a:p>
            <a:r>
              <a:rPr lang="en-GB" sz="1050" dirty="0" smtClean="0"/>
              <a:t>The Adult Self Neglect and Hoarding Guidance can be downloaded from </a:t>
            </a:r>
            <a:r>
              <a:rPr lang="en-GB" sz="1050" dirty="0"/>
              <a:t>our website: </a:t>
            </a:r>
            <a:r>
              <a:rPr lang="en-GB" sz="1050" dirty="0">
                <a:hlinkClick r:id="rId6"/>
              </a:rPr>
              <a:t>https://</a:t>
            </a:r>
            <a:r>
              <a:rPr lang="en-GB" sz="1050" dirty="0" smtClean="0">
                <a:hlinkClick r:id="rId6"/>
              </a:rPr>
              <a:t>safeguardingpartnership.swindon.gov.uk/downloads/file/394/adult_self_neglect_and_hoarding_guidance</a:t>
            </a:r>
            <a:endParaRPr lang="en-GB" sz="1050" dirty="0" smtClean="0"/>
          </a:p>
          <a:p>
            <a:r>
              <a:rPr lang="en-GB" sz="1050" dirty="0" smtClean="0"/>
              <a:t>The SSP provide an e-learning course on Self Neglect for anyone </a:t>
            </a:r>
            <a:r>
              <a:rPr lang="en-GB" sz="1050" dirty="0"/>
              <a:t>working with vulnerable adults </a:t>
            </a:r>
            <a:r>
              <a:rPr lang="en-GB" sz="1050" dirty="0" smtClean="0"/>
              <a:t>to develop an understanding </a:t>
            </a:r>
            <a:r>
              <a:rPr lang="en-GB" sz="1050" dirty="0"/>
              <a:t>of self-neglect and the complex issues that can impact a persons ability to make </a:t>
            </a:r>
            <a:r>
              <a:rPr lang="en-GB" sz="1050" dirty="0" smtClean="0"/>
              <a:t>decisions. This </a:t>
            </a:r>
            <a:r>
              <a:rPr lang="en-GB" sz="1050" dirty="0"/>
              <a:t>training will look at how to balance addressing the issue of self-neglect with an individual’s right to private life and health and how to make safe </a:t>
            </a:r>
            <a:r>
              <a:rPr lang="en-GB" sz="1050" dirty="0" smtClean="0"/>
              <a:t>decisions. </a:t>
            </a:r>
            <a:r>
              <a:rPr lang="en-GB" sz="1050" dirty="0"/>
              <a:t>Click </a:t>
            </a:r>
            <a:r>
              <a:rPr lang="en-GB" sz="1050" dirty="0">
                <a:hlinkClick r:id="rId7"/>
              </a:rPr>
              <a:t>https://</a:t>
            </a:r>
            <a:r>
              <a:rPr lang="en-GB" sz="1050" dirty="0" smtClean="0">
                <a:hlinkClick r:id="rId7"/>
              </a:rPr>
              <a:t>www.virtual-college.co.uk/courses/safeguarding/self-neglect</a:t>
            </a:r>
            <a:r>
              <a:rPr lang="en-GB" sz="1050" dirty="0" smtClean="0"/>
              <a:t> </a:t>
            </a:r>
            <a:endParaRPr lang="en-GB" sz="1050" dirty="0"/>
          </a:p>
          <a:p>
            <a:endParaRPr lang="en-GB" sz="1050" b="1" dirty="0"/>
          </a:p>
        </p:txBody>
      </p:sp>
      <p:sp>
        <p:nvSpPr>
          <p:cNvPr id="16" name="Oval 15"/>
          <p:cNvSpPr/>
          <p:nvPr/>
        </p:nvSpPr>
        <p:spPr>
          <a:xfrm>
            <a:off x="3657600" y="2080659"/>
            <a:ext cx="3753016" cy="299456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050" b="1" dirty="0" smtClean="0"/>
              <a:t>Terry died in hospital in June 2019 </a:t>
            </a:r>
          </a:p>
          <a:p>
            <a:pPr algn="ctr"/>
            <a:r>
              <a:rPr lang="en-GB" sz="1050" b="1" dirty="0" smtClean="0"/>
              <a:t>aged 71 from </a:t>
            </a:r>
            <a:r>
              <a:rPr lang="en-GB" sz="1050" b="1" dirty="0"/>
              <a:t>liver cirrhosis accompanied by Hepatitis C. </a:t>
            </a:r>
          </a:p>
          <a:p>
            <a:pPr algn="ctr"/>
            <a:r>
              <a:rPr lang="en-GB" sz="1050" b="1" dirty="0" smtClean="0"/>
              <a:t>Terry experienced self-neglect, financial exploitation and alcohol dependency in the years leading up to his death. In November 2019 a SAR was undertaken following Terry’s death and key areas for learning were identified. </a:t>
            </a:r>
          </a:p>
          <a:p>
            <a:pPr algn="ctr"/>
            <a:r>
              <a:rPr lang="en-GB" sz="1050" b="1" dirty="0" smtClean="0"/>
              <a:t>This learning leaflet sets out these key areas for learning.  These areas have also been incorporated into the SSP strategic plan and the Learning and Development offer, the outcomes of which will be monitored to ensure they are consistent with </a:t>
            </a:r>
            <a:r>
              <a:rPr lang="en-GB" sz="1050" b="1" smtClean="0"/>
              <a:t>the learning  </a:t>
            </a:r>
            <a:r>
              <a:rPr lang="en-GB" sz="1050" b="1" dirty="0" smtClean="0"/>
              <a:t>to improve frontline practice. </a:t>
            </a:r>
            <a:endParaRPr lang="en-GB" sz="1050" b="1" dirty="0"/>
          </a:p>
        </p:txBody>
      </p:sp>
    </p:spTree>
    <p:extLst>
      <p:ext uri="{BB962C8B-B14F-4D97-AF65-F5344CB8AC3E}">
        <p14:creationId xmlns:p14="http://schemas.microsoft.com/office/powerpoint/2010/main" val="4068767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1119</TotalTime>
  <Words>853</Words>
  <Application>Microsoft Office PowerPoint</Application>
  <PresentationFormat>Widescreen</PresentationFormat>
  <Paragraphs>56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Swindon Borough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Jackie Barstow</dc:creator>
  <cp:lastModifiedBy>Helen Rankin</cp:lastModifiedBy>
  <cp:revision>90</cp:revision>
  <dcterms:created xsi:type="dcterms:W3CDTF">2020-04-21T14:50:25Z</dcterms:created>
  <dcterms:modified xsi:type="dcterms:W3CDTF">2021-02-02T15:58:35Z</dcterms:modified>
</cp:coreProperties>
</file>