
<file path=[Content_Types].xml><?xml version="1.0" encoding="utf-8"?>
<Types xmlns="http://schemas.openxmlformats.org/package/2006/content-types">
  <Default Extension="tmp" ContentType="image/png"/>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69" d="100"/>
          <a:sy n="69" d="100"/>
        </p:scale>
        <p:origin x="48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F176793-B05B-41A6-9602-C72C09C11A6F}" type="datetimeFigureOut">
              <a:rPr lang="en-GB" smtClean="0"/>
              <a:t>20/07/2020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3514478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176793-B05B-41A6-9602-C72C09C11A6F}" type="datetimeFigureOut">
              <a:rPr lang="en-GB" smtClean="0"/>
              <a:t>20/07/2020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14780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176793-B05B-41A6-9602-C72C09C11A6F}" type="datetimeFigureOut">
              <a:rPr lang="en-GB" smtClean="0"/>
              <a:t>20/07/2020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4213880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176793-B05B-41A6-9602-C72C09C11A6F}" type="datetimeFigureOut">
              <a:rPr lang="en-GB" smtClean="0"/>
              <a:t>20/07/2020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669262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F176793-B05B-41A6-9602-C72C09C11A6F}" type="datetimeFigureOut">
              <a:rPr lang="en-GB" smtClean="0"/>
              <a:t>20/07/2020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556056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F176793-B05B-41A6-9602-C72C09C11A6F}" type="datetimeFigureOut">
              <a:rPr lang="en-GB" smtClean="0"/>
              <a:t>20/07/2020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272199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F176793-B05B-41A6-9602-C72C09C11A6F}" type="datetimeFigureOut">
              <a:rPr lang="en-GB" smtClean="0"/>
              <a:t>20/07/2020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780977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F176793-B05B-41A6-9602-C72C09C11A6F}" type="datetimeFigureOut">
              <a:rPr lang="en-GB" smtClean="0"/>
              <a:t>20/07/2020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177568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176793-B05B-41A6-9602-C72C09C11A6F}" type="datetimeFigureOut">
              <a:rPr lang="en-GB" smtClean="0"/>
              <a:t>20/07/2020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708363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F176793-B05B-41A6-9602-C72C09C11A6F}" type="datetimeFigureOut">
              <a:rPr lang="en-GB" smtClean="0"/>
              <a:t>20/07/2020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2835847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F176793-B05B-41A6-9602-C72C09C11A6F}" type="datetimeFigureOut">
              <a:rPr lang="en-GB" smtClean="0"/>
              <a:t>20/07/2020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B8DC9B-DBCA-45B7-9908-CFC410B953CA}" type="slidenum">
              <a:rPr lang="en-GB" smtClean="0"/>
              <a:t>‹#›</a:t>
            </a:fld>
            <a:endParaRPr lang="en-GB"/>
          </a:p>
        </p:txBody>
      </p:sp>
    </p:spTree>
    <p:extLst>
      <p:ext uri="{BB962C8B-B14F-4D97-AF65-F5344CB8AC3E}">
        <p14:creationId xmlns:p14="http://schemas.microsoft.com/office/powerpoint/2010/main" val="3083483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176793-B05B-41A6-9602-C72C09C11A6F}" type="datetimeFigureOut">
              <a:rPr lang="en-GB" smtClean="0"/>
              <a:t>20/07/2020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B8DC9B-DBCA-45B7-9908-CFC410B953CA}" type="slidenum">
              <a:rPr lang="en-GB" smtClean="0"/>
              <a:t>‹#›</a:t>
            </a:fld>
            <a:endParaRPr lang="en-GB"/>
          </a:p>
        </p:txBody>
      </p:sp>
    </p:spTree>
    <p:extLst>
      <p:ext uri="{BB962C8B-B14F-4D97-AF65-F5344CB8AC3E}">
        <p14:creationId xmlns:p14="http://schemas.microsoft.com/office/powerpoint/2010/main" val="2249340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safeguardingpartnership.swindon.gov.uk/info/3/workers_and_volunteers/10/workers_and_volunteers/15" TargetMode="External"/><Relationship Id="rId3" Type="http://schemas.openxmlformats.org/officeDocument/2006/relationships/image" Target="../media/image1.emf"/><Relationship Id="rId7" Type="http://schemas.openxmlformats.org/officeDocument/2006/relationships/hyperlink" Target="mailto:Swindonmash@swindon.gov.uk" TargetMode="External"/><Relationship Id="rId2" Type="http://schemas.openxmlformats.org/officeDocument/2006/relationships/hyperlink" Target="https://safeguardingpartnership.swindon.gov.uk/" TargetMode="Externa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tm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27399" y="6375461"/>
            <a:ext cx="3147528" cy="307777"/>
          </a:xfrm>
          <a:prstGeom prst="rect">
            <a:avLst/>
          </a:prstGeom>
        </p:spPr>
        <p:txBody>
          <a:bodyPr wrap="none">
            <a:spAutoFit/>
          </a:bodyPr>
          <a:lstStyle/>
          <a:p>
            <a:r>
              <a:rPr lang="en-GB" sz="1400" dirty="0" smtClean="0">
                <a:hlinkClick r:id="rId2"/>
              </a:rPr>
              <a:t>safeguardingpartnership.swindon.gov.uk</a:t>
            </a:r>
            <a:endParaRPr lang="en-GB" sz="1400" dirty="0"/>
          </a:p>
        </p:txBody>
      </p:sp>
      <p:pic>
        <p:nvPicPr>
          <p:cNvPr id="5" name="Picture 4"/>
          <p:cNvPicPr>
            <a:picLocks noChangeAspect="1"/>
          </p:cNvPicPr>
          <p:nvPr/>
        </p:nvPicPr>
        <p:blipFill>
          <a:blip r:embed="rId3"/>
          <a:stretch>
            <a:fillRect/>
          </a:stretch>
        </p:blipFill>
        <p:spPr>
          <a:xfrm>
            <a:off x="8691418" y="79203"/>
            <a:ext cx="3457715" cy="572960"/>
          </a:xfrm>
          <a:prstGeom prst="rect">
            <a:avLst/>
          </a:prstGeom>
        </p:spPr>
      </p:pic>
      <p:pic>
        <p:nvPicPr>
          <p:cNvPr id="7" name="Picture 6"/>
          <p:cNvPicPr/>
          <p:nvPr/>
        </p:nvPicPr>
        <p:blipFill>
          <a:blip r:embed="rId4">
            <a:extLst>
              <a:ext uri="{28A0092B-C50C-407E-A947-70E740481C1C}">
                <a14:useLocalDpi xmlns:a14="http://schemas.microsoft.com/office/drawing/2010/main" val="0"/>
              </a:ext>
            </a:extLst>
          </a:blip>
          <a:stretch>
            <a:fillRect/>
          </a:stretch>
        </p:blipFill>
        <p:spPr>
          <a:xfrm>
            <a:off x="4250761" y="1961762"/>
            <a:ext cx="3177310" cy="3345933"/>
          </a:xfrm>
          <a:prstGeom prst="rect">
            <a:avLst/>
          </a:prstGeom>
        </p:spPr>
      </p:pic>
      <p:cxnSp>
        <p:nvCxnSpPr>
          <p:cNvPr id="9" name="Straight Connector 8"/>
          <p:cNvCxnSpPr/>
          <p:nvPr/>
        </p:nvCxnSpPr>
        <p:spPr>
          <a:xfrm flipV="1">
            <a:off x="3028723" y="1972331"/>
            <a:ext cx="5378683" cy="1273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3026916" y="900753"/>
            <a:ext cx="3615" cy="110454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8405599" y="886793"/>
            <a:ext cx="0" cy="110103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3020799" y="903531"/>
            <a:ext cx="5384800" cy="91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429596" y="2133599"/>
            <a:ext cx="5521441" cy="0"/>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241309" y="3150071"/>
            <a:ext cx="4709220" cy="731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1950529" y="2116131"/>
            <a:ext cx="0" cy="1057162"/>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120526" y="3245140"/>
            <a:ext cx="4810204" cy="4237"/>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7079619" y="4437426"/>
            <a:ext cx="4870910" cy="7467"/>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11930730" y="3234980"/>
            <a:ext cx="0" cy="118409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6973655" y="4607062"/>
            <a:ext cx="4976874" cy="25657"/>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020110" y="5008603"/>
            <a:ext cx="0" cy="916926"/>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6020110" y="5886265"/>
            <a:ext cx="5930419" cy="22526"/>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1950529" y="4588264"/>
            <a:ext cx="0" cy="1316046"/>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295426" y="4646442"/>
            <a:ext cx="4339988" cy="22746"/>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95426" y="4646442"/>
            <a:ext cx="0" cy="1279087"/>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295426" y="5897528"/>
            <a:ext cx="5417773" cy="9057"/>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5684845" y="5181763"/>
            <a:ext cx="5763" cy="722547"/>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V="1">
            <a:off x="295426" y="3212485"/>
            <a:ext cx="4044562" cy="909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V="1">
            <a:off x="295426" y="4483458"/>
            <a:ext cx="4192275" cy="2367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295426" y="3205018"/>
            <a:ext cx="0" cy="130211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295426" y="2133599"/>
            <a:ext cx="4856857"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V="1">
            <a:off x="295426" y="2116131"/>
            <a:ext cx="0" cy="1011984"/>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V="1">
            <a:off x="295426" y="3100582"/>
            <a:ext cx="4339988" cy="7734"/>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
        <p:nvSpPr>
          <p:cNvPr id="117" name="TextBox 116"/>
          <p:cNvSpPr txBox="1"/>
          <p:nvPr/>
        </p:nvSpPr>
        <p:spPr>
          <a:xfrm>
            <a:off x="294681" y="275692"/>
            <a:ext cx="7554030" cy="338554"/>
          </a:xfrm>
          <a:prstGeom prst="rect">
            <a:avLst/>
          </a:prstGeom>
          <a:noFill/>
        </p:spPr>
        <p:txBody>
          <a:bodyPr wrap="square" rtlCol="0">
            <a:spAutoFit/>
          </a:bodyPr>
          <a:lstStyle/>
          <a:p>
            <a:r>
              <a:rPr lang="en-GB" sz="1600" b="1" dirty="0" smtClean="0"/>
              <a:t>Title: Private Fostering</a:t>
            </a:r>
            <a:endParaRPr lang="en-GB" sz="3200" b="1" dirty="0"/>
          </a:p>
        </p:txBody>
      </p:sp>
      <p:sp>
        <p:nvSpPr>
          <p:cNvPr id="121" name="Date Placeholder 120"/>
          <p:cNvSpPr>
            <a:spLocks noGrp="1"/>
          </p:cNvSpPr>
          <p:nvPr>
            <p:ph type="dt" sz="half" idx="10"/>
          </p:nvPr>
        </p:nvSpPr>
        <p:spPr/>
        <p:txBody>
          <a:bodyPr/>
          <a:lstStyle/>
          <a:p>
            <a:fld id="{2D0CAA2D-3CBD-40BC-81DF-7806B62FDA9D}" type="datetime1">
              <a:rPr lang="en-GB" smtClean="0"/>
              <a:t>20/07/2020</a:t>
            </a:fld>
            <a:endParaRPr lang="en-GB" dirty="0"/>
          </a:p>
        </p:txBody>
      </p:sp>
      <p:sp>
        <p:nvSpPr>
          <p:cNvPr id="2" name="Flowchart: Connector 1"/>
          <p:cNvSpPr/>
          <p:nvPr/>
        </p:nvSpPr>
        <p:spPr>
          <a:xfrm>
            <a:off x="4786685" y="2600270"/>
            <a:ext cx="2011679" cy="2068918"/>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tx1"/>
                </a:solidFill>
              </a:rPr>
              <a:t>Minute Briefing</a:t>
            </a:r>
            <a:endParaRPr lang="en-GB" sz="2400" b="1" dirty="0">
              <a:solidFill>
                <a:schemeClr val="tx1"/>
              </a:solidFill>
            </a:endParaRPr>
          </a:p>
        </p:txBody>
      </p:sp>
      <p:pic>
        <p:nvPicPr>
          <p:cNvPr id="33" name="Picture 32"/>
          <p:cNvPicPr/>
          <p:nvPr/>
        </p:nvPicPr>
        <p:blipFill>
          <a:blip r:embed="rId5" cstate="print">
            <a:extLst>
              <a:ext uri="{28A0092B-C50C-407E-A947-70E740481C1C}">
                <a14:useLocalDpi xmlns:a14="http://schemas.microsoft.com/office/drawing/2010/main" val="0"/>
              </a:ext>
            </a:extLst>
          </a:blip>
          <a:stretch>
            <a:fillRect/>
          </a:stretch>
        </p:blipFill>
        <p:spPr>
          <a:xfrm>
            <a:off x="5406886" y="2622123"/>
            <a:ext cx="723569" cy="647145"/>
          </a:xfrm>
          <a:prstGeom prst="rect">
            <a:avLst/>
          </a:prstGeom>
        </p:spPr>
      </p:pic>
      <p:sp>
        <p:nvSpPr>
          <p:cNvPr id="8" name="TextBox 7"/>
          <p:cNvSpPr txBox="1"/>
          <p:nvPr/>
        </p:nvSpPr>
        <p:spPr>
          <a:xfrm>
            <a:off x="5605670" y="2743200"/>
            <a:ext cx="326003" cy="400110"/>
          </a:xfrm>
          <a:prstGeom prst="rect">
            <a:avLst/>
          </a:prstGeom>
          <a:noFill/>
        </p:spPr>
        <p:txBody>
          <a:bodyPr wrap="square" rtlCol="0">
            <a:spAutoFit/>
          </a:bodyPr>
          <a:lstStyle/>
          <a:p>
            <a:r>
              <a:rPr lang="en-GB" sz="2000" b="1" dirty="0" smtClean="0"/>
              <a:t>7</a:t>
            </a:r>
            <a:endParaRPr lang="en-GB" sz="2000" b="1" dirty="0"/>
          </a:p>
        </p:txBody>
      </p:sp>
      <p:sp>
        <p:nvSpPr>
          <p:cNvPr id="3" name="Rectangle 2"/>
          <p:cNvSpPr/>
          <p:nvPr/>
        </p:nvSpPr>
        <p:spPr>
          <a:xfrm>
            <a:off x="3057323" y="980823"/>
            <a:ext cx="5346470" cy="900246"/>
          </a:xfrm>
          <a:prstGeom prst="rect">
            <a:avLst/>
          </a:prstGeom>
        </p:spPr>
        <p:txBody>
          <a:bodyPr wrap="square">
            <a:spAutoFit/>
          </a:bodyPr>
          <a:lstStyle/>
          <a:p>
            <a:r>
              <a:rPr lang="en-GB" sz="1050" b="1" dirty="0" smtClean="0"/>
              <a:t>Context: </a:t>
            </a:r>
            <a:r>
              <a:rPr lang="en-GB" sz="1050" dirty="0" smtClean="0"/>
              <a:t>It </a:t>
            </a:r>
            <a:r>
              <a:rPr lang="en-GB" sz="1050" dirty="0"/>
              <a:t>is estimated that about 10,000 children and young people are privately fostered. In over 50% of cases councils are not being notified and when they are informed, it is nearly always after the arrangement has started. This is a huge cause for concern, as privately fostered </a:t>
            </a:r>
            <a:r>
              <a:rPr lang="en-GB" sz="1050" dirty="0" smtClean="0"/>
              <a:t>children are </a:t>
            </a:r>
            <a:r>
              <a:rPr lang="en-GB" sz="1050" dirty="0"/>
              <a:t>without the protection provided by the council, are a particularly vulnerable group.</a:t>
            </a:r>
          </a:p>
        </p:txBody>
      </p:sp>
      <p:sp>
        <p:nvSpPr>
          <p:cNvPr id="17" name="Rectangle 16"/>
          <p:cNvSpPr/>
          <p:nvPr/>
        </p:nvSpPr>
        <p:spPr>
          <a:xfrm>
            <a:off x="228497" y="4650482"/>
            <a:ext cx="5433757" cy="253916"/>
          </a:xfrm>
          <a:prstGeom prst="rect">
            <a:avLst/>
          </a:prstGeom>
        </p:spPr>
        <p:txBody>
          <a:bodyPr wrap="square">
            <a:spAutoFit/>
          </a:bodyPr>
          <a:lstStyle/>
          <a:p>
            <a:r>
              <a:rPr lang="en-GB" sz="1050" dirty="0" smtClean="0"/>
              <a:t>   </a:t>
            </a:r>
            <a:endParaRPr lang="en-GB" sz="1050" dirty="0"/>
          </a:p>
        </p:txBody>
      </p:sp>
      <p:sp>
        <p:nvSpPr>
          <p:cNvPr id="20" name="Rectangle 19"/>
          <p:cNvSpPr/>
          <p:nvPr/>
        </p:nvSpPr>
        <p:spPr>
          <a:xfrm>
            <a:off x="284027" y="3202792"/>
            <a:ext cx="4143524" cy="1323439"/>
          </a:xfrm>
          <a:prstGeom prst="rect">
            <a:avLst/>
          </a:prstGeom>
        </p:spPr>
        <p:txBody>
          <a:bodyPr wrap="square">
            <a:spAutoFit/>
          </a:bodyPr>
          <a:lstStyle/>
          <a:p>
            <a:r>
              <a:rPr lang="en-GB" sz="1000" b="1" dirty="0" smtClean="0"/>
              <a:t>Questions to consider to help establish </a:t>
            </a:r>
            <a:r>
              <a:rPr lang="en-GB" sz="1000" b="1" dirty="0"/>
              <a:t>whether a child is privately </a:t>
            </a:r>
            <a:r>
              <a:rPr lang="en-GB" sz="1000" b="1" dirty="0" smtClean="0"/>
              <a:t>fostered? </a:t>
            </a:r>
            <a:r>
              <a:rPr lang="en-GB" sz="1000" dirty="0" smtClean="0"/>
              <a:t>: </a:t>
            </a:r>
            <a:r>
              <a:rPr lang="en-GB" sz="1000" b="1" dirty="0" smtClean="0">
                <a:solidFill>
                  <a:srgbClr val="FF0000"/>
                </a:solidFill>
              </a:rPr>
              <a:t>Q</a:t>
            </a:r>
            <a:r>
              <a:rPr lang="en-GB" sz="1000" b="1" dirty="0" smtClean="0"/>
              <a:t> </a:t>
            </a:r>
            <a:r>
              <a:rPr lang="en-GB" sz="1000" dirty="0" smtClean="0"/>
              <a:t>Is </a:t>
            </a:r>
            <a:r>
              <a:rPr lang="en-GB" sz="1000" dirty="0"/>
              <a:t>it clear who the child is living with, and what relation </a:t>
            </a:r>
            <a:r>
              <a:rPr lang="en-GB" sz="1000" dirty="0" smtClean="0"/>
              <a:t>the person </a:t>
            </a:r>
            <a:r>
              <a:rPr lang="en-GB" sz="1000" dirty="0"/>
              <a:t>is to the </a:t>
            </a:r>
            <a:r>
              <a:rPr lang="en-GB" sz="1000" dirty="0" smtClean="0"/>
              <a:t>child? </a:t>
            </a:r>
            <a:r>
              <a:rPr lang="en-GB" sz="1000" b="1" dirty="0" smtClean="0">
                <a:solidFill>
                  <a:srgbClr val="FF0000"/>
                </a:solidFill>
              </a:rPr>
              <a:t>Q </a:t>
            </a:r>
            <a:r>
              <a:rPr lang="en-GB" sz="1000" dirty="0" smtClean="0"/>
              <a:t>Is </a:t>
            </a:r>
            <a:r>
              <a:rPr lang="en-GB" sz="1000" dirty="0"/>
              <a:t>there anything unclear on files or records about the child’s living </a:t>
            </a:r>
            <a:r>
              <a:rPr lang="en-GB" sz="1000" dirty="0" smtClean="0"/>
              <a:t>arrangements? </a:t>
            </a:r>
            <a:r>
              <a:rPr lang="en-GB" sz="1000" b="1" dirty="0" smtClean="0">
                <a:solidFill>
                  <a:srgbClr val="FF0000"/>
                </a:solidFill>
              </a:rPr>
              <a:t>Q</a:t>
            </a:r>
            <a:r>
              <a:rPr lang="en-GB" sz="1000" dirty="0" smtClean="0"/>
              <a:t> Is </a:t>
            </a:r>
            <a:r>
              <a:rPr lang="en-GB" sz="1000" dirty="0"/>
              <a:t>the child living with someone other than a parent, someone with parental responsibility or a </a:t>
            </a:r>
            <a:r>
              <a:rPr lang="en-GB" sz="1000" dirty="0" smtClean="0"/>
              <a:t>relative? </a:t>
            </a:r>
            <a:r>
              <a:rPr lang="en-GB" sz="1000" b="1" dirty="0" smtClean="0">
                <a:solidFill>
                  <a:srgbClr val="FF0000"/>
                </a:solidFill>
              </a:rPr>
              <a:t>Q </a:t>
            </a:r>
            <a:r>
              <a:rPr lang="en-GB" sz="1000" dirty="0" smtClean="0"/>
              <a:t>Do </a:t>
            </a:r>
            <a:r>
              <a:rPr lang="en-GB" sz="1000" dirty="0"/>
              <a:t>you know what the child’s living arrangements are (who with, for what purpose</a:t>
            </a:r>
            <a:r>
              <a:rPr lang="en-GB" sz="1000" dirty="0" smtClean="0"/>
              <a:t>)? </a:t>
            </a:r>
            <a:r>
              <a:rPr lang="en-GB" sz="1000" b="1" dirty="0" smtClean="0">
                <a:solidFill>
                  <a:srgbClr val="FF0000"/>
                </a:solidFill>
              </a:rPr>
              <a:t>Q</a:t>
            </a:r>
            <a:r>
              <a:rPr lang="en-GB" sz="1000" dirty="0" smtClean="0"/>
              <a:t> Has </a:t>
            </a:r>
            <a:r>
              <a:rPr lang="en-GB" sz="1000" dirty="0"/>
              <a:t>the child been </a:t>
            </a:r>
            <a:r>
              <a:rPr lang="en-GB" sz="1000" dirty="0" smtClean="0"/>
              <a:t>living, </a:t>
            </a:r>
            <a:r>
              <a:rPr lang="en-GB" sz="1000" dirty="0"/>
              <a:t>or is likely to live, away from home for more than 28 days, or a series of days totalling 28 days or more?</a:t>
            </a:r>
          </a:p>
        </p:txBody>
      </p:sp>
      <p:sp>
        <p:nvSpPr>
          <p:cNvPr id="21" name="Rectangle 20"/>
          <p:cNvSpPr/>
          <p:nvPr/>
        </p:nvSpPr>
        <p:spPr>
          <a:xfrm>
            <a:off x="264228" y="2095271"/>
            <a:ext cx="4636332" cy="257506"/>
          </a:xfrm>
          <a:prstGeom prst="rect">
            <a:avLst/>
          </a:prstGeom>
        </p:spPr>
        <p:txBody>
          <a:bodyPr wrap="square">
            <a:spAutoFit/>
          </a:bodyPr>
          <a:lstStyle/>
          <a:p>
            <a:pPr>
              <a:lnSpc>
                <a:spcPct val="107000"/>
              </a:lnSpc>
              <a:spcAft>
                <a:spcPts val="600"/>
              </a:spcAft>
            </a:pPr>
            <a:endParaRPr lang="en-GB" sz="105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22" name="Picture 21"/>
          <p:cNvPicPr>
            <a:picLocks noChangeAspect="1"/>
          </p:cNvPicPr>
          <p:nvPr/>
        </p:nvPicPr>
        <p:blipFill>
          <a:blip r:embed="rId6"/>
          <a:stretch>
            <a:fillRect/>
          </a:stretch>
        </p:blipFill>
        <p:spPr>
          <a:xfrm>
            <a:off x="8866017" y="563224"/>
            <a:ext cx="3325983" cy="811215"/>
          </a:xfrm>
          <a:prstGeom prst="rect">
            <a:avLst/>
          </a:prstGeom>
        </p:spPr>
      </p:pic>
      <p:sp>
        <p:nvSpPr>
          <p:cNvPr id="6" name="Rectangle 5"/>
          <p:cNvSpPr/>
          <p:nvPr/>
        </p:nvSpPr>
        <p:spPr>
          <a:xfrm>
            <a:off x="7182343" y="2107657"/>
            <a:ext cx="4748387" cy="1061829"/>
          </a:xfrm>
          <a:prstGeom prst="rect">
            <a:avLst/>
          </a:prstGeom>
        </p:spPr>
        <p:txBody>
          <a:bodyPr wrap="square">
            <a:spAutoFit/>
          </a:bodyPr>
          <a:lstStyle/>
          <a:p>
            <a:r>
              <a:rPr lang="en-GB" sz="1050" b="1" dirty="0" smtClean="0">
                <a:latin typeface="Calibri" panose="020F0502020204030204" pitchFamily="34" charset="0"/>
                <a:ea typeface="Calibri" panose="020F0502020204030204" pitchFamily="34" charset="0"/>
                <a:cs typeface="Times New Roman" panose="02020603050405020304" pitchFamily="18" charset="0"/>
              </a:rPr>
              <a:t>What is Private Fostering? </a:t>
            </a:r>
            <a:r>
              <a:rPr lang="en-GB" sz="1050" dirty="0" smtClean="0">
                <a:latin typeface="Calibri" panose="020F0502020204030204" pitchFamily="34" charset="0"/>
                <a:ea typeface="Calibri" panose="020F0502020204030204" pitchFamily="34" charset="0"/>
                <a:cs typeface="Times New Roman" panose="02020603050405020304" pitchFamily="18" charset="0"/>
              </a:rPr>
              <a:t>It’s an arrangement that is made privately and without the involvement of </a:t>
            </a:r>
            <a:r>
              <a:rPr lang="en-GB" sz="1050" dirty="0">
                <a:latin typeface="Calibri" panose="020F0502020204030204" pitchFamily="34" charset="0"/>
                <a:ea typeface="Calibri" panose="020F0502020204030204" pitchFamily="34" charset="0"/>
                <a:cs typeface="Times New Roman" panose="02020603050405020304" pitchFamily="18" charset="0"/>
              </a:rPr>
              <a:t>a local </a:t>
            </a:r>
            <a:r>
              <a:rPr lang="en-GB" sz="1050" dirty="0" smtClean="0">
                <a:latin typeface="Calibri" panose="020F0502020204030204" pitchFamily="34" charset="0"/>
                <a:ea typeface="Calibri" panose="020F0502020204030204" pitchFamily="34" charset="0"/>
                <a:cs typeface="Times New Roman" panose="02020603050405020304" pitchFamily="18" charset="0"/>
              </a:rPr>
              <a:t>authority, for </a:t>
            </a:r>
            <a:r>
              <a:rPr lang="en-GB" sz="1050" dirty="0">
                <a:latin typeface="Calibri" panose="020F0502020204030204" pitchFamily="34" charset="0"/>
                <a:ea typeface="Calibri" panose="020F0502020204030204" pitchFamily="34" charset="0"/>
                <a:cs typeface="Times New Roman" panose="02020603050405020304" pitchFamily="18" charset="0"/>
              </a:rPr>
              <a:t>the care of a child under the age of </a:t>
            </a:r>
            <a:r>
              <a:rPr lang="en-GB" sz="1050" dirty="0" smtClean="0">
                <a:latin typeface="Calibri" panose="020F0502020204030204" pitchFamily="34" charset="0"/>
                <a:ea typeface="Calibri" panose="020F0502020204030204" pitchFamily="34" charset="0"/>
                <a:cs typeface="Times New Roman" panose="02020603050405020304" pitchFamily="18" charset="0"/>
              </a:rPr>
              <a:t>16 years </a:t>
            </a:r>
          </a:p>
          <a:p>
            <a:r>
              <a:rPr lang="en-GB" sz="1050" dirty="0" smtClean="0">
                <a:latin typeface="Calibri" panose="020F0502020204030204" pitchFamily="34" charset="0"/>
                <a:ea typeface="Calibri" panose="020F0502020204030204" pitchFamily="34" charset="0"/>
                <a:cs typeface="Times New Roman" panose="02020603050405020304" pitchFamily="18" charset="0"/>
              </a:rPr>
              <a:t>(</a:t>
            </a:r>
            <a:r>
              <a:rPr lang="en-GB" sz="1050" dirty="0">
                <a:latin typeface="Calibri" panose="020F0502020204030204" pitchFamily="34" charset="0"/>
                <a:ea typeface="Calibri" panose="020F0502020204030204" pitchFamily="34" charset="0"/>
                <a:cs typeface="Times New Roman" panose="02020603050405020304" pitchFamily="18" charset="0"/>
              </a:rPr>
              <a:t>under </a:t>
            </a:r>
            <a:r>
              <a:rPr lang="en-GB" sz="1050" dirty="0" smtClean="0">
                <a:latin typeface="Calibri" panose="020F0502020204030204" pitchFamily="34" charset="0"/>
                <a:ea typeface="Calibri" panose="020F0502020204030204" pitchFamily="34" charset="0"/>
                <a:cs typeface="Times New Roman" panose="02020603050405020304" pitchFamily="18" charset="0"/>
              </a:rPr>
              <a:t>18 years, if </a:t>
            </a:r>
            <a:r>
              <a:rPr lang="en-GB" sz="1050" dirty="0">
                <a:latin typeface="Calibri" panose="020F0502020204030204" pitchFamily="34" charset="0"/>
                <a:ea typeface="Calibri" panose="020F0502020204030204" pitchFamily="34" charset="0"/>
                <a:cs typeface="Times New Roman" panose="02020603050405020304" pitchFamily="18" charset="0"/>
              </a:rPr>
              <a:t>disabled</a:t>
            </a:r>
            <a:r>
              <a:rPr lang="en-GB" sz="1050" dirty="0" smtClean="0">
                <a:latin typeface="Calibri" panose="020F0502020204030204" pitchFamily="34" charset="0"/>
                <a:ea typeface="Calibri" panose="020F0502020204030204" pitchFamily="34" charset="0"/>
                <a:cs typeface="Times New Roman" panose="02020603050405020304" pitchFamily="18" charset="0"/>
              </a:rPr>
              <a:t>). Care is provided by </a:t>
            </a:r>
            <a:r>
              <a:rPr lang="en-GB" sz="1050" dirty="0">
                <a:latin typeface="Calibri" panose="020F0502020204030204" pitchFamily="34" charset="0"/>
                <a:ea typeface="Calibri" panose="020F0502020204030204" pitchFamily="34" charset="0"/>
                <a:cs typeface="Times New Roman" panose="02020603050405020304" pitchFamily="18" charset="0"/>
              </a:rPr>
              <a:t>someone other than a </a:t>
            </a:r>
            <a:r>
              <a:rPr lang="en-GB" sz="1050" dirty="0" smtClean="0">
                <a:latin typeface="Calibri" panose="020F0502020204030204" pitchFamily="34" charset="0"/>
                <a:ea typeface="Calibri" panose="020F0502020204030204" pitchFamily="34" charset="0"/>
                <a:cs typeface="Times New Roman" panose="02020603050405020304" pitchFamily="18" charset="0"/>
              </a:rPr>
              <a:t>parent/close </a:t>
            </a:r>
            <a:r>
              <a:rPr lang="en-GB" sz="1050" dirty="0">
                <a:latin typeface="Calibri" panose="020F0502020204030204" pitchFamily="34" charset="0"/>
                <a:ea typeface="Calibri" panose="020F0502020204030204" pitchFamily="34" charset="0"/>
                <a:cs typeface="Times New Roman" panose="02020603050405020304" pitchFamily="18" charset="0"/>
              </a:rPr>
              <a:t>relative with the intention that it </a:t>
            </a:r>
            <a:r>
              <a:rPr lang="en-GB" sz="1050" dirty="0" smtClean="0">
                <a:latin typeface="Calibri" panose="020F0502020204030204" pitchFamily="34" charset="0"/>
                <a:ea typeface="Calibri" panose="020F0502020204030204" pitchFamily="34" charset="0"/>
                <a:cs typeface="Times New Roman" panose="02020603050405020304" pitchFamily="18" charset="0"/>
              </a:rPr>
              <a:t>lasts </a:t>
            </a:r>
            <a:r>
              <a:rPr lang="en-GB" sz="1050" dirty="0">
                <a:latin typeface="Calibri" panose="020F0502020204030204" pitchFamily="34" charset="0"/>
                <a:ea typeface="Calibri" panose="020F0502020204030204" pitchFamily="34" charset="0"/>
                <a:cs typeface="Times New Roman" panose="02020603050405020304" pitchFamily="18" charset="0"/>
              </a:rPr>
              <a:t>for 28 days or more. </a:t>
            </a:r>
            <a:r>
              <a:rPr lang="en-GB" sz="1050" dirty="0" smtClean="0">
                <a:latin typeface="Calibri" panose="020F0502020204030204" pitchFamily="34" charset="0"/>
                <a:ea typeface="Calibri" panose="020F0502020204030204" pitchFamily="34" charset="0"/>
                <a:cs typeface="Times New Roman" panose="02020603050405020304" pitchFamily="18" charset="0"/>
              </a:rPr>
              <a:t> This </a:t>
            </a:r>
            <a:r>
              <a:rPr lang="en-GB" sz="1050" u="sng" dirty="0" smtClean="0">
                <a:latin typeface="Calibri" panose="020F0502020204030204" pitchFamily="34" charset="0"/>
                <a:ea typeface="Calibri" panose="020F0502020204030204" pitchFamily="34" charset="0"/>
                <a:cs typeface="Times New Roman" panose="02020603050405020304" pitchFamily="18" charset="0"/>
              </a:rPr>
              <a:t>should not </a:t>
            </a:r>
            <a:r>
              <a:rPr lang="en-GB" sz="1050" dirty="0" smtClean="0">
                <a:latin typeface="Calibri" panose="020F0502020204030204" pitchFamily="34" charset="0"/>
                <a:ea typeface="Calibri" panose="020F0502020204030204" pitchFamily="34" charset="0"/>
                <a:cs typeface="Times New Roman" panose="02020603050405020304" pitchFamily="18" charset="0"/>
              </a:rPr>
              <a:t>be </a:t>
            </a:r>
            <a:r>
              <a:rPr lang="en-GB" sz="1050" dirty="0">
                <a:latin typeface="Calibri" panose="020F0502020204030204" pitchFamily="34" charset="0"/>
                <a:ea typeface="Calibri" panose="020F0502020204030204" pitchFamily="34" charset="0"/>
                <a:cs typeface="Times New Roman" panose="02020603050405020304" pitchFamily="18" charset="0"/>
              </a:rPr>
              <a:t>confused </a:t>
            </a:r>
            <a:r>
              <a:rPr lang="en-GB" sz="1050" dirty="0" smtClean="0">
                <a:latin typeface="Calibri" panose="020F0502020204030204" pitchFamily="34" charset="0"/>
                <a:ea typeface="Calibri" panose="020F0502020204030204" pitchFamily="34" charset="0"/>
                <a:cs typeface="Times New Roman" panose="02020603050405020304" pitchFamily="18" charset="0"/>
              </a:rPr>
              <a:t>with placements </a:t>
            </a:r>
            <a:r>
              <a:rPr lang="en-GB" sz="1050" dirty="0">
                <a:latin typeface="Calibri" panose="020F0502020204030204" pitchFamily="34" charset="0"/>
                <a:ea typeface="Calibri" panose="020F0502020204030204" pitchFamily="34" charset="0"/>
                <a:cs typeface="Times New Roman" panose="02020603050405020304" pitchFamily="18" charset="0"/>
              </a:rPr>
              <a:t>where </a:t>
            </a:r>
            <a:r>
              <a:rPr lang="en-GB" sz="1050" dirty="0" smtClean="0">
                <a:latin typeface="Calibri" panose="020F0502020204030204" pitchFamily="34" charset="0"/>
                <a:ea typeface="Calibri" panose="020F0502020204030204" pitchFamily="34" charset="0"/>
                <a:cs typeface="Times New Roman" panose="02020603050405020304" pitchFamily="18" charset="0"/>
              </a:rPr>
              <a:t>the local </a:t>
            </a:r>
            <a:r>
              <a:rPr lang="en-GB" sz="1050" dirty="0">
                <a:latin typeface="Calibri" panose="020F0502020204030204" pitchFamily="34" charset="0"/>
                <a:ea typeface="Calibri" panose="020F0502020204030204" pitchFamily="34" charset="0"/>
                <a:cs typeface="Times New Roman" panose="02020603050405020304" pitchFamily="18" charset="0"/>
              </a:rPr>
              <a:t>authority have been involved in placing the child with a family member </a:t>
            </a:r>
            <a:r>
              <a:rPr lang="en-GB" sz="1050" dirty="0" smtClean="0">
                <a:latin typeface="Calibri" panose="020F0502020204030204" pitchFamily="34" charset="0"/>
                <a:ea typeface="Calibri" panose="020F0502020204030204" pitchFamily="34" charset="0"/>
                <a:cs typeface="Times New Roman" panose="02020603050405020304" pitchFamily="18" charset="0"/>
              </a:rPr>
              <a:t>/ </a:t>
            </a:r>
            <a:r>
              <a:rPr lang="en-GB" sz="1050" dirty="0">
                <a:latin typeface="Calibri" panose="020F0502020204030204" pitchFamily="34" charset="0"/>
                <a:ea typeface="Calibri" panose="020F0502020204030204" pitchFamily="34" charset="0"/>
                <a:cs typeface="Times New Roman" panose="02020603050405020304" pitchFamily="18" charset="0"/>
              </a:rPr>
              <a:t>friend as an alternative to foster care.</a:t>
            </a:r>
            <a:endParaRPr lang="en-GB" sz="1050" dirty="0"/>
          </a:p>
        </p:txBody>
      </p:sp>
      <p:sp>
        <p:nvSpPr>
          <p:cNvPr id="13" name="Rectangle 12"/>
          <p:cNvSpPr/>
          <p:nvPr/>
        </p:nvSpPr>
        <p:spPr>
          <a:xfrm>
            <a:off x="7384898" y="3293807"/>
            <a:ext cx="4562336" cy="1051570"/>
          </a:xfrm>
          <a:prstGeom prst="rect">
            <a:avLst/>
          </a:prstGeom>
        </p:spPr>
        <p:txBody>
          <a:bodyPr wrap="square">
            <a:spAutoFit/>
          </a:bodyPr>
          <a:lstStyle/>
          <a:p>
            <a:pPr>
              <a:lnSpc>
                <a:spcPct val="107000"/>
              </a:lnSpc>
              <a:spcAft>
                <a:spcPts val="800"/>
              </a:spcAft>
            </a:pPr>
            <a:r>
              <a:rPr lang="en-GB" sz="1050" b="1" dirty="0" smtClean="0">
                <a:ea typeface="Calibri" panose="020F0502020204030204" pitchFamily="34" charset="0"/>
                <a:cs typeface="Times New Roman" panose="02020603050405020304" pitchFamily="18" charset="0"/>
              </a:rPr>
              <a:t>Continued. </a:t>
            </a:r>
            <a:r>
              <a:rPr lang="en-GB" sz="1050" dirty="0" smtClean="0">
                <a:ea typeface="Calibri" panose="020F0502020204030204" pitchFamily="34" charset="0"/>
                <a:cs typeface="Times New Roman" panose="02020603050405020304" pitchFamily="18" charset="0"/>
              </a:rPr>
              <a:t>A </a:t>
            </a:r>
            <a:r>
              <a:rPr lang="en-GB" sz="1050" dirty="0">
                <a:ea typeface="Calibri" panose="020F0502020204030204" pitchFamily="34" charset="0"/>
                <a:cs typeface="Times New Roman" panose="02020603050405020304" pitchFamily="18" charset="0"/>
              </a:rPr>
              <a:t>child who is privately fostered is a child or young person looked after by </a:t>
            </a:r>
            <a:r>
              <a:rPr lang="en-GB" sz="1050" dirty="0" smtClean="0">
                <a:ea typeface="Calibri" panose="020F0502020204030204" pitchFamily="34" charset="0"/>
                <a:cs typeface="Times New Roman" panose="02020603050405020304" pitchFamily="18" charset="0"/>
              </a:rPr>
              <a:t>someone </a:t>
            </a:r>
            <a:r>
              <a:rPr lang="en-GB" sz="1050" dirty="0">
                <a:ea typeface="Calibri" panose="020F0502020204030204" pitchFamily="34" charset="0"/>
                <a:cs typeface="Times New Roman" panose="02020603050405020304" pitchFamily="18" charset="0"/>
              </a:rPr>
              <a:t>other than a parent, step-parent, sibling, aunt, uncle or grandparent for a period of more than 28 days. </a:t>
            </a:r>
            <a:endParaRPr lang="en-GB" sz="1050" dirty="0" smtClean="0">
              <a:ea typeface="Calibri" panose="020F0502020204030204" pitchFamily="34" charset="0"/>
              <a:cs typeface="Times New Roman" panose="02020603050405020304" pitchFamily="18" charset="0"/>
            </a:endParaRPr>
          </a:p>
          <a:p>
            <a:pPr>
              <a:lnSpc>
                <a:spcPct val="107000"/>
              </a:lnSpc>
              <a:spcAft>
                <a:spcPts val="800"/>
              </a:spcAft>
            </a:pPr>
            <a:r>
              <a:rPr lang="en-GB" sz="1050" dirty="0" smtClean="0">
                <a:ea typeface="Calibri" panose="020F0502020204030204" pitchFamily="34" charset="0"/>
                <a:cs typeface="Times New Roman" panose="02020603050405020304" pitchFamily="18" charset="0"/>
              </a:rPr>
              <a:t>Support </a:t>
            </a:r>
            <a:r>
              <a:rPr lang="en-GB" sz="1050" dirty="0">
                <a:ea typeface="Calibri" panose="020F0502020204030204" pitchFamily="34" charset="0"/>
                <a:cs typeface="Times New Roman" panose="02020603050405020304" pitchFamily="18" charset="0"/>
              </a:rPr>
              <a:t>and advice will be offered to all parties involved with a private fostering arrangement.</a:t>
            </a:r>
            <a:endParaRPr lang="en-GB" sz="1050" dirty="0">
              <a:effectLst/>
              <a:ea typeface="Calibri" panose="020F0502020204030204" pitchFamily="34" charset="0"/>
              <a:cs typeface="Times New Roman" panose="02020603050405020304" pitchFamily="18" charset="0"/>
            </a:endParaRPr>
          </a:p>
        </p:txBody>
      </p:sp>
      <p:sp>
        <p:nvSpPr>
          <p:cNvPr id="14" name="Rectangle 13"/>
          <p:cNvSpPr/>
          <p:nvPr/>
        </p:nvSpPr>
        <p:spPr>
          <a:xfrm>
            <a:off x="6546928" y="4654897"/>
            <a:ext cx="5441433" cy="1237647"/>
          </a:xfrm>
          <a:prstGeom prst="rect">
            <a:avLst/>
          </a:prstGeom>
        </p:spPr>
        <p:txBody>
          <a:bodyPr wrap="square">
            <a:spAutoFit/>
          </a:bodyPr>
          <a:lstStyle/>
          <a:p>
            <a:pPr>
              <a:lnSpc>
                <a:spcPct val="107000"/>
              </a:lnSpc>
              <a:spcAft>
                <a:spcPts val="750"/>
              </a:spcAft>
            </a:pPr>
            <a:r>
              <a:rPr lang="en-GB" sz="1000" b="1" dirty="0" smtClean="0">
                <a:ea typeface="Times New Roman" panose="02020603050405020304" pitchFamily="18" charset="0"/>
                <a:cs typeface="Times New Roman" panose="02020603050405020304" pitchFamily="18" charset="0"/>
              </a:rPr>
              <a:t>Why are children/young people privately fostered? </a:t>
            </a:r>
            <a:r>
              <a:rPr lang="en-GB" sz="1000" dirty="0" smtClean="0">
                <a:ea typeface="Times New Roman" panose="02020603050405020304" pitchFamily="18" charset="0"/>
                <a:cs typeface="Times New Roman" panose="02020603050405020304" pitchFamily="18" charset="0"/>
              </a:rPr>
              <a:t>There </a:t>
            </a:r>
            <a:r>
              <a:rPr lang="en-GB" sz="1000" dirty="0">
                <a:ea typeface="Times New Roman" panose="02020603050405020304" pitchFamily="18" charset="0"/>
                <a:cs typeface="Times New Roman" panose="02020603050405020304" pitchFamily="18" charset="0"/>
              </a:rPr>
              <a:t>are many </a:t>
            </a:r>
            <a:r>
              <a:rPr lang="en-GB" sz="1000" dirty="0" smtClean="0">
                <a:ea typeface="Times New Roman" panose="02020603050405020304" pitchFamily="18" charset="0"/>
                <a:cs typeface="Times New Roman" panose="02020603050405020304" pitchFamily="18" charset="0"/>
              </a:rPr>
              <a:t>reasons, such as parental </a:t>
            </a:r>
            <a:r>
              <a:rPr lang="en-GB" sz="1000" dirty="0">
                <a:ea typeface="Times New Roman" panose="02020603050405020304" pitchFamily="18" charset="0"/>
                <a:cs typeface="Times New Roman" panose="02020603050405020304" pitchFamily="18" charset="0"/>
              </a:rPr>
              <a:t>ill </a:t>
            </a:r>
            <a:r>
              <a:rPr lang="en-GB" sz="1000" dirty="0" smtClean="0">
                <a:ea typeface="Times New Roman" panose="02020603050405020304" pitchFamily="18" charset="0"/>
                <a:cs typeface="Times New Roman" panose="02020603050405020304" pitchFamily="18" charset="0"/>
              </a:rPr>
              <a:t>health, sent </a:t>
            </a:r>
            <a:r>
              <a:rPr lang="en-GB" sz="1000" dirty="0">
                <a:ea typeface="Times New Roman" panose="02020603050405020304" pitchFamily="18" charset="0"/>
                <a:cs typeface="Times New Roman" panose="02020603050405020304" pitchFamily="18" charset="0"/>
              </a:rPr>
              <a:t>to </a:t>
            </a:r>
            <a:r>
              <a:rPr lang="en-GB" sz="1000" dirty="0" smtClean="0">
                <a:ea typeface="Times New Roman" panose="02020603050405020304" pitchFamily="18" charset="0"/>
                <a:cs typeface="Times New Roman" panose="02020603050405020304" pitchFamily="18" charset="0"/>
              </a:rPr>
              <a:t>the UK by birth parents from overseas for education </a:t>
            </a:r>
            <a:r>
              <a:rPr lang="en-GB" sz="1000" dirty="0">
                <a:ea typeface="Times New Roman" panose="02020603050405020304" pitchFamily="18" charset="0"/>
                <a:cs typeface="Times New Roman" panose="02020603050405020304" pitchFamily="18" charset="0"/>
              </a:rPr>
              <a:t>or health </a:t>
            </a:r>
            <a:r>
              <a:rPr lang="en-GB" sz="1000" dirty="0" smtClean="0">
                <a:ea typeface="Times New Roman" panose="02020603050405020304" pitchFamily="18" charset="0"/>
                <a:cs typeface="Times New Roman" panose="02020603050405020304" pitchFamily="18" charset="0"/>
              </a:rPr>
              <a:t>care. </a:t>
            </a:r>
            <a:r>
              <a:rPr lang="en-GB" sz="900" dirty="0" smtClean="0">
                <a:ea typeface="Times New Roman" panose="02020603050405020304" pitchFamily="18" charset="0"/>
                <a:cs typeface="Times New Roman" panose="02020603050405020304" pitchFamily="18" charset="0"/>
              </a:rPr>
              <a:t> </a:t>
            </a:r>
            <a:r>
              <a:rPr lang="en-GB" sz="1000" dirty="0" smtClean="0">
                <a:ea typeface="Times New Roman" panose="02020603050405020304" pitchFamily="18" charset="0"/>
                <a:cs typeface="Times New Roman" panose="02020603050405020304" pitchFamily="18" charset="0"/>
              </a:rPr>
              <a:t>Children/young people living </a:t>
            </a:r>
            <a:r>
              <a:rPr lang="en-GB" sz="1000" dirty="0">
                <a:ea typeface="Times New Roman" panose="02020603050405020304" pitchFamily="18" charset="0"/>
                <a:cs typeface="Times New Roman" panose="02020603050405020304" pitchFamily="18" charset="0"/>
              </a:rPr>
              <a:t>with a friend/boyfriend/girlfriend’s </a:t>
            </a:r>
            <a:r>
              <a:rPr lang="en-GB" sz="1000" dirty="0" smtClean="0">
                <a:ea typeface="Times New Roman" panose="02020603050405020304" pitchFamily="18" charset="0"/>
                <a:cs typeface="Times New Roman" panose="02020603050405020304" pitchFamily="18" charset="0"/>
              </a:rPr>
              <a:t>family following parental separation /divorce or arguments </a:t>
            </a:r>
            <a:r>
              <a:rPr lang="en-GB" sz="1000" dirty="0">
                <a:ea typeface="Times New Roman" panose="02020603050405020304" pitchFamily="18" charset="0"/>
                <a:cs typeface="Times New Roman" panose="02020603050405020304" pitchFamily="18" charset="0"/>
              </a:rPr>
              <a:t>at </a:t>
            </a:r>
            <a:r>
              <a:rPr lang="en-GB" sz="1000" dirty="0" smtClean="0">
                <a:ea typeface="Times New Roman" panose="02020603050405020304" pitchFamily="18" charset="0"/>
                <a:cs typeface="Times New Roman" panose="02020603050405020304" pitchFamily="18" charset="0"/>
              </a:rPr>
              <a:t>home.</a:t>
            </a:r>
            <a:r>
              <a:rPr lang="en-GB" sz="900" dirty="0" smtClean="0">
                <a:ea typeface="Times New Roman" panose="02020603050405020304" pitchFamily="18" charset="0"/>
                <a:cs typeface="Times New Roman" panose="02020603050405020304" pitchFamily="18" charset="0"/>
              </a:rPr>
              <a:t> </a:t>
            </a:r>
            <a:r>
              <a:rPr lang="en-GB" sz="1000" dirty="0" smtClean="0">
                <a:ea typeface="Times New Roman" panose="02020603050405020304" pitchFamily="18" charset="0"/>
                <a:cs typeface="Times New Roman" panose="02020603050405020304" pitchFamily="18" charset="0"/>
              </a:rPr>
              <a:t>Children/young </a:t>
            </a:r>
            <a:r>
              <a:rPr lang="en-GB" sz="1000" dirty="0">
                <a:ea typeface="Times New Roman" panose="02020603050405020304" pitchFamily="18" charset="0"/>
                <a:cs typeface="Times New Roman" panose="02020603050405020304" pitchFamily="18" charset="0"/>
              </a:rPr>
              <a:t>people whose parents work </a:t>
            </a:r>
            <a:r>
              <a:rPr lang="en-GB" sz="1000" dirty="0" smtClean="0">
                <a:ea typeface="Times New Roman" panose="02020603050405020304" pitchFamily="18" charset="0"/>
                <a:cs typeface="Times New Roman" panose="02020603050405020304" pitchFamily="18" charset="0"/>
              </a:rPr>
              <a:t>/study </a:t>
            </a:r>
            <a:r>
              <a:rPr lang="en-GB" sz="1000" dirty="0">
                <a:ea typeface="Times New Roman" panose="02020603050405020304" pitchFamily="18" charset="0"/>
                <a:cs typeface="Times New Roman" panose="02020603050405020304" pitchFamily="18" charset="0"/>
              </a:rPr>
              <a:t>long or antisocial </a:t>
            </a:r>
            <a:r>
              <a:rPr lang="en-GB" sz="1000" dirty="0" smtClean="0">
                <a:ea typeface="Times New Roman" panose="02020603050405020304" pitchFamily="18" charset="0"/>
                <a:cs typeface="Times New Roman" panose="02020603050405020304" pitchFamily="18" charset="0"/>
              </a:rPr>
              <a:t>hours.</a:t>
            </a:r>
            <a:r>
              <a:rPr lang="en-GB" sz="900" dirty="0" smtClean="0">
                <a:ea typeface="Times New Roman" panose="02020603050405020304" pitchFamily="18" charset="0"/>
                <a:cs typeface="Times New Roman" panose="02020603050405020304" pitchFamily="18" charset="0"/>
              </a:rPr>
              <a:t> </a:t>
            </a:r>
            <a:r>
              <a:rPr lang="en-GB" sz="1000" dirty="0" smtClean="0">
                <a:ea typeface="Times New Roman" panose="02020603050405020304" pitchFamily="18" charset="0"/>
                <a:cs typeface="Times New Roman" panose="02020603050405020304" pitchFamily="18" charset="0"/>
              </a:rPr>
              <a:t>Children/young </a:t>
            </a:r>
            <a:r>
              <a:rPr lang="en-GB" sz="1000" dirty="0">
                <a:ea typeface="Times New Roman" panose="02020603050405020304" pitchFamily="18" charset="0"/>
                <a:cs typeface="Times New Roman" panose="02020603050405020304" pitchFamily="18" charset="0"/>
              </a:rPr>
              <a:t>people on school holiday exchanges </a:t>
            </a:r>
            <a:r>
              <a:rPr lang="en-GB" sz="1000" dirty="0" smtClean="0">
                <a:ea typeface="Times New Roman" panose="02020603050405020304" pitchFamily="18" charset="0"/>
                <a:cs typeface="Times New Roman" panose="02020603050405020304" pitchFamily="18" charset="0"/>
              </a:rPr>
              <a:t>lasting more than 28 days.</a:t>
            </a:r>
            <a:r>
              <a:rPr lang="en-GB" sz="900" dirty="0" smtClean="0">
                <a:ea typeface="Times New Roman" panose="02020603050405020304" pitchFamily="18" charset="0"/>
                <a:cs typeface="Times New Roman" panose="02020603050405020304" pitchFamily="18" charset="0"/>
              </a:rPr>
              <a:t> </a:t>
            </a:r>
            <a:r>
              <a:rPr lang="en-GB" sz="1000" dirty="0" smtClean="0">
                <a:ea typeface="Times New Roman" panose="02020603050405020304" pitchFamily="18" charset="0"/>
                <a:cs typeface="Times New Roman" panose="02020603050405020304" pitchFamily="18" charset="0"/>
              </a:rPr>
              <a:t>Children/ </a:t>
            </a:r>
            <a:r>
              <a:rPr lang="en-GB" sz="1000" dirty="0">
                <a:ea typeface="Times New Roman" panose="02020603050405020304" pitchFamily="18" charset="0"/>
                <a:cs typeface="Times New Roman" panose="02020603050405020304" pitchFamily="18" charset="0"/>
              </a:rPr>
              <a:t>young people who are on </a:t>
            </a:r>
            <a:r>
              <a:rPr lang="en-GB" sz="1000" dirty="0" smtClean="0">
                <a:ea typeface="Times New Roman" panose="02020603050405020304" pitchFamily="18" charset="0"/>
                <a:cs typeface="Times New Roman" panose="02020603050405020304" pitchFamily="18" charset="0"/>
              </a:rPr>
              <a:t>sports/music </a:t>
            </a:r>
            <a:r>
              <a:rPr lang="en-GB" sz="1000" dirty="0">
                <a:ea typeface="Times New Roman" panose="02020603050405020304" pitchFamily="18" charset="0"/>
                <a:cs typeface="Times New Roman" panose="02020603050405020304" pitchFamily="18" charset="0"/>
              </a:rPr>
              <a:t>sponsorships living away from their </a:t>
            </a:r>
            <a:r>
              <a:rPr lang="en-GB" sz="1000" dirty="0" smtClean="0">
                <a:ea typeface="Times New Roman" panose="02020603050405020304" pitchFamily="18" charset="0"/>
                <a:cs typeface="Times New Roman" panose="02020603050405020304" pitchFamily="18" charset="0"/>
              </a:rPr>
              <a:t>families.</a:t>
            </a:r>
            <a:r>
              <a:rPr lang="en-GB" sz="900" dirty="0" smtClean="0">
                <a:ea typeface="Times New Roman" panose="02020603050405020304" pitchFamily="18" charset="0"/>
                <a:cs typeface="Times New Roman" panose="02020603050405020304" pitchFamily="18" charset="0"/>
              </a:rPr>
              <a:t> </a:t>
            </a:r>
            <a:r>
              <a:rPr lang="en-GB" sz="1000" dirty="0" smtClean="0">
                <a:ea typeface="Times New Roman" panose="02020603050405020304" pitchFamily="18" charset="0"/>
                <a:cs typeface="Times New Roman" panose="02020603050405020304" pitchFamily="18" charset="0"/>
              </a:rPr>
              <a:t>A </a:t>
            </a:r>
            <a:r>
              <a:rPr lang="en-GB" sz="1000" dirty="0">
                <a:ea typeface="Times New Roman" panose="02020603050405020304" pitchFamily="18" charset="0"/>
                <a:cs typeface="Times New Roman" panose="02020603050405020304" pitchFamily="18" charset="0"/>
              </a:rPr>
              <a:t>parent or an agency, such as a college or sports academy, would normally make such an arrangement.</a:t>
            </a:r>
            <a:endParaRPr lang="en-GB" sz="900" dirty="0">
              <a:effectLst/>
              <a:ea typeface="Calibri" panose="020F0502020204030204" pitchFamily="34" charset="0"/>
              <a:cs typeface="Times New Roman" panose="02020603050405020304" pitchFamily="18" charset="0"/>
            </a:endParaRPr>
          </a:p>
        </p:txBody>
      </p:sp>
      <p:sp>
        <p:nvSpPr>
          <p:cNvPr id="16" name="Rectangle 15"/>
          <p:cNvSpPr/>
          <p:nvPr/>
        </p:nvSpPr>
        <p:spPr>
          <a:xfrm>
            <a:off x="291368" y="4728192"/>
            <a:ext cx="4844068" cy="1171154"/>
          </a:xfrm>
          <a:prstGeom prst="rect">
            <a:avLst/>
          </a:prstGeom>
        </p:spPr>
        <p:txBody>
          <a:bodyPr wrap="square">
            <a:spAutoFit/>
          </a:bodyPr>
          <a:lstStyle/>
          <a:p>
            <a:pPr>
              <a:lnSpc>
                <a:spcPct val="107000"/>
              </a:lnSpc>
              <a:spcAft>
                <a:spcPts val="800"/>
              </a:spcAft>
            </a:pPr>
            <a:r>
              <a:rPr lang="en-GB" sz="1100" b="1" dirty="0" smtClean="0">
                <a:ea typeface="Calibri" panose="020F0502020204030204" pitchFamily="34" charset="0"/>
                <a:cs typeface="Times New Roman" panose="02020603050405020304" pitchFamily="18" charset="0"/>
              </a:rPr>
              <a:t>What happens? </a:t>
            </a:r>
            <a:r>
              <a:rPr lang="en-GB" sz="1100" dirty="0" smtClean="0">
                <a:ea typeface="Calibri" panose="020F0502020204030204" pitchFamily="34" charset="0"/>
                <a:cs typeface="Times New Roman" panose="02020603050405020304" pitchFamily="18" charset="0"/>
              </a:rPr>
              <a:t>Once </a:t>
            </a:r>
            <a:r>
              <a:rPr lang="en-GB" sz="1100" dirty="0">
                <a:ea typeface="Calibri" panose="020F0502020204030204" pitchFamily="34" charset="0"/>
                <a:cs typeface="Times New Roman" panose="02020603050405020304" pitchFamily="18" charset="0"/>
              </a:rPr>
              <a:t>the local authority receives a notification, </a:t>
            </a:r>
            <a:r>
              <a:rPr lang="en-GB" sz="1100" dirty="0" smtClean="0">
                <a:ea typeface="Calibri" panose="020F0502020204030204" pitchFamily="34" charset="0"/>
                <a:cs typeface="Times New Roman" panose="02020603050405020304" pitchFamily="18" charset="0"/>
              </a:rPr>
              <a:t>they will </a:t>
            </a:r>
            <a:r>
              <a:rPr lang="en-GB" sz="1100" dirty="0">
                <a:ea typeface="Calibri" panose="020F0502020204030204" pitchFamily="34" charset="0"/>
                <a:cs typeface="Times New Roman" panose="02020603050405020304" pitchFamily="18" charset="0"/>
              </a:rPr>
              <a:t>visit </a:t>
            </a:r>
            <a:r>
              <a:rPr lang="en-GB" sz="1100" dirty="0" smtClean="0">
                <a:ea typeface="Calibri" panose="020F0502020204030204" pitchFamily="34" charset="0"/>
                <a:cs typeface="Times New Roman" panose="02020603050405020304" pitchFamily="18" charset="0"/>
              </a:rPr>
              <a:t>the </a:t>
            </a:r>
            <a:r>
              <a:rPr lang="en-GB" sz="1100" dirty="0">
                <a:ea typeface="Calibri" panose="020F0502020204030204" pitchFamily="34" charset="0"/>
                <a:cs typeface="Times New Roman" panose="02020603050405020304" pitchFamily="18" charset="0"/>
              </a:rPr>
              <a:t>child and check the arrangement is suitable. A child can be removed from a carer if there is reasonable cause to suspect that the child is suffering or is likely to suffer significant harm. The private fostering social worker and children’s social worker will assess the arrangement jointly in order to identify the need for any ongoing support.</a:t>
            </a:r>
            <a:endParaRPr lang="en-GB" sz="1100" dirty="0">
              <a:effectLst/>
              <a:ea typeface="Calibri" panose="020F0502020204030204" pitchFamily="34" charset="0"/>
              <a:cs typeface="Times New Roman" panose="02020603050405020304" pitchFamily="18" charset="0"/>
            </a:endParaRPr>
          </a:p>
        </p:txBody>
      </p:sp>
      <p:sp>
        <p:nvSpPr>
          <p:cNvPr id="24" name="Rectangle 23"/>
          <p:cNvSpPr/>
          <p:nvPr/>
        </p:nvSpPr>
        <p:spPr>
          <a:xfrm>
            <a:off x="285433" y="2103160"/>
            <a:ext cx="4395823" cy="1227003"/>
          </a:xfrm>
          <a:prstGeom prst="rect">
            <a:avLst/>
          </a:prstGeom>
        </p:spPr>
        <p:txBody>
          <a:bodyPr wrap="square">
            <a:spAutoFit/>
          </a:bodyPr>
          <a:lstStyle/>
          <a:p>
            <a:r>
              <a:rPr lang="en-GB" sz="1050" b="1" dirty="0"/>
              <a:t>Notification of a private fostering arrangement. </a:t>
            </a:r>
            <a:r>
              <a:rPr lang="en-GB" sz="1050" dirty="0"/>
              <a:t>This should come from the parent/carer, but professionals can help in identifying these arrangements &amp; advising parents/carers of their responsibilities. If you know a child is being privately fostered &amp; you think the council is unaware, please notify via the MASH on</a:t>
            </a:r>
            <a:r>
              <a:rPr lang="en-GB" sz="1050" b="1" dirty="0"/>
              <a:t> 01793 466903 or Email: </a:t>
            </a:r>
            <a:r>
              <a:rPr lang="en-GB" sz="1050" b="1" u="sng" dirty="0">
                <a:hlinkClick r:id="rId7"/>
              </a:rPr>
              <a:t>Swindonmash@swindon.gov.uk</a:t>
            </a:r>
            <a:r>
              <a:rPr lang="en-GB" sz="1050" dirty="0"/>
              <a:t> or encourage the carer/parent to. You will not </a:t>
            </a:r>
            <a:r>
              <a:rPr lang="en-GB" sz="1050" dirty="0" smtClean="0"/>
              <a:t>be breaching </a:t>
            </a:r>
            <a:r>
              <a:rPr lang="en-GB" sz="1050" dirty="0"/>
              <a:t>confidentiality.</a:t>
            </a:r>
          </a:p>
          <a:p>
            <a:pPr marL="457200">
              <a:lnSpc>
                <a:spcPct val="107000"/>
              </a:lnSpc>
              <a:spcAft>
                <a:spcPts val="800"/>
              </a:spcAft>
            </a:pPr>
            <a:r>
              <a:rPr lang="en-GB" sz="1050" dirty="0">
                <a:ea typeface="Calibri" panose="020F0502020204030204" pitchFamily="34" charset="0"/>
                <a:cs typeface="Times New Roman" panose="02020603050405020304" pitchFamily="18" charset="0"/>
              </a:rPr>
              <a:t> </a:t>
            </a:r>
            <a:endParaRPr lang="en-GB" sz="1050" dirty="0">
              <a:effectLst/>
              <a:ea typeface="Calibri" panose="020F0502020204030204" pitchFamily="34" charset="0"/>
              <a:cs typeface="Times New Roman" panose="02020603050405020304" pitchFamily="18" charset="0"/>
            </a:endParaRPr>
          </a:p>
        </p:txBody>
      </p:sp>
      <p:sp>
        <p:nvSpPr>
          <p:cNvPr id="47" name="TextBox 46"/>
          <p:cNvSpPr txBox="1"/>
          <p:nvPr/>
        </p:nvSpPr>
        <p:spPr>
          <a:xfrm>
            <a:off x="2723854" y="6006657"/>
            <a:ext cx="8423875" cy="369332"/>
          </a:xfrm>
          <a:prstGeom prst="rect">
            <a:avLst/>
          </a:prstGeom>
          <a:noFill/>
        </p:spPr>
        <p:txBody>
          <a:bodyPr wrap="square" rtlCol="0">
            <a:spAutoFit/>
          </a:bodyPr>
          <a:lstStyle/>
          <a:p>
            <a:r>
              <a:rPr lang="en-GB" dirty="0" smtClean="0"/>
              <a:t>To access the Private Fostering SSP webpage and briefing PowerPoint  </a:t>
            </a:r>
            <a:r>
              <a:rPr lang="en-GB" dirty="0" smtClean="0">
                <a:hlinkClick r:id="rId8"/>
              </a:rPr>
              <a:t>please </a:t>
            </a:r>
            <a:r>
              <a:rPr lang="en-GB" dirty="0" smtClean="0">
                <a:solidFill>
                  <a:srgbClr val="FF0000"/>
                </a:solidFill>
                <a:hlinkClick r:id="rId8"/>
              </a:rPr>
              <a:t>click here</a:t>
            </a:r>
            <a:endParaRPr lang="en-GB" dirty="0">
              <a:solidFill>
                <a:srgbClr val="FF0000"/>
              </a:solidFill>
            </a:endParaRPr>
          </a:p>
        </p:txBody>
      </p:sp>
    </p:spTree>
    <p:extLst>
      <p:ext uri="{BB962C8B-B14F-4D97-AF65-F5344CB8AC3E}">
        <p14:creationId xmlns:p14="http://schemas.microsoft.com/office/powerpoint/2010/main" val="40687676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647</TotalTime>
  <Words>623</Words>
  <Application>Microsoft Office PowerPoint</Application>
  <PresentationFormat>Widescreen</PresentationFormat>
  <Paragraphs>17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Swindon Borough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Jackie Barstow</dc:creator>
  <cp:lastModifiedBy>Sharon Wakeley</cp:lastModifiedBy>
  <cp:revision>33</cp:revision>
  <dcterms:created xsi:type="dcterms:W3CDTF">2020-04-21T14:50:25Z</dcterms:created>
  <dcterms:modified xsi:type="dcterms:W3CDTF">2020-07-20T14:54:02Z</dcterms:modified>
</cp:coreProperties>
</file>