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7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8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6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5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6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4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8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6793-B05B-41A6-9602-C72C09C11A6F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4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safeguardingpartnership.swindon.gov.u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7399" y="6375461"/>
            <a:ext cx="3147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hlinkClick r:id="rId2"/>
              </a:rPr>
              <a:t>safeguardingpartnership.swindon.gov.uk</a:t>
            </a:r>
            <a:endParaRPr lang="en-GB" sz="1400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61" y="1961762"/>
            <a:ext cx="3177310" cy="334593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028723" y="1972331"/>
            <a:ext cx="5378683" cy="12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26916" y="900753"/>
            <a:ext cx="3615" cy="1104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405599" y="886793"/>
            <a:ext cx="0" cy="11010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33672" y="911261"/>
            <a:ext cx="5384800" cy="9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29596" y="2133599"/>
            <a:ext cx="552144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41309" y="3150071"/>
            <a:ext cx="4709220" cy="731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950529" y="2116131"/>
            <a:ext cx="0" cy="105716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71283" y="3267029"/>
            <a:ext cx="4810204" cy="423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79619" y="4437426"/>
            <a:ext cx="4870910" cy="74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930730" y="3234980"/>
            <a:ext cx="0" cy="11840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973655" y="4607062"/>
            <a:ext cx="4976874" cy="2565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20110" y="5008603"/>
            <a:ext cx="0" cy="91692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20110" y="5886265"/>
            <a:ext cx="5930419" cy="2252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950529" y="4588264"/>
            <a:ext cx="0" cy="13160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5426" y="4646442"/>
            <a:ext cx="4339988" cy="2274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5426" y="4646442"/>
            <a:ext cx="0" cy="127908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95426" y="5897528"/>
            <a:ext cx="5417773" cy="905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84845" y="5181763"/>
            <a:ext cx="5763" cy="72254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95426" y="3212485"/>
            <a:ext cx="4044562" cy="90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95426" y="4483458"/>
            <a:ext cx="4192275" cy="236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95426" y="3205018"/>
            <a:ext cx="0" cy="13021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5426" y="2133599"/>
            <a:ext cx="4856857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95426" y="2116131"/>
            <a:ext cx="0" cy="101198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95426" y="3107651"/>
            <a:ext cx="4339988" cy="773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95425" y="253000"/>
            <a:ext cx="809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Child Protection (CP) Conferences</a:t>
            </a:r>
            <a:r>
              <a:rPr lang="en-GB" dirty="0"/>
              <a:t> </a:t>
            </a:r>
            <a:r>
              <a:rPr lang="en-GB" b="1" dirty="0" smtClean="0"/>
              <a:t>moving </a:t>
            </a:r>
            <a:r>
              <a:rPr lang="en-GB" b="1" dirty="0"/>
              <a:t>towards a Family Safeguarding Model.</a:t>
            </a:r>
            <a:r>
              <a:rPr lang="en-GB" dirty="0"/>
              <a:t>  </a:t>
            </a:r>
          </a:p>
        </p:txBody>
      </p:sp>
      <p:sp>
        <p:nvSpPr>
          <p:cNvPr id="121" name="Date Placeholder 1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AA2D-3CBD-40BC-81DF-7806B62FDA9D}" type="datetime1">
              <a:rPr lang="en-GB" smtClean="0"/>
              <a:t>12/10/2020</a:t>
            </a:fld>
            <a:endParaRPr lang="en-GB" dirty="0"/>
          </a:p>
        </p:txBody>
      </p:sp>
      <p:sp>
        <p:nvSpPr>
          <p:cNvPr id="2" name="Flowchart: Connector 1"/>
          <p:cNvSpPr/>
          <p:nvPr/>
        </p:nvSpPr>
        <p:spPr>
          <a:xfrm>
            <a:off x="4786685" y="2600270"/>
            <a:ext cx="2011679" cy="2068918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Minute Briefing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86" y="2622123"/>
            <a:ext cx="723569" cy="6471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5670" y="2743200"/>
            <a:ext cx="32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7</a:t>
            </a:r>
            <a:endParaRPr lang="en-GB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3072291" y="948482"/>
            <a:ext cx="5209861" cy="50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. </a:t>
            </a:r>
            <a:endParaRPr lang="en-GB" sz="1200" dirty="0"/>
          </a:p>
          <a:p>
            <a:pPr lvl="0">
              <a:lnSpc>
                <a:spcPct val="112000"/>
              </a:lnSpc>
              <a:spcBef>
                <a:spcPts val="300"/>
              </a:spcBef>
              <a:spcAft>
                <a:spcPts val="600"/>
              </a:spcAft>
            </a:pPr>
            <a:endParaRPr lang="en-GB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256" y="4782335"/>
            <a:ext cx="457886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100" b="1" dirty="0"/>
              <a:t>The Child Protection plan:</a:t>
            </a:r>
            <a:r>
              <a:rPr lang="en-GB" sz="1100" dirty="0"/>
              <a:t> The CP </a:t>
            </a:r>
            <a:r>
              <a:rPr lang="en-GB" sz="1100" dirty="0" smtClean="0"/>
              <a:t>Plan </a:t>
            </a:r>
            <a:r>
              <a:rPr lang="en-GB" sz="1100" dirty="0"/>
              <a:t>will be produced prior to the decision regarding significant harm being made. Parents will be empowered to produce the plan – it is their plan.  All professionals will participate fully in producing the plan and will make suggestions for what they can provide for the family. The contingency plan will be family led.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4026" y="3202792"/>
            <a:ext cx="4235415" cy="25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en-GB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7510" y="2097121"/>
            <a:ext cx="4498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000" b="1" dirty="0" smtClean="0"/>
              <a:t>The future</a:t>
            </a:r>
            <a:r>
              <a:rPr lang="en-GB" sz="1000" dirty="0" smtClean="0"/>
              <a:t>: Implementation of a Parents </a:t>
            </a:r>
            <a:r>
              <a:rPr lang="en-GB" sz="1000" dirty="0"/>
              <a:t>Advocacy Board, led by parents who have experienced the child protection process. </a:t>
            </a:r>
            <a:r>
              <a:rPr lang="en-GB" sz="1000" dirty="0" smtClean="0"/>
              <a:t>Developed in partnership </a:t>
            </a:r>
            <a:r>
              <a:rPr lang="en-GB" sz="1000" dirty="0"/>
              <a:t>with ‘Annie’, </a:t>
            </a:r>
            <a:r>
              <a:rPr lang="en-GB" sz="1000"/>
              <a:t>Surviving </a:t>
            </a:r>
            <a:r>
              <a:rPr lang="en-GB" sz="1000" smtClean="0"/>
              <a:t>Safeguarding, and SBC </a:t>
            </a:r>
            <a:r>
              <a:rPr lang="en-GB" sz="1000" dirty="0" smtClean="0"/>
              <a:t>Family </a:t>
            </a:r>
            <a:r>
              <a:rPr lang="en-GB" sz="1000" dirty="0"/>
              <a:t>Group Conference </a:t>
            </a:r>
            <a:r>
              <a:rPr lang="en-GB" sz="1000" dirty="0" smtClean="0"/>
              <a:t>. </a:t>
            </a:r>
            <a:r>
              <a:rPr lang="en-GB" sz="1000" dirty="0"/>
              <a:t>For parents attending conferences to have access to a parent advocate. </a:t>
            </a:r>
            <a:r>
              <a:rPr lang="en-GB" sz="1000" dirty="0" smtClean="0"/>
              <a:t>An offer </a:t>
            </a:r>
          </a:p>
          <a:p>
            <a:pPr fontAlgn="ctr"/>
            <a:r>
              <a:rPr lang="en-GB" sz="1000" dirty="0" smtClean="0"/>
              <a:t>to children for </a:t>
            </a:r>
            <a:r>
              <a:rPr lang="en-GB" sz="1000" dirty="0"/>
              <a:t>their own </a:t>
            </a:r>
            <a:r>
              <a:rPr lang="en-GB" sz="1000" dirty="0" smtClean="0"/>
              <a:t>conferences (includes the child, advocate, chair, note taker).  The plan </a:t>
            </a:r>
            <a:r>
              <a:rPr lang="en-GB" sz="1000" dirty="0"/>
              <a:t>produced </a:t>
            </a:r>
            <a:r>
              <a:rPr lang="en-GB" sz="1000" dirty="0" smtClean="0"/>
              <a:t>will feed directly into </a:t>
            </a:r>
            <a:r>
              <a:rPr lang="en-GB" sz="1000" dirty="0"/>
              <a:t>the parents’ conference.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1" y="122137"/>
            <a:ext cx="3428694" cy="17287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23439" y="922717"/>
            <a:ext cx="5307563" cy="27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9020" y="3195650"/>
            <a:ext cx="47955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What does this mean for professionals? </a:t>
            </a:r>
            <a:r>
              <a:rPr lang="en-GB" sz="1000" dirty="0"/>
              <a:t>All professionals must share their report with the family in advance of the conference (at least 1 day) apart from police. This will be monitored. </a:t>
            </a:r>
            <a:r>
              <a:rPr lang="en-GB" sz="1000" b="1" dirty="0"/>
              <a:t>Pre conference: </a:t>
            </a:r>
            <a:r>
              <a:rPr lang="en-GB" sz="1000" dirty="0"/>
              <a:t> </a:t>
            </a:r>
            <a:r>
              <a:rPr lang="en-GB" sz="1000" u="sng" dirty="0"/>
              <a:t>ICPC:</a:t>
            </a:r>
            <a:r>
              <a:rPr lang="en-GB" sz="1000" dirty="0"/>
              <a:t> at least 6 days’ notice for invites, </a:t>
            </a:r>
            <a:r>
              <a:rPr lang="en-GB" sz="1000" u="sng" dirty="0"/>
              <a:t>RCPC </a:t>
            </a:r>
            <a:r>
              <a:rPr lang="en-GB" sz="1000" dirty="0"/>
              <a:t>- (date previously agreed) at least 15 days' </a:t>
            </a:r>
            <a:r>
              <a:rPr lang="en-GB" sz="1000" dirty="0" smtClean="0"/>
              <a:t>notice. Children </a:t>
            </a:r>
            <a:r>
              <a:rPr lang="en-GB" sz="1000" dirty="0"/>
              <a:t>will be written to directly (RCPCs initially) to offer different ways of being involved, such as meeting the chair alone at a neutral venue. A revised multi-agency conference report template, to include risks. All reports sent to professionals in advance so they come fully prepared. There will be </a:t>
            </a:r>
            <a:r>
              <a:rPr lang="en-GB" sz="1000" u="sng" dirty="0"/>
              <a:t>no reading room.</a:t>
            </a:r>
            <a:r>
              <a:rPr lang="en-GB" sz="1000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6746" y="4651530"/>
            <a:ext cx="56350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6315" y="3338569"/>
            <a:ext cx="387213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100" b="1" dirty="0"/>
              <a:t>Post conference:  </a:t>
            </a:r>
            <a:r>
              <a:rPr lang="en-GB" sz="1100" dirty="0"/>
              <a:t>Professionals will</a:t>
            </a:r>
            <a:r>
              <a:rPr lang="en-GB" sz="1100" b="1" dirty="0"/>
              <a:t> </a:t>
            </a:r>
            <a:r>
              <a:rPr lang="en-GB" sz="1100" dirty="0"/>
              <a:t>receive the plan within one working day of the conference and will receive the full notes within 20 working days of the conference.  There is a pilot of conference chairs writing the summary and the notes of the conference directly to the child.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04312" y="903396"/>
            <a:ext cx="5487681" cy="111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90000"/>
              </a:lnSpc>
              <a:spcAft>
                <a:spcPts val="800"/>
              </a:spcAft>
            </a:pPr>
            <a:r>
              <a:rPr lang="en-GB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change? </a:t>
            </a:r>
            <a:r>
              <a:rPr lang="en-GB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Historically,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children subject to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CP Plans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 46% higher than statistical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neighbours; children were not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always subject to the right form of intervention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had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been subject to CP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Plans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longer than 2 years. Families have not always been at the heart of the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 and plans were being “done to” instead of being “done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with”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family.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impact of </a:t>
            </a:r>
            <a:r>
              <a:rPr lang="en-GB" sz="105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Covid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has expedited some changes, some are positive such as participation of children and families including fathers.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Professionals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’ participation has also improved,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wider range of professional </a:t>
            </a:r>
            <a:r>
              <a:rPr lang="en-GB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participating </a:t>
            </a:r>
            <a:r>
              <a:rPr lang="en-GB" sz="10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resulting in improved information sharing. But there is more to do…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30682" y="3418474"/>
            <a:ext cx="4555458" cy="248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90000"/>
              </a:lnSpc>
              <a:spcAft>
                <a:spcPts val="800"/>
              </a:spcAft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02178" y="4804480"/>
            <a:ext cx="5260380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90000"/>
              </a:lnSpc>
              <a:spcAft>
                <a:spcPts val="800"/>
              </a:spcAft>
            </a:pPr>
            <a:r>
              <a:rPr lang="en-GB" sz="1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uring </a:t>
            </a:r>
            <a:r>
              <a:rPr lang="en-GB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conference: </a:t>
            </a:r>
            <a:r>
              <a:rPr lang="en-GB" sz="11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Chairs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 be trained in motivational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interviewing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techniques, with more open questions to be </a:t>
            </a:r>
            <a:r>
              <a:rPr lang="en-GB" sz="11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asked, this enables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chairs to empower </a:t>
            </a:r>
            <a:r>
              <a:rPr lang="en-GB" sz="11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parents to make changes by harnessing </a:t>
            </a:r>
            <a:r>
              <a:rPr lang="en-GB" sz="11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ambivalence. </a:t>
            </a:r>
            <a:r>
              <a:rPr lang="en-GB" sz="11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meeting to be more inclusive.  The focus of the conference will be; </a:t>
            </a:r>
            <a:r>
              <a:rPr lang="en-GB" sz="1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What are the risks that need to be addressed? (Risks), </a:t>
            </a:r>
            <a:r>
              <a:rPr lang="en-GB" sz="1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has been the impact on the child(</a:t>
            </a:r>
            <a:r>
              <a:rPr lang="en-GB" sz="11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(Impact on Child), </a:t>
            </a:r>
            <a:r>
              <a:rPr lang="en-GB" sz="1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does the child feel / say about this? (Child’s Voice) </a:t>
            </a:r>
            <a:r>
              <a:rPr lang="en-GB" sz="1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d) </a:t>
            </a:r>
            <a:r>
              <a:rPr lang="en-GB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positive factors affect the impact? (Strengths). 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0464" y="6158646"/>
            <a:ext cx="470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GB" sz="1200" b="1" dirty="0" smtClean="0"/>
              <a:t>Further information, resources and briefing materials are available on the SSP </a:t>
            </a:r>
            <a:r>
              <a:rPr lang="en-GB" sz="1200" b="1" dirty="0"/>
              <a:t>website.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97148" y="2116131"/>
            <a:ext cx="50882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000" b="1" dirty="0"/>
              <a:t>What does being family focused mean? </a:t>
            </a:r>
            <a:r>
              <a:rPr lang="en-GB" sz="1000" dirty="0"/>
              <a:t>Traditionally, insisting families must ‘engage’ &amp; looking to escalate if not. Use of jargon &amp; talking about worries. Telling families what the plan should contain &amp; what the contingency plan will be. </a:t>
            </a:r>
            <a:r>
              <a:rPr lang="en-GB" sz="1000" b="1" dirty="0"/>
              <a:t>Being family focused = </a:t>
            </a:r>
            <a:r>
              <a:rPr lang="en-GB" sz="1000" dirty="0"/>
              <a:t>working alongside the family. If professionals are not working well with a family, thinking ‘outside the box’, change our interventions, what we have to do differently.  Within conference, use wording that is easy to understand, talk about risks. CP &amp; contingency plans will be parent led. </a:t>
            </a:r>
          </a:p>
        </p:txBody>
      </p:sp>
    </p:spTree>
    <p:extLst>
      <p:ext uri="{BB962C8B-B14F-4D97-AF65-F5344CB8AC3E}">
        <p14:creationId xmlns:p14="http://schemas.microsoft.com/office/powerpoint/2010/main" val="40687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690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Barstow</dc:creator>
  <cp:lastModifiedBy>Jackie Barstow</cp:lastModifiedBy>
  <cp:revision>41</cp:revision>
  <dcterms:created xsi:type="dcterms:W3CDTF">2020-04-21T14:50:25Z</dcterms:created>
  <dcterms:modified xsi:type="dcterms:W3CDTF">2020-10-12T08:32:18Z</dcterms:modified>
</cp:coreProperties>
</file>