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05/11/2020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7" Type="http://schemas.openxmlformats.org/officeDocument/2006/relationships/hyperlink" Target="https://www.local.gov.uk/sites/default/files/documents/easy-read-guide-pdf-16-pa-2cc.pdf#:~:text=%20%20%20Title%20%20%20Mental%20Capacity,%20%20Created%20Date%20%20%2020150114090159Z%20" TargetMode="External"/><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hyperlink" Target="https://www.researchinpractice.org.uk/adults/publications/2017/february/what-is-the-mental-capacity-act-2005-brief-guide-easy-read-version-2017/"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7399" y="6375461"/>
            <a:ext cx="3147528" cy="307777"/>
          </a:xfrm>
          <a:prstGeom prst="rect">
            <a:avLst/>
          </a:prstGeom>
        </p:spPr>
        <p:txBody>
          <a:bodyPr wrap="none">
            <a:spAutoFit/>
          </a:bodyPr>
          <a:lstStyle/>
          <a:p>
            <a:r>
              <a:rPr lang="en-GB" sz="1400" dirty="0" smtClean="0">
                <a:hlinkClick r:id="rId2"/>
              </a:rPr>
              <a:t>safeguardingpartnership.swindon.gov.uk</a:t>
            </a:r>
            <a:endParaRPr lang="en-GB" sz="1400" dirty="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4250761" y="1961762"/>
            <a:ext cx="3177310" cy="3345933"/>
          </a:xfrm>
          <a:prstGeom prst="rect">
            <a:avLst/>
          </a:prstGeom>
        </p:spPr>
      </p:pic>
      <p:cxnSp>
        <p:nvCxnSpPr>
          <p:cNvPr id="9" name="Straight Connector 8"/>
          <p:cNvCxnSpPr/>
          <p:nvPr/>
        </p:nvCxnSpPr>
        <p:spPr>
          <a:xfrm flipV="1">
            <a:off x="3028723" y="1972331"/>
            <a:ext cx="5378683" cy="127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026916" y="900753"/>
            <a:ext cx="3615" cy="110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405599" y="886793"/>
            <a:ext cx="0" cy="11010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004312" y="905209"/>
            <a:ext cx="5384800" cy="9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20526" y="3245140"/>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20110" y="5886265"/>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84026" y="2099317"/>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28336" y="3102959"/>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95426" y="233809"/>
            <a:ext cx="7554030" cy="338554"/>
          </a:xfrm>
          <a:prstGeom prst="rect">
            <a:avLst/>
          </a:prstGeom>
          <a:noFill/>
        </p:spPr>
        <p:txBody>
          <a:bodyPr wrap="square" rtlCol="0">
            <a:spAutoFit/>
          </a:bodyPr>
          <a:lstStyle/>
          <a:p>
            <a:r>
              <a:rPr lang="en-GB" sz="1600" b="1" dirty="0" smtClean="0"/>
              <a:t>Title: Mental Capacity Act  </a:t>
            </a:r>
            <a:endParaRPr lang="en-GB" sz="3200" b="1" dirty="0"/>
          </a:p>
        </p:txBody>
      </p:sp>
      <p:sp>
        <p:nvSpPr>
          <p:cNvPr id="121" name="Date Placeholder 120"/>
          <p:cNvSpPr>
            <a:spLocks noGrp="1"/>
          </p:cNvSpPr>
          <p:nvPr>
            <p:ph type="dt" sz="half" idx="10"/>
          </p:nvPr>
        </p:nvSpPr>
        <p:spPr/>
        <p:txBody>
          <a:bodyPr/>
          <a:lstStyle/>
          <a:p>
            <a:fld id="{2D0CAA2D-3CBD-40BC-81DF-7806B62FDA9D}" type="datetime1">
              <a:rPr lang="en-GB" smtClean="0"/>
              <a:t>05/11/2020</a:t>
            </a:fld>
            <a:endParaRPr lang="en-GB" dirty="0"/>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Minute Briefing</a:t>
            </a:r>
            <a:endParaRPr lang="en-GB" sz="2400" b="1" dirty="0">
              <a:solidFill>
                <a:schemeClr val="tx1"/>
              </a:solidFill>
            </a:endParaRPr>
          </a:p>
        </p:txBody>
      </p:sp>
      <p:pic>
        <p:nvPicPr>
          <p:cNvPr id="33" name="Picture 32"/>
          <p:cNvPicPr/>
          <p:nvPr/>
        </p:nvPicPr>
        <p:blipFill>
          <a:blip r:embed="rId4" cstate="print">
            <a:extLst>
              <a:ext uri="{28A0092B-C50C-407E-A947-70E740481C1C}">
                <a14:useLocalDpi xmlns:a14="http://schemas.microsoft.com/office/drawing/2010/main" val="0"/>
              </a:ext>
            </a:extLst>
          </a:blip>
          <a:stretch>
            <a:fillRect/>
          </a:stretch>
        </p:blipFill>
        <p:spPr>
          <a:xfrm>
            <a:off x="5406886" y="2622123"/>
            <a:ext cx="723569" cy="647145"/>
          </a:xfrm>
          <a:prstGeom prst="rect">
            <a:avLst/>
          </a:prstGeom>
        </p:spPr>
      </p:pic>
      <p:sp>
        <p:nvSpPr>
          <p:cNvPr id="8" name="TextBox 7"/>
          <p:cNvSpPr txBox="1"/>
          <p:nvPr/>
        </p:nvSpPr>
        <p:spPr>
          <a:xfrm>
            <a:off x="5605670" y="2743200"/>
            <a:ext cx="326003" cy="400110"/>
          </a:xfrm>
          <a:prstGeom prst="rect">
            <a:avLst/>
          </a:prstGeom>
          <a:noFill/>
        </p:spPr>
        <p:txBody>
          <a:bodyPr wrap="square" rtlCol="0">
            <a:spAutoFit/>
          </a:bodyPr>
          <a:lstStyle/>
          <a:p>
            <a:r>
              <a:rPr lang="en-GB" sz="2000" b="1" dirty="0" smtClean="0"/>
              <a:t>7</a:t>
            </a:r>
            <a:endParaRPr lang="en-GB" sz="2000" b="1" dirty="0"/>
          </a:p>
        </p:txBody>
      </p:sp>
      <p:sp>
        <p:nvSpPr>
          <p:cNvPr id="3" name="Rectangle 2"/>
          <p:cNvSpPr/>
          <p:nvPr/>
        </p:nvSpPr>
        <p:spPr>
          <a:xfrm>
            <a:off x="3004312" y="893996"/>
            <a:ext cx="5451175" cy="1061829"/>
          </a:xfrm>
          <a:prstGeom prst="rect">
            <a:avLst/>
          </a:prstGeom>
        </p:spPr>
        <p:txBody>
          <a:bodyPr wrap="square">
            <a:spAutoFit/>
          </a:bodyPr>
          <a:lstStyle/>
          <a:p>
            <a:r>
              <a:rPr lang="en-GB" sz="1050" b="1" dirty="0" smtClean="0"/>
              <a:t>The </a:t>
            </a:r>
            <a:r>
              <a:rPr lang="en-GB" sz="1050" b="1" dirty="0"/>
              <a:t>Mental Capacity Act 2005 (MCA) is designed to protect and empower individuals aged 16 and over and help to safeguard the human rights of people who lack (or may lack) mental capacity to make decisions about their care and treatment.  </a:t>
            </a:r>
            <a:r>
              <a:rPr lang="en-GB" sz="1050" b="1" dirty="0" smtClean="0"/>
              <a:t>These include decisions </a:t>
            </a:r>
            <a:r>
              <a:rPr lang="en-GB" sz="1050" b="1" dirty="0"/>
              <a:t>about whether or not to consent to care or treatment. This may be because of a lifelong learning disability or a more recent short-term impairment, for example  due to drug or alcohol abuse and mental ill health or long-term impairment resulting from injury or illness. </a:t>
            </a:r>
          </a:p>
        </p:txBody>
      </p:sp>
      <p:sp>
        <p:nvSpPr>
          <p:cNvPr id="17" name="Rectangle 16"/>
          <p:cNvSpPr/>
          <p:nvPr/>
        </p:nvSpPr>
        <p:spPr>
          <a:xfrm>
            <a:off x="274722" y="4763556"/>
            <a:ext cx="4678942" cy="900246"/>
          </a:xfrm>
          <a:prstGeom prst="rect">
            <a:avLst/>
          </a:prstGeom>
        </p:spPr>
        <p:txBody>
          <a:bodyPr wrap="square">
            <a:spAutoFit/>
          </a:bodyPr>
          <a:lstStyle/>
          <a:p>
            <a:r>
              <a:rPr lang="en-GB" sz="1050" b="1" u="sng" dirty="0" smtClean="0"/>
              <a:t>Principle 3</a:t>
            </a:r>
          </a:p>
          <a:p>
            <a:r>
              <a:rPr lang="en-GB" sz="1050" b="1" dirty="0" smtClean="0"/>
              <a:t>Just because someone makes what those caring for them, or in a position of responsibility for them, consider to be an “unwise” decision, they should not be treated as lacking the capacity to make that decision. Everyone has the right to make their own life choices, where they have the capacity to do so.</a:t>
            </a:r>
            <a:endParaRPr lang="en-GB" sz="1050" b="1" dirty="0"/>
          </a:p>
        </p:txBody>
      </p:sp>
      <p:sp>
        <p:nvSpPr>
          <p:cNvPr id="20" name="Rectangle 19"/>
          <p:cNvSpPr/>
          <p:nvPr/>
        </p:nvSpPr>
        <p:spPr>
          <a:xfrm>
            <a:off x="260704" y="3322441"/>
            <a:ext cx="4235415" cy="900246"/>
          </a:xfrm>
          <a:prstGeom prst="rect">
            <a:avLst/>
          </a:prstGeom>
        </p:spPr>
        <p:txBody>
          <a:bodyPr wrap="square">
            <a:spAutoFit/>
          </a:bodyPr>
          <a:lstStyle/>
          <a:p>
            <a:r>
              <a:rPr lang="en-GB" sz="1050" b="1" u="sng" dirty="0" smtClean="0"/>
              <a:t>Principle 4</a:t>
            </a:r>
          </a:p>
          <a:p>
            <a:r>
              <a:rPr lang="en-GB" sz="1050" b="1" dirty="0" smtClean="0"/>
              <a:t>Where </a:t>
            </a:r>
            <a:r>
              <a:rPr lang="en-GB" sz="1050" b="1" dirty="0"/>
              <a:t>someone is judged not to have the capacity to make a specific decision (following a capacity assessment), that decision can be taken </a:t>
            </a:r>
          </a:p>
          <a:p>
            <a:r>
              <a:rPr lang="en-GB" sz="1050" b="1" dirty="0" smtClean="0"/>
              <a:t>for </a:t>
            </a:r>
            <a:r>
              <a:rPr lang="en-GB" sz="1050" b="1" dirty="0"/>
              <a:t>them, but it must be in their best interests.</a:t>
            </a:r>
          </a:p>
          <a:p>
            <a:endParaRPr lang="en-GB" sz="1050" b="1" dirty="0"/>
          </a:p>
        </p:txBody>
      </p:sp>
      <p:sp>
        <p:nvSpPr>
          <p:cNvPr id="21" name="Rectangle 20"/>
          <p:cNvSpPr/>
          <p:nvPr/>
        </p:nvSpPr>
        <p:spPr>
          <a:xfrm>
            <a:off x="262517" y="2178613"/>
            <a:ext cx="4405807" cy="738664"/>
          </a:xfrm>
          <a:prstGeom prst="rect">
            <a:avLst/>
          </a:prstGeom>
        </p:spPr>
        <p:txBody>
          <a:bodyPr wrap="square">
            <a:spAutoFit/>
          </a:bodyPr>
          <a:lstStyle/>
          <a:p>
            <a:pPr lvl="0"/>
            <a:r>
              <a:rPr lang="en-GB" sz="1050" b="1" u="sng" dirty="0" smtClean="0"/>
              <a:t>Principle 5</a:t>
            </a:r>
          </a:p>
          <a:p>
            <a:pPr lvl="0"/>
            <a:r>
              <a:rPr lang="en-GB" sz="1050" b="1" dirty="0" smtClean="0"/>
              <a:t>Treatment </a:t>
            </a:r>
            <a:r>
              <a:rPr lang="en-GB" sz="1050" b="1" dirty="0"/>
              <a:t>and care provided to someone who lacks capacity should be the least restrictive of their basic rights and freedoms possible, while still providing </a:t>
            </a:r>
            <a:r>
              <a:rPr lang="en-GB" sz="1050" b="1" dirty="0" smtClean="0"/>
              <a:t>the </a:t>
            </a:r>
            <a:r>
              <a:rPr lang="en-GB" sz="1050" b="1" dirty="0"/>
              <a:t>required treatment and care.</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36001" y="122137"/>
            <a:ext cx="3428694" cy="1728716"/>
          </a:xfrm>
          <a:prstGeom prst="rect">
            <a:avLst/>
          </a:prstGeom>
        </p:spPr>
      </p:pic>
      <p:sp>
        <p:nvSpPr>
          <p:cNvPr id="5" name="TextBox 4"/>
          <p:cNvSpPr txBox="1"/>
          <p:nvPr/>
        </p:nvSpPr>
        <p:spPr>
          <a:xfrm>
            <a:off x="7322250" y="2162958"/>
            <a:ext cx="4714302" cy="900246"/>
          </a:xfrm>
          <a:prstGeom prst="rect">
            <a:avLst/>
          </a:prstGeom>
          <a:noFill/>
        </p:spPr>
        <p:txBody>
          <a:bodyPr wrap="square" rtlCol="0">
            <a:spAutoFit/>
          </a:bodyPr>
          <a:lstStyle/>
          <a:p>
            <a:r>
              <a:rPr lang="en-GB" sz="1050" b="1" dirty="0"/>
              <a:t>However, just because a person has one of these conditions  it does not necessarily mean they lack the capacity to make a specific decision.</a:t>
            </a:r>
          </a:p>
          <a:p>
            <a:r>
              <a:rPr lang="en-GB" sz="1050" b="1" dirty="0"/>
              <a:t>Someone can lack capacity to make some decisions (for example, to decide on complex financial issues) but still have the capacity to make other decisions (for example, to decide what items to buy at the local shop).</a:t>
            </a:r>
          </a:p>
        </p:txBody>
      </p:sp>
      <p:sp>
        <p:nvSpPr>
          <p:cNvPr id="12" name="TextBox 11"/>
          <p:cNvSpPr txBox="1"/>
          <p:nvPr/>
        </p:nvSpPr>
        <p:spPr>
          <a:xfrm>
            <a:off x="7334288" y="3248452"/>
            <a:ext cx="3870993" cy="1223412"/>
          </a:xfrm>
          <a:prstGeom prst="rect">
            <a:avLst/>
          </a:prstGeom>
          <a:noFill/>
        </p:spPr>
        <p:txBody>
          <a:bodyPr wrap="square" rtlCol="0">
            <a:spAutoFit/>
          </a:bodyPr>
          <a:lstStyle/>
          <a:p>
            <a:r>
              <a:rPr lang="en-GB" sz="1050" b="1" u="sng" dirty="0" smtClean="0"/>
              <a:t>Principle 1</a:t>
            </a:r>
          </a:p>
          <a:p>
            <a:r>
              <a:rPr lang="en-GB" sz="1050" b="1" dirty="0" smtClean="0"/>
              <a:t>Everyone </a:t>
            </a:r>
            <a:r>
              <a:rPr lang="en-GB" sz="1050" b="1" dirty="0"/>
              <a:t>has the right to make his or her own decisions. Professionals should always assume an individual has the capacity to make a decision themselves, unless it is proved otherwise through a capacity assessment. </a:t>
            </a:r>
            <a:r>
              <a:rPr lang="en-GB" sz="1050" b="1" dirty="0" smtClean="0"/>
              <a:t>In </a:t>
            </a:r>
            <a:r>
              <a:rPr lang="en-GB" sz="1050" b="1" dirty="0"/>
              <a:t>emergency situations, professionals should follow their own organisational guidelines on the MCA and how to apply it in practice, e.g. police officers.</a:t>
            </a:r>
          </a:p>
        </p:txBody>
      </p:sp>
      <p:sp>
        <p:nvSpPr>
          <p:cNvPr id="14" name="TextBox 13"/>
          <p:cNvSpPr txBox="1"/>
          <p:nvPr/>
        </p:nvSpPr>
        <p:spPr>
          <a:xfrm>
            <a:off x="6962698" y="4613120"/>
            <a:ext cx="4815574" cy="1177245"/>
          </a:xfrm>
          <a:prstGeom prst="rect">
            <a:avLst/>
          </a:prstGeom>
          <a:noFill/>
        </p:spPr>
        <p:txBody>
          <a:bodyPr wrap="square" rtlCol="0">
            <a:spAutoFit/>
          </a:bodyPr>
          <a:lstStyle/>
          <a:p>
            <a:r>
              <a:rPr lang="en-GB" sz="1050" b="1" u="sng" dirty="0" smtClean="0"/>
              <a:t>Principle 2</a:t>
            </a:r>
          </a:p>
          <a:p>
            <a:r>
              <a:rPr lang="en-GB" sz="1050" b="1" dirty="0" smtClean="0"/>
              <a:t>Individuals must be given help to make a decision themselves. This might include, for example, providing the person with information in a format that is easier for them to understand.</a:t>
            </a:r>
          </a:p>
          <a:p>
            <a:endParaRPr lang="en-GB" sz="1050" b="1" dirty="0"/>
          </a:p>
          <a:p>
            <a:endParaRPr lang="en-GB" dirty="0"/>
          </a:p>
        </p:txBody>
      </p:sp>
      <p:sp>
        <p:nvSpPr>
          <p:cNvPr id="13" name="TextBox 12"/>
          <p:cNvSpPr txBox="1"/>
          <p:nvPr/>
        </p:nvSpPr>
        <p:spPr>
          <a:xfrm>
            <a:off x="6973655" y="6076547"/>
            <a:ext cx="5138933" cy="584775"/>
          </a:xfrm>
          <a:prstGeom prst="rect">
            <a:avLst/>
          </a:prstGeom>
          <a:noFill/>
        </p:spPr>
        <p:txBody>
          <a:bodyPr wrap="square" rtlCol="0">
            <a:spAutoFit/>
          </a:bodyPr>
          <a:lstStyle/>
          <a:p>
            <a:r>
              <a:rPr lang="en-GB" sz="1600" dirty="0" smtClean="0"/>
              <a:t>Research in Practice brief guide access </a:t>
            </a:r>
            <a:r>
              <a:rPr lang="en-GB" sz="1600" dirty="0" smtClean="0">
                <a:hlinkClick r:id="rId6"/>
              </a:rPr>
              <a:t>here</a:t>
            </a:r>
            <a:endParaRPr lang="en-GB" sz="1600" dirty="0" smtClean="0"/>
          </a:p>
          <a:p>
            <a:r>
              <a:rPr lang="en-GB" sz="1600" dirty="0" smtClean="0"/>
              <a:t>An easy read guide to the MCA can be accessed </a:t>
            </a:r>
            <a:r>
              <a:rPr lang="en-GB" sz="1600" dirty="0" smtClean="0">
                <a:hlinkClick r:id="rId7"/>
              </a:rPr>
              <a:t>here</a:t>
            </a:r>
            <a:endParaRPr lang="en-GB" sz="1600" dirty="0"/>
          </a:p>
        </p:txBody>
      </p:sp>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432</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Helen Rankin</cp:lastModifiedBy>
  <cp:revision>40</cp:revision>
  <dcterms:created xsi:type="dcterms:W3CDTF">2020-04-21T14:50:25Z</dcterms:created>
  <dcterms:modified xsi:type="dcterms:W3CDTF">2020-11-05T10:36:02Z</dcterms:modified>
</cp:coreProperties>
</file>