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47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880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6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5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7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36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84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8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76793-B05B-41A6-9602-C72C09C11A6F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8DC9B-DBCA-45B7-9908-CFC410B953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34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ceduresonline.com/swcpp/swindon/index.html" TargetMode="External"/><Relationship Id="rId3" Type="http://schemas.openxmlformats.org/officeDocument/2006/relationships/image" Target="../media/image1.emf"/><Relationship Id="rId7" Type="http://schemas.openxmlformats.org/officeDocument/2006/relationships/hyperlink" Target="https://safeguardingpartnership.swindon.gov.uk/downloads/file/381/right_help_right_time_2020" TargetMode="External"/><Relationship Id="rId2" Type="http://schemas.openxmlformats.org/officeDocument/2006/relationships/hyperlink" Target="https://safeguardingpartnership.swindon.gov.u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afeguardingpartnership.swindon.gov.uk/downloads/file/418/multi-agency_standards_for_safeguarding_children_2020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tm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7399" y="6375461"/>
            <a:ext cx="3147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>
                <a:hlinkClick r:id="rId2"/>
              </a:rPr>
              <a:t>safeguardingpartnership.swindon.gov.uk</a:t>
            </a:r>
            <a:endParaRPr lang="en-GB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1418" y="79203"/>
            <a:ext cx="3457715" cy="57296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761" y="1961762"/>
            <a:ext cx="3177310" cy="334593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3028723" y="1972331"/>
            <a:ext cx="5378683" cy="127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026916" y="900753"/>
            <a:ext cx="3615" cy="1104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8405599" y="886793"/>
            <a:ext cx="0" cy="11010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20799" y="903531"/>
            <a:ext cx="5384800" cy="9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429596" y="2133599"/>
            <a:ext cx="5521441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241309" y="3150071"/>
            <a:ext cx="4709220" cy="7319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1950529" y="2116131"/>
            <a:ext cx="0" cy="1057162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20526" y="3245140"/>
            <a:ext cx="4810204" cy="423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079619" y="4437426"/>
            <a:ext cx="4870910" cy="7467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930730" y="3234980"/>
            <a:ext cx="0" cy="1184095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973655" y="4607062"/>
            <a:ext cx="4976874" cy="2565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20110" y="5008603"/>
            <a:ext cx="0" cy="91692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20110" y="5886265"/>
            <a:ext cx="5930419" cy="2252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1950529" y="4588264"/>
            <a:ext cx="0" cy="13160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95426" y="4646442"/>
            <a:ext cx="4339988" cy="2274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5426" y="4646442"/>
            <a:ext cx="0" cy="127908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295426" y="5897528"/>
            <a:ext cx="5417773" cy="905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684845" y="5181763"/>
            <a:ext cx="5763" cy="72254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295426" y="3212485"/>
            <a:ext cx="4044562" cy="90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95426" y="4483458"/>
            <a:ext cx="4192275" cy="236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95426" y="3205018"/>
            <a:ext cx="0" cy="13021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5426" y="2133599"/>
            <a:ext cx="4856857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295426" y="2116131"/>
            <a:ext cx="0" cy="101198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95426" y="3100582"/>
            <a:ext cx="4339988" cy="773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95426" y="253000"/>
            <a:ext cx="75540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Title: </a:t>
            </a:r>
            <a:r>
              <a:rPr lang="en-GB" sz="1600" b="1" dirty="0"/>
              <a:t>MULTI-AGENCY </a:t>
            </a:r>
            <a:r>
              <a:rPr lang="en-GB" sz="1600" b="1" dirty="0" smtClean="0"/>
              <a:t>CHILD PROTECTION STANDARDS </a:t>
            </a:r>
            <a:r>
              <a:rPr lang="en-GB" sz="1600" b="1" dirty="0"/>
              <a:t>FOR SAFEGUARDING </a:t>
            </a:r>
            <a:r>
              <a:rPr lang="en-GB" sz="1600" b="1" dirty="0" smtClean="0"/>
              <a:t>CHILDREN</a:t>
            </a:r>
            <a:endParaRPr lang="en-GB" sz="3200" dirty="0"/>
          </a:p>
        </p:txBody>
      </p:sp>
      <p:sp>
        <p:nvSpPr>
          <p:cNvPr id="121" name="Date Placeholder 1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CAA2D-3CBD-40BC-81DF-7806B62FDA9D}" type="datetime1">
              <a:rPr lang="en-GB" smtClean="0"/>
              <a:t>05/05/2020</a:t>
            </a:fld>
            <a:endParaRPr lang="en-GB" dirty="0"/>
          </a:p>
        </p:txBody>
      </p:sp>
      <p:sp>
        <p:nvSpPr>
          <p:cNvPr id="2" name="Flowchart: Connector 1"/>
          <p:cNvSpPr/>
          <p:nvPr/>
        </p:nvSpPr>
        <p:spPr>
          <a:xfrm>
            <a:off x="4786685" y="2600270"/>
            <a:ext cx="2011679" cy="2068918"/>
          </a:xfrm>
          <a:prstGeom prst="flowChartConnec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Minute Briefing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33" name="Picture 3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886" y="2622123"/>
            <a:ext cx="723569" cy="6471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05670" y="2743200"/>
            <a:ext cx="326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7</a:t>
            </a:r>
            <a:endParaRPr lang="en-GB" sz="2000" b="1" dirty="0"/>
          </a:p>
        </p:txBody>
      </p:sp>
      <p:sp>
        <p:nvSpPr>
          <p:cNvPr id="3" name="Rectangle 2"/>
          <p:cNvSpPr/>
          <p:nvPr/>
        </p:nvSpPr>
        <p:spPr>
          <a:xfrm>
            <a:off x="3072291" y="948482"/>
            <a:ext cx="5209861" cy="1243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What are the Child Protection standards?  </a:t>
            </a:r>
            <a:r>
              <a:rPr lang="en-GB" sz="1200" dirty="0" smtClean="0"/>
              <a:t>They </a:t>
            </a:r>
            <a:r>
              <a:rPr lang="en-GB" sz="1200" dirty="0"/>
              <a:t>provide a framework for professionals &amp; families to understand how organisations work together to safeguard children.  Providing clear guidance and expectations around agency responsibilities and expectations for supporting the CP </a:t>
            </a:r>
            <a:r>
              <a:rPr lang="en-GB" sz="1200" dirty="0" smtClean="0"/>
              <a:t>process, </a:t>
            </a:r>
            <a:r>
              <a:rPr lang="en-GB" sz="1200" dirty="0"/>
              <a:t>such as strategy discussions</a:t>
            </a:r>
            <a:r>
              <a:rPr lang="en-GB" sz="1200" dirty="0" smtClean="0"/>
              <a:t>, section 47 enquiries, </a:t>
            </a:r>
            <a:r>
              <a:rPr lang="en-GB" sz="1200" dirty="0"/>
              <a:t>child protection conferences and core groups. </a:t>
            </a:r>
          </a:p>
          <a:p>
            <a:pPr lvl="0">
              <a:lnSpc>
                <a:spcPct val="112000"/>
              </a:lnSpc>
              <a:spcBef>
                <a:spcPts val="300"/>
              </a:spcBef>
              <a:spcAft>
                <a:spcPts val="600"/>
              </a:spcAft>
            </a:pPr>
            <a:endParaRPr lang="en-GB" sz="11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23854" y="5967795"/>
            <a:ext cx="714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To access the Child Protection standards </a:t>
            </a:r>
            <a:r>
              <a:rPr lang="en-GB" dirty="0" smtClean="0">
                <a:hlinkClick r:id="rId6"/>
              </a:rPr>
              <a:t>please </a:t>
            </a:r>
            <a:r>
              <a:rPr lang="en-GB" dirty="0" smtClean="0">
                <a:solidFill>
                  <a:srgbClr val="FF0000"/>
                </a:solidFill>
                <a:hlinkClick r:id="rId6"/>
              </a:rPr>
              <a:t>click here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8986" y="2100680"/>
            <a:ext cx="48253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Why do we need standards? </a:t>
            </a:r>
            <a:r>
              <a:rPr lang="en-GB" sz="1050" dirty="0" smtClean="0"/>
              <a:t>No </a:t>
            </a:r>
            <a:r>
              <a:rPr lang="en-GB" sz="1050" dirty="0"/>
              <a:t>one agency </a:t>
            </a:r>
            <a:r>
              <a:rPr lang="en-GB" sz="1050" dirty="0" smtClean="0"/>
              <a:t>/ </a:t>
            </a:r>
            <a:r>
              <a:rPr lang="en-GB" sz="1050" dirty="0"/>
              <a:t>professional can effectively </a:t>
            </a:r>
            <a:r>
              <a:rPr lang="en-GB" sz="1050" dirty="0" smtClean="0"/>
              <a:t>keep children safe and they are </a:t>
            </a:r>
            <a:r>
              <a:rPr lang="en-GB" sz="1050" dirty="0"/>
              <a:t>best protected when professionals </a:t>
            </a:r>
            <a:r>
              <a:rPr lang="en-GB" sz="1050" dirty="0" smtClean="0"/>
              <a:t>have clarity about what is required of them individually and are working together</a:t>
            </a:r>
            <a:r>
              <a:rPr lang="en-GB" sz="1050" dirty="0"/>
              <a:t>.  </a:t>
            </a:r>
            <a:r>
              <a:rPr lang="en-GB" sz="1050" dirty="0" smtClean="0"/>
              <a:t>This includes a shared </a:t>
            </a:r>
            <a:r>
              <a:rPr lang="en-GB" sz="1050" dirty="0"/>
              <a:t>commitment, effective communication </a:t>
            </a:r>
            <a:r>
              <a:rPr lang="en-GB" sz="1050" dirty="0" smtClean="0"/>
              <a:t>&amp; focus on achieving </a:t>
            </a:r>
            <a:r>
              <a:rPr lang="en-GB" sz="1050" dirty="0"/>
              <a:t>the best outcomes for the child. </a:t>
            </a:r>
            <a:r>
              <a:rPr lang="en-GB" sz="1050" dirty="0" smtClean="0"/>
              <a:t> To be read in </a:t>
            </a:r>
            <a:r>
              <a:rPr lang="en-GB" sz="1050" dirty="0"/>
              <a:t>conjunction with </a:t>
            </a:r>
            <a:r>
              <a:rPr lang="en-GB" sz="1050" dirty="0" smtClean="0"/>
              <a:t>SSP </a:t>
            </a:r>
            <a:r>
              <a:rPr lang="en-GB" sz="1050" dirty="0"/>
              <a:t>thresholds document, </a:t>
            </a:r>
            <a:r>
              <a:rPr lang="en-GB" sz="1050" u="sng" dirty="0" smtClean="0">
                <a:hlinkClick r:id="rId7"/>
              </a:rPr>
              <a:t>Right </a:t>
            </a:r>
            <a:r>
              <a:rPr lang="en-GB" sz="1050" u="sng" dirty="0">
                <a:hlinkClick r:id="rId7"/>
              </a:rPr>
              <a:t>Help </a:t>
            </a:r>
            <a:r>
              <a:rPr lang="en-GB" sz="1050" u="sng" dirty="0" smtClean="0">
                <a:hlinkClick r:id="rId7"/>
              </a:rPr>
              <a:t>@ </a:t>
            </a:r>
            <a:r>
              <a:rPr lang="en-GB" sz="1050" u="sng" dirty="0">
                <a:hlinkClick r:id="rId7"/>
              </a:rPr>
              <a:t>the Right </a:t>
            </a:r>
            <a:r>
              <a:rPr lang="en-GB" sz="1050" u="sng" dirty="0" smtClean="0">
                <a:hlinkClick r:id="rId7"/>
              </a:rPr>
              <a:t>Time</a:t>
            </a:r>
            <a:r>
              <a:rPr lang="en-GB" sz="1050" u="sng" dirty="0" smtClean="0"/>
              <a:t>,</a:t>
            </a:r>
            <a:r>
              <a:rPr lang="en-GB" sz="1050" dirty="0" smtClean="0"/>
              <a:t> </a:t>
            </a:r>
            <a:r>
              <a:rPr lang="en-GB" sz="1050" u="sng" dirty="0" smtClean="0">
                <a:hlinkClick r:id="rId8"/>
              </a:rPr>
              <a:t>SW Child </a:t>
            </a:r>
            <a:r>
              <a:rPr lang="en-GB" sz="1050" u="sng" dirty="0">
                <a:hlinkClick r:id="rId8"/>
              </a:rPr>
              <a:t>Protection Procedures</a:t>
            </a:r>
            <a:r>
              <a:rPr lang="en-GB" sz="1050" dirty="0"/>
              <a:t> and local </a:t>
            </a:r>
            <a:r>
              <a:rPr lang="en-GB" sz="1050" dirty="0" smtClean="0"/>
              <a:t>SSP Policies &amp; Procedures.  </a:t>
            </a:r>
            <a:endParaRPr lang="en-GB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7304690" y="3269268"/>
            <a:ext cx="46458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Child-Centred </a:t>
            </a:r>
            <a:r>
              <a:rPr lang="en-GB" sz="1100" b="1" dirty="0"/>
              <a:t>Approach - Expected standards </a:t>
            </a:r>
            <a:r>
              <a:rPr lang="en-GB" sz="1100" dirty="0"/>
              <a:t>– </a:t>
            </a:r>
            <a:r>
              <a:rPr lang="en-GB" sz="1100" dirty="0" err="1"/>
              <a:t>i</a:t>
            </a:r>
            <a:r>
              <a:rPr lang="en-GB" sz="1100" dirty="0"/>
              <a:t>) needs of the child </a:t>
            </a:r>
            <a:r>
              <a:rPr lang="en-GB" sz="1100" dirty="0" smtClean="0"/>
              <a:t>kept at </a:t>
            </a:r>
            <a:r>
              <a:rPr lang="en-GB" sz="1100" dirty="0"/>
              <a:t>the centre of all safeguarding processes, ii) Children </a:t>
            </a:r>
            <a:r>
              <a:rPr lang="en-GB" sz="1100" dirty="0" smtClean="0"/>
              <a:t>seen </a:t>
            </a:r>
            <a:r>
              <a:rPr lang="en-GB" sz="1100" dirty="0"/>
              <a:t>alone &amp; where possible </a:t>
            </a:r>
            <a:r>
              <a:rPr lang="en-GB" sz="1100" dirty="0" smtClean="0"/>
              <a:t>time </a:t>
            </a:r>
            <a:r>
              <a:rPr lang="en-GB" sz="1100" dirty="0"/>
              <a:t>taken to develop their trust, iii) ‘Think Family</a:t>
            </a:r>
            <a:r>
              <a:rPr lang="en-GB" sz="1100" dirty="0" smtClean="0"/>
              <a:t>’ however analysis focusing on the impact of adults behaviour </a:t>
            </a:r>
            <a:r>
              <a:rPr lang="en-GB" sz="1100" dirty="0"/>
              <a:t>&amp; lived experiences of the child, iv)  </a:t>
            </a:r>
            <a:r>
              <a:rPr lang="en-GB" sz="1100" dirty="0" smtClean="0"/>
              <a:t>which professional is best </a:t>
            </a:r>
            <a:r>
              <a:rPr lang="en-GB" sz="1100" dirty="0"/>
              <a:t>placed </a:t>
            </a:r>
            <a:r>
              <a:rPr lang="en-GB" sz="1100" dirty="0" smtClean="0"/>
              <a:t>to </a:t>
            </a:r>
            <a:r>
              <a:rPr lang="en-GB" sz="1100" dirty="0"/>
              <a:t>work with the child, v) </a:t>
            </a:r>
            <a:r>
              <a:rPr lang="en-GB" sz="1100" dirty="0" smtClean="0"/>
              <a:t>focus </a:t>
            </a:r>
            <a:r>
              <a:rPr lang="en-GB" sz="1100" dirty="0"/>
              <a:t>of all </a:t>
            </a:r>
            <a:r>
              <a:rPr lang="en-GB" sz="1100" dirty="0" smtClean="0"/>
              <a:t>activity is securing </a:t>
            </a:r>
            <a:r>
              <a:rPr lang="en-GB" sz="1100" dirty="0"/>
              <a:t>the best outcomes for the child, not completion of processes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05752" y="4711453"/>
            <a:ext cx="52236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Multi-Agency </a:t>
            </a:r>
            <a:r>
              <a:rPr lang="en-GB" sz="1100" b="1" dirty="0"/>
              <a:t>Strategy Discussion: </a:t>
            </a:r>
            <a:r>
              <a:rPr lang="en-GB" sz="1100" dirty="0"/>
              <a:t>usually </a:t>
            </a:r>
            <a:r>
              <a:rPr lang="en-GB" sz="1100" dirty="0" smtClean="0"/>
              <a:t>held following </a:t>
            </a:r>
            <a:r>
              <a:rPr lang="en-GB" sz="1100" dirty="0"/>
              <a:t>referral or assessment, which indicates a child has suffered, or is likely to suffer, significant harm. To decide whether there are grounds for a S.47 Enquiry</a:t>
            </a:r>
            <a:r>
              <a:rPr lang="en-GB" sz="1100" dirty="0" smtClean="0"/>
              <a:t>, to determine a </a:t>
            </a:r>
            <a:r>
              <a:rPr lang="en-GB" sz="1100" dirty="0"/>
              <a:t>child’s welfare &amp; plan rapid future action if </a:t>
            </a:r>
            <a:r>
              <a:rPr lang="en-GB" sz="1100" dirty="0" smtClean="0"/>
              <a:t>a child is suffering </a:t>
            </a:r>
            <a:r>
              <a:rPr lang="en-GB" sz="1100" dirty="0"/>
              <a:t>/likely to suffer significant harm.  Each section outlines </a:t>
            </a:r>
            <a:r>
              <a:rPr lang="en-GB" sz="1100" dirty="0" smtClean="0"/>
              <a:t>the expected </a:t>
            </a:r>
            <a:r>
              <a:rPr lang="en-GB" sz="1100" dirty="0"/>
              <a:t>standard and criteria, such as timescales, </a:t>
            </a:r>
            <a:r>
              <a:rPr lang="en-GB" sz="1100" dirty="0" err="1"/>
              <a:t>quoracy</a:t>
            </a:r>
            <a:r>
              <a:rPr lang="en-GB" sz="1100" dirty="0"/>
              <a:t>, </a:t>
            </a:r>
            <a:r>
              <a:rPr lang="en-GB" sz="1100" dirty="0" smtClean="0"/>
              <a:t>agenda for the meeting, </a:t>
            </a:r>
            <a:r>
              <a:rPr lang="en-GB" sz="1100" dirty="0"/>
              <a:t>professional roles and responsibilities, action plans and outcomes.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497" y="4650482"/>
            <a:ext cx="5433757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/>
              <a:t>SECTION 47 ENQUIRIES: </a:t>
            </a:r>
            <a:r>
              <a:rPr lang="en-GB" sz="1050" dirty="0" smtClean="0"/>
              <a:t>initiated </a:t>
            </a:r>
            <a:r>
              <a:rPr lang="en-GB" sz="1050" dirty="0"/>
              <a:t>to determine whether a child is suffering/likely to </a:t>
            </a:r>
            <a:endParaRPr lang="en-GB" sz="1050" dirty="0" smtClean="0"/>
          </a:p>
          <a:p>
            <a:r>
              <a:rPr lang="en-GB" sz="1050" dirty="0" smtClean="0"/>
              <a:t>suffer</a:t>
            </a:r>
            <a:r>
              <a:rPr lang="en-GB" sz="1050" dirty="0"/>
              <a:t>, significant harm and action required to safeguard the child. They are carried out </a:t>
            </a:r>
            <a:endParaRPr lang="en-GB" sz="1050" dirty="0" smtClean="0"/>
          </a:p>
          <a:p>
            <a:r>
              <a:rPr lang="en-GB" sz="1050" dirty="0" smtClean="0"/>
              <a:t>by </a:t>
            </a:r>
            <a:r>
              <a:rPr lang="en-GB" sz="1050" dirty="0"/>
              <a:t>undertaking </a:t>
            </a:r>
            <a:r>
              <a:rPr lang="en-GB" sz="1050" dirty="0" smtClean="0"/>
              <a:t>an </a:t>
            </a:r>
            <a:r>
              <a:rPr lang="en-GB" sz="1050" dirty="0"/>
              <a:t>assessment. The expected standard and criteria are outlined, such as enquiries being social worker led </a:t>
            </a:r>
            <a:r>
              <a:rPr lang="en-GB" sz="1050" dirty="0" smtClean="0"/>
              <a:t>with full engagement of relevant </a:t>
            </a:r>
            <a:r>
              <a:rPr lang="en-GB" sz="1050" dirty="0"/>
              <a:t>professionals, </a:t>
            </a:r>
            <a:r>
              <a:rPr lang="en-GB" sz="1050" dirty="0" smtClean="0"/>
              <a:t>adherence to timeliness, </a:t>
            </a:r>
            <a:r>
              <a:rPr lang="en-GB" sz="1050" dirty="0"/>
              <a:t>speaking to the child alone, drawing conclusions regarding the child suffering/likely to suffer significant harm </a:t>
            </a:r>
            <a:r>
              <a:rPr lang="en-GB" sz="1050" dirty="0" smtClean="0"/>
              <a:t>and the ongoing risks. One outcome of a section 47 is to escalate to an initial child </a:t>
            </a:r>
            <a:r>
              <a:rPr lang="en-GB" sz="1050" dirty="0"/>
              <a:t>protection </a:t>
            </a:r>
            <a:r>
              <a:rPr lang="en-GB" sz="1050" dirty="0" smtClean="0"/>
              <a:t>conference where intervention at a lower level cannot be achieved.   </a:t>
            </a:r>
            <a:endParaRPr lang="en-GB" sz="1050" dirty="0"/>
          </a:p>
        </p:txBody>
      </p:sp>
      <p:sp>
        <p:nvSpPr>
          <p:cNvPr id="20" name="Rectangle 19"/>
          <p:cNvSpPr/>
          <p:nvPr/>
        </p:nvSpPr>
        <p:spPr>
          <a:xfrm>
            <a:off x="284026" y="3202792"/>
            <a:ext cx="4235415" cy="1302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050" b="1" dirty="0">
                <a:ea typeface="Arial" panose="020B0604020202020204" pitchFamily="34" charset="0"/>
                <a:cs typeface="Calibri" panose="020F0502020204030204" pitchFamily="34" charset="0"/>
              </a:rPr>
              <a:t>CHILD PROTECTION CONFERENCES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: 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convened 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when a child is considered at risk of significant harm, 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brings together 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family members (the child, if appropriate), 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supporters/advocates &amp; professionals to plan &amp; 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review how best to reduce the risk. 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Expected standards &amp; criteria 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include timescales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, </a:t>
            </a:r>
            <a:r>
              <a:rPr lang="en-GB" sz="1050" dirty="0" err="1">
                <a:ea typeface="Arial" panose="020B0604020202020204" pitchFamily="34" charset="0"/>
                <a:cs typeface="Calibri" panose="020F0502020204030204" pitchFamily="34" charset="0"/>
              </a:rPr>
              <a:t>q</a:t>
            </a:r>
            <a:r>
              <a:rPr lang="en-GB" sz="1050" dirty="0" err="1" smtClean="0">
                <a:ea typeface="Arial" panose="020B0604020202020204" pitchFamily="34" charset="0"/>
                <a:cs typeface="Calibri" panose="020F0502020204030204" pitchFamily="34" charset="0"/>
              </a:rPr>
              <a:t>uoracy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, participation of parents/carers, wishes of the child, information sharing, 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decision-making </a:t>
            </a:r>
            <a:r>
              <a:rPr lang="en-GB" sz="1050" dirty="0">
                <a:ea typeface="Arial" panose="020B0604020202020204" pitchFamily="34" charset="0"/>
                <a:cs typeface="Calibri" panose="020F0502020204030204" pitchFamily="34" charset="0"/>
              </a:rPr>
              <a:t>regarding </a:t>
            </a:r>
            <a:r>
              <a:rPr lang="en-GB" sz="1050" dirty="0" smtClean="0">
                <a:ea typeface="Arial" panose="020B0604020202020204" pitchFamily="34" charset="0"/>
                <a:cs typeface="Calibri" panose="020F0502020204030204" pitchFamily="34" charset="0"/>
              </a:rPr>
              <a:t>threshold for </a:t>
            </a:r>
            <a:r>
              <a:rPr lang="en-GB" sz="10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CPP </a:t>
            </a:r>
            <a:r>
              <a:rPr lang="en-GB" sz="1050" dirty="0">
                <a:ea typeface="Times New Roman" panose="02020603050405020304" pitchFamily="18" charset="0"/>
                <a:cs typeface="Times New Roman" panose="02020603050405020304" pitchFamily="18" charset="0"/>
              </a:rPr>
              <a:t>is met </a:t>
            </a:r>
            <a:r>
              <a:rPr lang="en-GB" sz="10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&amp; category </a:t>
            </a:r>
            <a:r>
              <a:rPr lang="en-GB" sz="1050" dirty="0">
                <a:ea typeface="Times New Roman" panose="02020603050405020304" pitchFamily="18" charset="0"/>
                <a:cs typeface="Times New Roman" panose="02020603050405020304" pitchFamily="18" charset="0"/>
              </a:rPr>
              <a:t>of abuse. </a:t>
            </a:r>
            <a:r>
              <a:rPr lang="en-GB" sz="10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Also agreeing core </a:t>
            </a:r>
            <a:r>
              <a:rPr lang="en-GB" sz="1050" dirty="0">
                <a:ea typeface="Times New Roman" panose="02020603050405020304" pitchFamily="18" charset="0"/>
                <a:cs typeface="Times New Roman" panose="02020603050405020304" pitchFamily="18" charset="0"/>
              </a:rPr>
              <a:t>group members </a:t>
            </a:r>
            <a:r>
              <a:rPr lang="en-GB" sz="105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&amp; dates of </a:t>
            </a:r>
            <a:r>
              <a:rPr lang="en-GB" sz="1050" dirty="0">
                <a:ea typeface="Times New Roman" panose="02020603050405020304" pitchFamily="18" charset="0"/>
                <a:cs typeface="Times New Roman" panose="02020603050405020304" pitchFamily="18" charset="0"/>
              </a:rPr>
              <a:t>meetings.</a:t>
            </a:r>
            <a:endParaRPr lang="en-GB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4228" y="2095271"/>
            <a:ext cx="4636332" cy="112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050" b="1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CHILD PROTECTION </a:t>
            </a:r>
            <a:r>
              <a:rPr lang="en-GB" sz="1050" b="1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PLAN/CORE GROUPS: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Each child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having suffered/likely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to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suffer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significant harm must have a Child Protection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Plan which addresses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risk factors identified at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 CP conference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An outline plan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agreed at conference will be developed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by the Core Group.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 meeting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of professionals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who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are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equally responsible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for keeping the CP </a:t>
            </a:r>
            <a:r>
              <a:rPr lang="en-GB" sz="1050" dirty="0" smtClean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plan updated &amp; co-ordinating </a:t>
            </a:r>
            <a:r>
              <a:rPr lang="en-GB" sz="1050" dirty="0"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inter-agency activities. </a:t>
            </a: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66017" y="563224"/>
            <a:ext cx="3325983" cy="81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6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596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Swindon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Barstow</dc:creator>
  <cp:lastModifiedBy>Gareth Draper Green</cp:lastModifiedBy>
  <cp:revision>21</cp:revision>
  <dcterms:created xsi:type="dcterms:W3CDTF">2020-04-21T14:50:25Z</dcterms:created>
  <dcterms:modified xsi:type="dcterms:W3CDTF">2020-05-05T14:17:22Z</dcterms:modified>
</cp:coreProperties>
</file>