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ie Barstow" initials="JB" lastIdx="1" clrIdx="0">
    <p:extLst>
      <p:ext uri="{19B8F6BF-5375-455C-9EA6-DF929625EA0E}">
        <p15:presenceInfo xmlns:p15="http://schemas.microsoft.com/office/powerpoint/2012/main" userId="S-1-5-21-1275210071-152049171-1060284298-76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21" d="100"/>
          <a:sy n="121" d="100"/>
        </p:scale>
        <p:origin x="60" y="1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5144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478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421388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66926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176793-B05B-41A6-9602-C72C09C11A6F}"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5560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176793-B05B-41A6-9602-C72C09C11A6F}"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7219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176793-B05B-41A6-9602-C72C09C11A6F}" type="datetimeFigureOut">
              <a:rPr lang="en-GB" smtClean="0"/>
              <a:t>01/10/2020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809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176793-B05B-41A6-9602-C72C09C11A6F}" type="datetimeFigureOut">
              <a:rPr lang="en-GB" smtClean="0"/>
              <a:t>01/10/2020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775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76793-B05B-41A6-9602-C72C09C11A6F}" type="datetimeFigureOut">
              <a:rPr lang="en-GB" smtClean="0"/>
              <a:t>01/10/2020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083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83584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0834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76793-B05B-41A6-9602-C72C09C11A6F}" type="datetimeFigureOut">
              <a:rPr lang="en-GB" smtClean="0"/>
              <a:t>01/10/2020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DC9B-DBCA-45B7-9908-CFC410B953CA}" type="slidenum">
              <a:rPr lang="en-GB" smtClean="0"/>
              <a:t>‹#›</a:t>
            </a:fld>
            <a:endParaRPr lang="en-GB"/>
          </a:p>
        </p:txBody>
      </p:sp>
    </p:spTree>
    <p:extLst>
      <p:ext uri="{BB962C8B-B14F-4D97-AF65-F5344CB8AC3E}">
        <p14:creationId xmlns:p14="http://schemas.microsoft.com/office/powerpoint/2010/main" val="224934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tmp"/><Relationship Id="rId7" Type="http://schemas.openxmlformats.org/officeDocument/2006/relationships/image" Target="../media/image4.png"/><Relationship Id="rId2" Type="http://schemas.openxmlformats.org/officeDocument/2006/relationships/hyperlink" Target="https://safeguardingpartnership.swindon.gov.uk/" TargetMode="Externa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6.jpeg"/><Relationship Id="rId5" Type="http://schemas.openxmlformats.org/officeDocument/2006/relationships/hyperlink" Target="https://safeguardingpartnership.swindon.gov.uk/info/5/procedures/12/procedures" TargetMode="External"/><Relationship Id="rId10" Type="http://schemas.openxmlformats.org/officeDocument/2006/relationships/hyperlink" Target="https://assets.publishing.service.gov.uk/government/uploads/system/uploads/attachment_data/file/722740/Older_children_neglect_FINAL_060718.pdf" TargetMode="External"/><Relationship Id="rId4" Type="http://schemas.openxmlformats.org/officeDocument/2006/relationships/image" Target="../media/image2.png"/><Relationship Id="rId9" Type="http://schemas.openxmlformats.org/officeDocument/2006/relationships/hyperlink" Target="https://www.childrenssociety.org.uk/sites/default/files/thinking_about_adolescent_neglect_practitioners_briefing.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48984" y="6538912"/>
            <a:ext cx="3156573" cy="307777"/>
          </a:xfrm>
          <a:prstGeom prst="rect">
            <a:avLst/>
          </a:prstGeom>
        </p:spPr>
        <p:txBody>
          <a:bodyPr wrap="square">
            <a:spAutoFit/>
          </a:bodyPr>
          <a:lstStyle/>
          <a:p>
            <a:r>
              <a:rPr lang="en-GB" sz="1400" dirty="0" smtClean="0">
                <a:solidFill>
                  <a:srgbClr val="FF0000"/>
                </a:solidFill>
                <a:hlinkClick r:id="rId2"/>
              </a:rPr>
              <a:t>safeguardingpartnership.swindon.gov.uk</a:t>
            </a:r>
            <a:endParaRPr lang="en-GB" sz="1400" dirty="0">
              <a:solidFill>
                <a:srgbClr val="FF0000"/>
              </a:solidFill>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4255442" y="1974491"/>
            <a:ext cx="3177310" cy="3345933"/>
          </a:xfrm>
          <a:prstGeom prst="rect">
            <a:avLst/>
          </a:prstGeom>
        </p:spPr>
      </p:pic>
      <p:cxnSp>
        <p:nvCxnSpPr>
          <p:cNvPr id="9" name="Straight Connector 8"/>
          <p:cNvCxnSpPr/>
          <p:nvPr/>
        </p:nvCxnSpPr>
        <p:spPr>
          <a:xfrm flipV="1">
            <a:off x="3055735" y="2007239"/>
            <a:ext cx="5399074" cy="19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048598" y="704230"/>
            <a:ext cx="1807" cy="13099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447672" y="704195"/>
            <a:ext cx="0" cy="12891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062872" y="716013"/>
            <a:ext cx="5384800" cy="91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29596" y="2133599"/>
            <a:ext cx="5521441"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41309" y="3150071"/>
            <a:ext cx="4709220" cy="731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50529" y="2116131"/>
            <a:ext cx="0" cy="105716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20526" y="3245140"/>
            <a:ext cx="4810204" cy="423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079619" y="4437426"/>
            <a:ext cx="4870910" cy="746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30730" y="3234980"/>
            <a:ext cx="0" cy="11840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973655" y="4607062"/>
            <a:ext cx="4976874" cy="256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20110" y="5008603"/>
            <a:ext cx="0" cy="9169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020110" y="5886265"/>
            <a:ext cx="5930419" cy="225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950529" y="4588264"/>
            <a:ext cx="0" cy="131604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95426" y="4646442"/>
            <a:ext cx="4339988" cy="227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95426" y="4646442"/>
            <a:ext cx="0" cy="12790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95426" y="5897528"/>
            <a:ext cx="5417773" cy="905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84845" y="5181763"/>
            <a:ext cx="5763" cy="72254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95426" y="3212485"/>
            <a:ext cx="4044562" cy="9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95426" y="4483458"/>
            <a:ext cx="4192275" cy="23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5426" y="3205018"/>
            <a:ext cx="0" cy="130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95426" y="2133599"/>
            <a:ext cx="485685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5426" y="2116131"/>
            <a:ext cx="0" cy="101198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5426" y="3100582"/>
            <a:ext cx="4339988" cy="773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95426" y="298331"/>
            <a:ext cx="7554030" cy="338554"/>
          </a:xfrm>
          <a:prstGeom prst="rect">
            <a:avLst/>
          </a:prstGeom>
          <a:noFill/>
        </p:spPr>
        <p:txBody>
          <a:bodyPr wrap="square" rtlCol="0">
            <a:spAutoFit/>
          </a:bodyPr>
          <a:lstStyle/>
          <a:p>
            <a:r>
              <a:rPr lang="en-GB" sz="1600" b="1" dirty="0"/>
              <a:t>Title: NEGLECT FRAMEWORK AND PRACTICE GUIDANCE </a:t>
            </a:r>
          </a:p>
        </p:txBody>
      </p:sp>
      <p:sp>
        <p:nvSpPr>
          <p:cNvPr id="121" name="Date Placeholder 120"/>
          <p:cNvSpPr>
            <a:spLocks noGrp="1"/>
          </p:cNvSpPr>
          <p:nvPr>
            <p:ph type="dt" sz="half" idx="10"/>
          </p:nvPr>
        </p:nvSpPr>
        <p:spPr>
          <a:xfrm>
            <a:off x="838200" y="6356350"/>
            <a:ext cx="1216572" cy="365125"/>
          </a:xfrm>
        </p:spPr>
        <p:txBody>
          <a:bodyPr/>
          <a:lstStyle/>
          <a:p>
            <a:fld id="{2D0CAA2D-3CBD-40BC-81DF-7806B62FDA9D}" type="datetime1">
              <a:rPr lang="en-GB" smtClean="0"/>
              <a:t>01/10/2020</a:t>
            </a:fld>
            <a:endParaRPr lang="en-GB" dirty="0"/>
          </a:p>
        </p:txBody>
      </p:sp>
      <p:sp>
        <p:nvSpPr>
          <p:cNvPr id="2" name="Flowchart: Connector 1"/>
          <p:cNvSpPr/>
          <p:nvPr/>
        </p:nvSpPr>
        <p:spPr>
          <a:xfrm>
            <a:off x="4812519" y="2600270"/>
            <a:ext cx="2011679" cy="206891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Minute Briefing</a:t>
            </a:r>
            <a:endParaRPr lang="en-GB" sz="2400" b="1" dirty="0">
              <a:solidFill>
                <a:schemeClr val="tx1"/>
              </a:solidFill>
            </a:endParaRPr>
          </a:p>
        </p:txBody>
      </p:sp>
      <p:pic>
        <p:nvPicPr>
          <p:cNvPr id="33" name="Picture 32"/>
          <p:cNvPicPr/>
          <p:nvPr/>
        </p:nvPicPr>
        <p:blipFill>
          <a:blip r:embed="rId4" cstate="print">
            <a:extLst>
              <a:ext uri="{28A0092B-C50C-407E-A947-70E740481C1C}">
                <a14:useLocalDpi xmlns:a14="http://schemas.microsoft.com/office/drawing/2010/main" val="0"/>
              </a:ext>
            </a:extLst>
          </a:blip>
          <a:stretch>
            <a:fillRect/>
          </a:stretch>
        </p:blipFill>
        <p:spPr>
          <a:xfrm>
            <a:off x="5406886" y="2622123"/>
            <a:ext cx="723569" cy="647145"/>
          </a:xfrm>
          <a:prstGeom prst="rect">
            <a:avLst/>
          </a:prstGeom>
        </p:spPr>
      </p:pic>
      <p:sp>
        <p:nvSpPr>
          <p:cNvPr id="8" name="TextBox 7"/>
          <p:cNvSpPr txBox="1"/>
          <p:nvPr/>
        </p:nvSpPr>
        <p:spPr>
          <a:xfrm>
            <a:off x="5605670" y="2743200"/>
            <a:ext cx="326003" cy="400110"/>
          </a:xfrm>
          <a:prstGeom prst="rect">
            <a:avLst/>
          </a:prstGeom>
          <a:noFill/>
        </p:spPr>
        <p:txBody>
          <a:bodyPr wrap="square" rtlCol="0">
            <a:spAutoFit/>
          </a:bodyPr>
          <a:lstStyle/>
          <a:p>
            <a:r>
              <a:rPr lang="en-GB" sz="2000" b="1" dirty="0" smtClean="0"/>
              <a:t>7</a:t>
            </a:r>
            <a:endParaRPr lang="en-GB" sz="2000" b="1" dirty="0"/>
          </a:p>
        </p:txBody>
      </p:sp>
      <p:sp>
        <p:nvSpPr>
          <p:cNvPr id="12" name="TextBox 11"/>
          <p:cNvSpPr txBox="1"/>
          <p:nvPr/>
        </p:nvSpPr>
        <p:spPr>
          <a:xfrm>
            <a:off x="6020109" y="5967795"/>
            <a:ext cx="5785447" cy="553998"/>
          </a:xfrm>
          <a:prstGeom prst="rect">
            <a:avLst/>
          </a:prstGeom>
          <a:noFill/>
        </p:spPr>
        <p:txBody>
          <a:bodyPr wrap="square" rtlCol="0">
            <a:spAutoFit/>
          </a:bodyPr>
          <a:lstStyle/>
          <a:p>
            <a:r>
              <a:rPr lang="en-GB" dirty="0" smtClean="0"/>
              <a:t>To access the Neglect Framework </a:t>
            </a:r>
            <a:r>
              <a:rPr lang="en-GB" dirty="0" smtClean="0">
                <a:solidFill>
                  <a:srgbClr val="FF0000"/>
                </a:solidFill>
                <a:hlinkClick r:id="rId5"/>
              </a:rPr>
              <a:t>click here</a:t>
            </a:r>
            <a:r>
              <a:rPr lang="en-GB" dirty="0" smtClean="0"/>
              <a:t>.</a:t>
            </a:r>
            <a:r>
              <a:rPr lang="en-GB" dirty="0" smtClean="0">
                <a:solidFill>
                  <a:srgbClr val="FF0000"/>
                </a:solidFill>
              </a:rPr>
              <a:t> </a:t>
            </a:r>
            <a:r>
              <a:rPr lang="en-GB" sz="1200" dirty="0" smtClean="0"/>
              <a:t>Alternatively visit the SSP website and click on Procedures tab</a:t>
            </a:r>
            <a:endParaRPr lang="en-GB" sz="1200" dirty="0"/>
          </a:p>
        </p:txBody>
      </p:sp>
      <p:sp>
        <p:nvSpPr>
          <p:cNvPr id="6" name="Rectangle 5"/>
          <p:cNvSpPr/>
          <p:nvPr/>
        </p:nvSpPr>
        <p:spPr>
          <a:xfrm>
            <a:off x="3048597" y="725437"/>
            <a:ext cx="5511131" cy="1323439"/>
          </a:xfrm>
          <a:prstGeom prst="rect">
            <a:avLst/>
          </a:prstGeom>
        </p:spPr>
        <p:txBody>
          <a:bodyPr wrap="square">
            <a:spAutoFit/>
          </a:bodyPr>
          <a:lstStyle/>
          <a:p>
            <a:r>
              <a:rPr lang="en-GB" sz="1000" b="1" dirty="0" smtClean="0"/>
              <a:t>Neglect: </a:t>
            </a:r>
            <a:r>
              <a:rPr lang="en-GB" sz="1000" dirty="0" smtClean="0"/>
              <a:t>The persistent </a:t>
            </a:r>
            <a:r>
              <a:rPr lang="en-GB" sz="1000" dirty="0"/>
              <a:t>failure to meet a child’s basic </a:t>
            </a:r>
            <a:r>
              <a:rPr lang="en-GB" sz="1000" dirty="0" smtClean="0"/>
              <a:t>physical/psychological </a:t>
            </a:r>
            <a:r>
              <a:rPr lang="en-GB" sz="1000" dirty="0"/>
              <a:t>needs, likely to result in serious impairment of the child’s health/development. Neglect may occur during pregnancy as a result of maternal substance abuse. Once a child is born, neglect may involve a parent or carer failing to: a. provide adequate food, clothing and shelter (including exclusion from home or abandonment) b. protect a child from physical and emotional harm or danger c. ensure adequate supervision (including the use of inadequate caregivers) d. ensure access to appropriate medical care or treatment It may also include neglect of, or unresponsiveness to, a child’s basic emotional </a:t>
            </a:r>
            <a:r>
              <a:rPr lang="en-GB" sz="1000" dirty="0" smtClean="0"/>
              <a:t>needs. </a:t>
            </a:r>
            <a:r>
              <a:rPr lang="en-GB" sz="1000" i="1" dirty="0" smtClean="0"/>
              <a:t>(Working Together 2018)</a:t>
            </a:r>
            <a:endParaRPr lang="en-GB" sz="900" i="1" dirty="0"/>
          </a:p>
        </p:txBody>
      </p:sp>
      <p:sp>
        <p:nvSpPr>
          <p:cNvPr id="24" name="Rectangle 23"/>
          <p:cNvSpPr/>
          <p:nvPr/>
        </p:nvSpPr>
        <p:spPr>
          <a:xfrm>
            <a:off x="6995551" y="2105755"/>
            <a:ext cx="5087591" cy="1046440"/>
          </a:xfrm>
          <a:prstGeom prst="rect">
            <a:avLst/>
          </a:prstGeom>
        </p:spPr>
        <p:txBody>
          <a:bodyPr wrap="square">
            <a:spAutoFit/>
          </a:bodyPr>
          <a:lstStyle/>
          <a:p>
            <a:r>
              <a:rPr lang="en-GB" sz="1000" b="1" dirty="0"/>
              <a:t>Neglect differs from other forms of </a:t>
            </a:r>
            <a:r>
              <a:rPr lang="en-GB" sz="1000" b="1" dirty="0" smtClean="0"/>
              <a:t>abuse because: </a:t>
            </a:r>
            <a:r>
              <a:rPr lang="en-GB" sz="1000" dirty="0"/>
              <a:t>a)</a:t>
            </a:r>
            <a:r>
              <a:rPr lang="en-GB" sz="1000" b="1" dirty="0"/>
              <a:t> </a:t>
            </a:r>
            <a:r>
              <a:rPr lang="en-GB" sz="1000" dirty="0"/>
              <a:t>Frequently passive, </a:t>
            </a:r>
            <a:endParaRPr lang="en-GB" sz="1000" dirty="0" smtClean="0"/>
          </a:p>
          <a:p>
            <a:r>
              <a:rPr lang="en-GB" sz="1000" dirty="0" smtClean="0"/>
              <a:t>b</a:t>
            </a:r>
            <a:r>
              <a:rPr lang="en-GB" sz="1000" dirty="0"/>
              <a:t>) Not always intentional, c) </a:t>
            </a:r>
            <a:r>
              <a:rPr lang="en-GB" sz="1050" dirty="0"/>
              <a:t>more likely to be chronic in </a:t>
            </a:r>
            <a:r>
              <a:rPr lang="en-GB" sz="1050" dirty="0" smtClean="0"/>
              <a:t>nature </a:t>
            </a:r>
            <a:r>
              <a:rPr lang="en-GB" sz="1000" dirty="0" smtClean="0"/>
              <a:t>rather </a:t>
            </a:r>
            <a:r>
              <a:rPr lang="en-GB" sz="1000" dirty="0"/>
              <a:t>than crisis led </a:t>
            </a:r>
            <a:r>
              <a:rPr lang="en-GB" sz="1000" dirty="0" smtClean="0"/>
              <a:t>&amp; can </a:t>
            </a:r>
          </a:p>
          <a:p>
            <a:r>
              <a:rPr lang="en-GB" sz="1000" dirty="0" smtClean="0"/>
              <a:t>impact </a:t>
            </a:r>
            <a:r>
              <a:rPr lang="en-GB" sz="1000" dirty="0"/>
              <a:t>on how we respond as </a:t>
            </a:r>
            <a:r>
              <a:rPr lang="en-GB" sz="1000" dirty="0" smtClean="0"/>
              <a:t>agencies. d</a:t>
            </a:r>
            <a:r>
              <a:rPr lang="en-GB" sz="1000" dirty="0"/>
              <a:t>) </a:t>
            </a:r>
            <a:r>
              <a:rPr lang="en-GB" sz="1000" dirty="0" smtClean="0"/>
              <a:t>can be combined with </a:t>
            </a:r>
            <a:r>
              <a:rPr lang="en-GB" sz="1000" dirty="0"/>
              <a:t>other forms of maltreatment, e) </a:t>
            </a:r>
            <a:r>
              <a:rPr lang="en-GB" sz="1000" dirty="0" smtClean="0"/>
              <a:t>can reflect a </a:t>
            </a:r>
            <a:r>
              <a:rPr lang="en-GB" sz="1000" dirty="0"/>
              <a:t>revolving door syndrome where families require long-term support, f) </a:t>
            </a:r>
            <a:r>
              <a:rPr lang="en-GB" sz="1000" dirty="0" smtClean="0"/>
              <a:t>it is not always </a:t>
            </a:r>
            <a:r>
              <a:rPr lang="en-GB" sz="1000" dirty="0"/>
              <a:t>clear-cut &amp; may lack agreement between professionals on </a:t>
            </a:r>
            <a:r>
              <a:rPr lang="en-GB" sz="1000" dirty="0" smtClean="0"/>
              <a:t>threshold </a:t>
            </a:r>
            <a:r>
              <a:rPr lang="en-GB" sz="1000" dirty="0"/>
              <a:t>for intervention. </a:t>
            </a:r>
            <a:r>
              <a:rPr lang="en-GB" sz="1000" b="1" dirty="0"/>
              <a:t>The way </a:t>
            </a:r>
            <a:r>
              <a:rPr lang="en-GB" sz="1000" b="1" dirty="0" smtClean="0"/>
              <a:t>we </a:t>
            </a:r>
            <a:r>
              <a:rPr lang="en-GB" sz="1000" b="1" dirty="0"/>
              <a:t>understand &amp; define neglect can determine how we respond to it.</a:t>
            </a:r>
            <a:endParaRPr lang="en-GB" sz="1000" dirty="0"/>
          </a:p>
        </p:txBody>
      </p:sp>
      <p:sp>
        <p:nvSpPr>
          <p:cNvPr id="28" name="Rectangle 27"/>
          <p:cNvSpPr/>
          <p:nvPr/>
        </p:nvSpPr>
        <p:spPr>
          <a:xfrm>
            <a:off x="7275994" y="3269268"/>
            <a:ext cx="4379616" cy="1477328"/>
          </a:xfrm>
          <a:prstGeom prst="rect">
            <a:avLst/>
          </a:prstGeom>
        </p:spPr>
        <p:txBody>
          <a:bodyPr wrap="square">
            <a:spAutoFit/>
          </a:bodyPr>
          <a:lstStyle/>
          <a:p>
            <a:endParaRPr lang="en-GB" b="1" dirty="0" smtClean="0"/>
          </a:p>
          <a:p>
            <a:endParaRPr lang="en-GB" b="1" dirty="0"/>
          </a:p>
          <a:p>
            <a:endParaRPr lang="en-GB" b="1" dirty="0"/>
          </a:p>
          <a:p>
            <a:endParaRPr lang="en-GB" b="1" dirty="0" smtClean="0"/>
          </a:p>
          <a:p>
            <a:endParaRPr lang="en-GB" b="1" dirty="0"/>
          </a:p>
        </p:txBody>
      </p:sp>
      <p:pic>
        <p:nvPicPr>
          <p:cNvPr id="2066"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1335" y="4116683"/>
            <a:ext cx="106362" cy="74613"/>
          </a:xfrm>
          <a:prstGeom prst="rect">
            <a:avLst/>
          </a:prstGeom>
          <a:noFill/>
          <a:extLst>
            <a:ext uri="{909E8E84-426E-40DD-AFC4-6F175D3DCCD1}">
              <a14:hiddenFill xmlns:a14="http://schemas.microsoft.com/office/drawing/2010/main">
                <a:solidFill>
                  <a:srgbClr val="FFFFFF"/>
                </a:solidFill>
              </a14:hiddenFill>
            </a:ext>
          </a:extLst>
        </p:spPr>
      </p:pic>
      <p:pic>
        <p:nvPicPr>
          <p:cNvPr id="206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5672" y="4324646"/>
            <a:ext cx="190500" cy="15875"/>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14435" y="4065883"/>
            <a:ext cx="15875" cy="190500"/>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19"/>
          <p:cNvSpPr>
            <a:spLocks noChangeArrowheads="1"/>
          </p:cNvSpPr>
          <p:nvPr/>
        </p:nvSpPr>
        <p:spPr bwMode="auto">
          <a:xfrm>
            <a:off x="4555672" y="36086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6" name="Rectangle 45"/>
          <p:cNvSpPr/>
          <p:nvPr/>
        </p:nvSpPr>
        <p:spPr>
          <a:xfrm>
            <a:off x="6515111" y="4627927"/>
            <a:ext cx="5290446" cy="692497"/>
          </a:xfrm>
          <a:prstGeom prst="rect">
            <a:avLst/>
          </a:prstGeom>
        </p:spPr>
        <p:txBody>
          <a:bodyPr wrap="square">
            <a:spAutoFit/>
          </a:bodyPr>
          <a:lstStyle/>
          <a:p>
            <a:r>
              <a:rPr lang="en-GB" dirty="0"/>
              <a:t> </a:t>
            </a:r>
          </a:p>
          <a:p>
            <a:endParaRPr lang="en-GB" sz="1050" dirty="0">
              <a:solidFill>
                <a:srgbClr val="000000"/>
              </a:solidFill>
            </a:endParaRPr>
          </a:p>
          <a:p>
            <a:endParaRPr lang="en-GB" sz="1050" dirty="0"/>
          </a:p>
        </p:txBody>
      </p:sp>
      <p:sp>
        <p:nvSpPr>
          <p:cNvPr id="3" name="Rectangle 2"/>
          <p:cNvSpPr/>
          <p:nvPr/>
        </p:nvSpPr>
        <p:spPr>
          <a:xfrm>
            <a:off x="7275994" y="3244371"/>
            <a:ext cx="4674536" cy="1177245"/>
          </a:xfrm>
          <a:prstGeom prst="rect">
            <a:avLst/>
          </a:prstGeom>
        </p:spPr>
        <p:txBody>
          <a:bodyPr wrap="square">
            <a:spAutoFit/>
          </a:bodyPr>
          <a:lstStyle/>
          <a:p>
            <a:pPr>
              <a:spcAft>
                <a:spcPts val="0"/>
              </a:spcAft>
            </a:pPr>
            <a:r>
              <a:rPr lang="en-GB" sz="1000" b="1" dirty="0">
                <a:solidFill>
                  <a:srgbClr val="000000"/>
                </a:solidFill>
                <a:latin typeface="Calibri" panose="020F0502020204030204" pitchFamily="34" charset="0"/>
                <a:ea typeface="Gill Sans MT"/>
                <a:cs typeface="Calibri" panose="020F0502020204030204" pitchFamily="34" charset="0"/>
              </a:rPr>
              <a:t>Neglect Framework: </a:t>
            </a:r>
            <a:r>
              <a:rPr lang="en-GB" sz="1000" dirty="0">
                <a:solidFill>
                  <a:srgbClr val="000000"/>
                </a:solidFill>
                <a:latin typeface="Calibri" panose="020F0502020204030204" pitchFamily="34" charset="0"/>
                <a:ea typeface="Gill Sans MT"/>
                <a:cs typeface="Calibri" panose="020F0502020204030204" pitchFamily="34" charset="0"/>
              </a:rPr>
              <a:t>provides a</a:t>
            </a:r>
            <a:r>
              <a:rPr lang="en-GB" sz="1000" b="1" dirty="0">
                <a:solidFill>
                  <a:srgbClr val="000000"/>
                </a:solidFill>
                <a:latin typeface="Calibri" panose="020F0502020204030204" pitchFamily="34" charset="0"/>
                <a:ea typeface="Gill Sans MT"/>
                <a:cs typeface="Calibri" panose="020F0502020204030204" pitchFamily="34" charset="0"/>
              </a:rPr>
              <a:t> </a:t>
            </a:r>
            <a:r>
              <a:rPr lang="en-GB" sz="1000" dirty="0">
                <a:solidFill>
                  <a:srgbClr val="000000"/>
                </a:solidFill>
                <a:latin typeface="Calibri" panose="020F0502020204030204" pitchFamily="34" charset="0"/>
                <a:ea typeface="Arial" panose="020B0604020202020204" pitchFamily="34" charset="0"/>
                <a:cs typeface="Calibri" panose="020F0502020204030204" pitchFamily="34" charset="0"/>
              </a:rPr>
              <a:t>summary of 5 key areas to assist in identifying neglect &amp; concerns regarding the quality of care provided which may impact on a child’s developmental needs.  The framework used in conjunction with the </a:t>
            </a:r>
            <a:r>
              <a:rPr lang="en-GB" sz="1000" dirty="0">
                <a:solidFill>
                  <a:srgbClr val="000000"/>
                </a:solidFill>
                <a:latin typeface="Calibri" panose="020F0502020204030204" pitchFamily="34" charset="0"/>
                <a:ea typeface="Calibri" panose="020F0502020204030204" pitchFamily="34" charset="0"/>
                <a:cs typeface="Calibri" panose="020F0502020204030204" pitchFamily="34" charset="0"/>
              </a:rPr>
              <a:t>Graded Care Profile 2 (GCP2) assessment tool assists in assessing neglect, supporting referrals and in reflective supervision.</a:t>
            </a:r>
            <a:r>
              <a:rPr lang="en-GB" sz="1000" dirty="0">
                <a:solidFill>
                  <a:srgbClr val="000000"/>
                </a:solidFill>
                <a:latin typeface="Calibri" panose="020F0502020204030204" pitchFamily="34" charset="0"/>
                <a:ea typeface="Arial" panose="020B0604020202020204" pitchFamily="34" charset="0"/>
                <a:cs typeface="Calibri" panose="020F0502020204030204" pitchFamily="34" charset="0"/>
              </a:rPr>
              <a:t> </a:t>
            </a:r>
            <a:r>
              <a:rPr lang="en-GB" sz="1000" dirty="0" smtClean="0">
                <a:solidFill>
                  <a:srgbClr val="000000"/>
                </a:solidFill>
                <a:latin typeface="Calibri" panose="020F0502020204030204" pitchFamily="34" charset="0"/>
                <a:ea typeface="Arial" panose="020B0604020202020204" pitchFamily="34" charset="0"/>
                <a:cs typeface="Calibri" panose="020F0502020204030204" pitchFamily="34" charset="0"/>
              </a:rPr>
              <a:t>Key </a:t>
            </a:r>
            <a:r>
              <a:rPr lang="en-GB" sz="1000" dirty="0">
                <a:solidFill>
                  <a:srgbClr val="000000"/>
                </a:solidFill>
                <a:latin typeface="Calibri" panose="020F0502020204030204" pitchFamily="34" charset="0"/>
                <a:ea typeface="Arial" panose="020B0604020202020204" pitchFamily="34" charset="0"/>
                <a:cs typeface="Calibri" panose="020F0502020204030204" pitchFamily="34" charset="0"/>
              </a:rPr>
              <a:t>areas include:</a:t>
            </a:r>
            <a:r>
              <a:rPr lang="en-GB" sz="1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1000" b="1" dirty="0" err="1">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GB" sz="10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GB" sz="1000" dirty="0">
                <a:solidFill>
                  <a:srgbClr val="000000"/>
                </a:solidFill>
                <a:latin typeface="Calibri" panose="020F0502020204030204" pitchFamily="34" charset="0"/>
                <a:ea typeface="Calibri" panose="020F0502020204030204" pitchFamily="34" charset="0"/>
                <a:cs typeface="Calibri" panose="020F0502020204030204" pitchFamily="34" charset="0"/>
              </a:rPr>
              <a:t> Persistence &amp; Change, </a:t>
            </a:r>
            <a:r>
              <a:rPr lang="en-GB" sz="1000" b="1" dirty="0">
                <a:solidFill>
                  <a:srgbClr val="000000"/>
                </a:solidFill>
                <a:latin typeface="Calibri" panose="020F0502020204030204" pitchFamily="34" charset="0"/>
                <a:ea typeface="Calibri" panose="020F0502020204030204" pitchFamily="34" charset="0"/>
                <a:cs typeface="Calibri" panose="020F0502020204030204" pitchFamily="34" charset="0"/>
              </a:rPr>
              <a:t>ii) </a:t>
            </a:r>
            <a:r>
              <a:rPr lang="en-GB" sz="1000" dirty="0">
                <a:solidFill>
                  <a:srgbClr val="000000"/>
                </a:solidFill>
                <a:latin typeface="Calibri" panose="020F0502020204030204" pitchFamily="34" charset="0"/>
                <a:ea typeface="Calibri" panose="020F0502020204030204" pitchFamily="34" charset="0"/>
                <a:cs typeface="Calibri" panose="020F0502020204030204" pitchFamily="34" charset="0"/>
              </a:rPr>
              <a:t>Child Development Areas, </a:t>
            </a:r>
            <a:r>
              <a:rPr lang="en-GB" sz="1000" b="1" dirty="0">
                <a:solidFill>
                  <a:srgbClr val="000000"/>
                </a:solidFill>
                <a:latin typeface="Calibri" panose="020F0502020204030204" pitchFamily="34" charset="0"/>
                <a:ea typeface="Calibri" panose="020F0502020204030204" pitchFamily="34" charset="0"/>
                <a:cs typeface="Calibri" panose="020F0502020204030204" pitchFamily="34" charset="0"/>
              </a:rPr>
              <a:t>iii) </a:t>
            </a:r>
            <a:r>
              <a:rPr lang="en-GB" sz="1000" dirty="0">
                <a:solidFill>
                  <a:srgbClr val="000000"/>
                </a:solidFill>
                <a:latin typeface="Calibri" panose="020F0502020204030204" pitchFamily="34" charset="0"/>
                <a:ea typeface="Calibri" panose="020F0502020204030204" pitchFamily="34" charset="0"/>
                <a:cs typeface="Calibri" panose="020F0502020204030204" pitchFamily="34" charset="0"/>
              </a:rPr>
              <a:t>Impact of neglect on the child and their lived experience, </a:t>
            </a:r>
            <a:r>
              <a:rPr lang="en-GB" sz="1000" b="1" dirty="0">
                <a:solidFill>
                  <a:srgbClr val="000000"/>
                </a:solidFill>
                <a:latin typeface="Calibri" panose="020F0502020204030204" pitchFamily="34" charset="0"/>
                <a:ea typeface="Calibri" panose="020F0502020204030204" pitchFamily="34" charset="0"/>
                <a:cs typeface="Calibri" panose="020F0502020204030204" pitchFamily="34" charset="0"/>
              </a:rPr>
              <a:t>iv) </a:t>
            </a:r>
            <a:r>
              <a:rPr lang="en-GB" sz="1000" dirty="0">
                <a:solidFill>
                  <a:srgbClr val="000000"/>
                </a:solidFill>
                <a:latin typeface="Calibri" panose="020F0502020204030204" pitchFamily="34" charset="0"/>
                <a:ea typeface="Calibri" panose="020F0502020204030204" pitchFamily="34" charset="0"/>
                <a:cs typeface="Calibri" panose="020F0502020204030204" pitchFamily="34" charset="0"/>
              </a:rPr>
              <a:t>Causal factors, </a:t>
            </a:r>
            <a:r>
              <a:rPr lang="en-GB" sz="1000" b="1" dirty="0">
                <a:solidFill>
                  <a:srgbClr val="000000"/>
                </a:solidFill>
                <a:latin typeface="Calibri" panose="020F0502020204030204" pitchFamily="34" charset="0"/>
                <a:ea typeface="Calibri" panose="020F0502020204030204" pitchFamily="34" charset="0"/>
                <a:cs typeface="Calibri" panose="020F0502020204030204" pitchFamily="34" charset="0"/>
              </a:rPr>
              <a:t>v) </a:t>
            </a:r>
            <a:r>
              <a:rPr lang="en-GB" sz="1000" dirty="0">
                <a:solidFill>
                  <a:srgbClr val="000000"/>
                </a:solidFill>
                <a:latin typeface="Calibri" panose="020F0502020204030204" pitchFamily="34" charset="0"/>
                <a:ea typeface="Calibri" panose="020F0502020204030204" pitchFamily="34" charset="0"/>
                <a:cs typeface="Calibri" panose="020F0502020204030204" pitchFamily="34" charset="0"/>
              </a:rPr>
              <a:t>Acts of Omission or Commission</a:t>
            </a:r>
            <a:r>
              <a:rPr lang="en-GB" sz="1050"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6580376" y="4575336"/>
            <a:ext cx="5498963" cy="1336263"/>
          </a:xfrm>
          <a:prstGeom prst="rect">
            <a:avLst/>
          </a:prstGeom>
        </p:spPr>
        <p:txBody>
          <a:bodyPr wrap="square">
            <a:spAutoFit/>
          </a:bodyPr>
          <a:lstStyle/>
          <a:p>
            <a:pPr>
              <a:spcAft>
                <a:spcPts val="0"/>
              </a:spcAft>
            </a:pPr>
            <a:r>
              <a:rPr lang="en-GB" sz="1000" b="1" dirty="0">
                <a:solidFill>
                  <a:srgbClr val="000000"/>
                </a:solidFill>
                <a:ea typeface="Arial" panose="020B0604020202020204" pitchFamily="34" charset="0"/>
                <a:cs typeface="Times New Roman" panose="02020603050405020304" pitchFamily="18" charset="0"/>
              </a:rPr>
              <a:t>Consider: </a:t>
            </a:r>
            <a:r>
              <a:rPr lang="en-GB" sz="1000" b="1" dirty="0" err="1">
                <a:solidFill>
                  <a:srgbClr val="000000"/>
                </a:solidFill>
                <a:ea typeface="Arial" panose="020B0604020202020204" pitchFamily="34" charset="0"/>
                <a:cs typeface="Times New Roman" panose="02020603050405020304" pitchFamily="18" charset="0"/>
              </a:rPr>
              <a:t>i</a:t>
            </a:r>
            <a:r>
              <a:rPr lang="en-GB" sz="1000" b="1" dirty="0">
                <a:solidFill>
                  <a:srgbClr val="000000"/>
                </a:solidFill>
                <a:ea typeface="Arial" panose="020B0604020202020204" pitchFamily="34" charset="0"/>
                <a:cs typeface="Times New Roman" panose="02020603050405020304" pitchFamily="18" charset="0"/>
              </a:rPr>
              <a:t>) Persistence </a:t>
            </a:r>
            <a:r>
              <a:rPr lang="en-GB" sz="1000" b="1" dirty="0" smtClean="0">
                <a:solidFill>
                  <a:srgbClr val="000000"/>
                </a:solidFill>
                <a:ea typeface="Arial" panose="020B0604020202020204" pitchFamily="34" charset="0"/>
                <a:cs typeface="Times New Roman" panose="02020603050405020304" pitchFamily="18" charset="0"/>
              </a:rPr>
              <a:t>&amp; </a:t>
            </a:r>
            <a:r>
              <a:rPr lang="en-GB" sz="1000" b="1" dirty="0">
                <a:solidFill>
                  <a:srgbClr val="000000"/>
                </a:solidFill>
                <a:ea typeface="Arial" panose="020B0604020202020204" pitchFamily="34" charset="0"/>
                <a:cs typeface="Times New Roman" panose="02020603050405020304" pitchFamily="18" charset="0"/>
              </a:rPr>
              <a:t>change</a:t>
            </a:r>
            <a:r>
              <a:rPr lang="en-GB" sz="1000" dirty="0">
                <a:solidFill>
                  <a:srgbClr val="000000"/>
                </a:solidFill>
                <a:ea typeface="Arial" panose="020B0604020202020204" pitchFamily="34" charset="0"/>
                <a:cs typeface="Times New Roman" panose="02020603050405020304" pitchFamily="18" charset="0"/>
              </a:rPr>
              <a:t>:</a:t>
            </a:r>
            <a:r>
              <a:rPr lang="en-GB" sz="1000" dirty="0">
                <a:solidFill>
                  <a:srgbClr val="F44A71"/>
                </a:solidFill>
                <a:ea typeface="Arial" panose="020B0604020202020204" pitchFamily="34" charset="0"/>
                <a:cs typeface="Times New Roman" panose="02020603050405020304" pitchFamily="18" charset="0"/>
              </a:rPr>
              <a:t> </a:t>
            </a:r>
            <a:r>
              <a:rPr lang="en-GB" sz="1000" dirty="0">
                <a:solidFill>
                  <a:srgbClr val="000000"/>
                </a:solidFill>
                <a:ea typeface="Arial" panose="020B0604020202020204" pitchFamily="34" charset="0"/>
                <a:cs typeface="Times New Roman" panose="02020603050405020304" pitchFamily="18" charset="0"/>
              </a:rPr>
              <a:t>Is the</a:t>
            </a:r>
            <a:r>
              <a:rPr lang="en-GB" sz="1000" dirty="0">
                <a:solidFill>
                  <a:srgbClr val="F44A71"/>
                </a:solidFill>
                <a:ea typeface="Arial" panose="020B0604020202020204" pitchFamily="34" charset="0"/>
                <a:cs typeface="Times New Roman" panose="02020603050405020304" pitchFamily="18" charset="0"/>
              </a:rPr>
              <a:t> </a:t>
            </a:r>
            <a:r>
              <a:rPr lang="en-GB" sz="1000" dirty="0">
                <a:solidFill>
                  <a:srgbClr val="000000"/>
                </a:solidFill>
                <a:ea typeface="Arial" panose="020B0604020202020204" pitchFamily="34" charset="0"/>
                <a:cs typeface="Times New Roman" panose="02020603050405020304" pitchFamily="18" charset="0"/>
              </a:rPr>
              <a:t>level of neglect persistent over time </a:t>
            </a:r>
            <a:r>
              <a:rPr lang="en-GB" sz="1000" dirty="0" smtClean="0">
                <a:solidFill>
                  <a:srgbClr val="000000"/>
                </a:solidFill>
                <a:ea typeface="Arial" panose="020B0604020202020204" pitchFamily="34" charset="0"/>
                <a:cs typeface="Times New Roman" panose="02020603050405020304" pitchFamily="18" charset="0"/>
              </a:rPr>
              <a:t>&amp; resistant </a:t>
            </a:r>
            <a:r>
              <a:rPr lang="en-GB" sz="1000" dirty="0">
                <a:solidFill>
                  <a:srgbClr val="000000"/>
                </a:solidFill>
                <a:ea typeface="Arial" panose="020B0604020202020204" pitchFamily="34" charset="0"/>
                <a:cs typeface="Times New Roman" panose="02020603050405020304" pitchFamily="18" charset="0"/>
              </a:rPr>
              <a:t>to change, despite intervention </a:t>
            </a:r>
            <a:r>
              <a:rPr lang="en-GB" sz="1000" dirty="0" smtClean="0">
                <a:solidFill>
                  <a:srgbClr val="000000"/>
                </a:solidFill>
                <a:ea typeface="Arial" panose="020B0604020202020204" pitchFamily="34" charset="0"/>
                <a:cs typeface="Times New Roman" panose="02020603050405020304" pitchFamily="18" charset="0"/>
              </a:rPr>
              <a:t>&amp; support</a:t>
            </a:r>
            <a:r>
              <a:rPr lang="en-GB" sz="1000" dirty="0">
                <a:solidFill>
                  <a:srgbClr val="000000"/>
                </a:solidFill>
                <a:ea typeface="Arial" panose="020B0604020202020204" pitchFamily="34" charset="0"/>
                <a:cs typeface="Times New Roman" panose="02020603050405020304" pitchFamily="18" charset="0"/>
              </a:rPr>
              <a:t>? Does it persist over family generations? Do parents want to change? What is their level of </a:t>
            </a:r>
            <a:r>
              <a:rPr lang="en-GB" sz="1000" dirty="0" smtClean="0">
                <a:solidFill>
                  <a:srgbClr val="000000"/>
                </a:solidFill>
                <a:ea typeface="Arial" panose="020B0604020202020204" pitchFamily="34" charset="0"/>
                <a:cs typeface="Times New Roman" panose="02020603050405020304" pitchFamily="18" charset="0"/>
              </a:rPr>
              <a:t>ability/capacity </a:t>
            </a:r>
            <a:r>
              <a:rPr lang="en-GB" sz="1000" dirty="0">
                <a:solidFill>
                  <a:srgbClr val="000000"/>
                </a:solidFill>
                <a:ea typeface="Arial" panose="020B0604020202020204" pitchFamily="34" charset="0"/>
                <a:cs typeface="Times New Roman" panose="02020603050405020304" pitchFamily="18" charset="0"/>
              </a:rPr>
              <a:t>to change</a:t>
            </a:r>
            <a:r>
              <a:rPr lang="en-GB" sz="1000" dirty="0" smtClean="0">
                <a:solidFill>
                  <a:srgbClr val="000000"/>
                </a:solidFill>
                <a:ea typeface="Arial" panose="020B0604020202020204" pitchFamily="34" charset="0"/>
                <a:cs typeface="Times New Roman" panose="02020603050405020304" pitchFamily="18" charset="0"/>
              </a:rPr>
              <a:t>.</a:t>
            </a:r>
            <a:r>
              <a:rPr lang="en-GB" sz="1000" dirty="0">
                <a:ea typeface="Times New Roman" panose="02020603050405020304" pitchFamily="18" charset="0"/>
              </a:rPr>
              <a:t> </a:t>
            </a:r>
          </a:p>
          <a:p>
            <a:pPr marR="125730">
              <a:tabLst>
                <a:tab pos="104775" algn="l"/>
              </a:tabLst>
            </a:pPr>
            <a:r>
              <a:rPr lang="en-GB" sz="1000" b="1" dirty="0" smtClean="0">
                <a:solidFill>
                  <a:srgbClr val="000000"/>
                </a:solidFill>
                <a:ea typeface="Times New Roman" panose="02020603050405020304" pitchFamily="18" charset="0"/>
                <a:cs typeface="Times New Roman" panose="02020603050405020304" pitchFamily="18" charset="0"/>
              </a:rPr>
              <a:t>ii) Are the </a:t>
            </a:r>
            <a:r>
              <a:rPr lang="en-GB" sz="1000" b="1" dirty="0">
                <a:solidFill>
                  <a:srgbClr val="000000"/>
                </a:solidFill>
                <a:ea typeface="Times New Roman" panose="02020603050405020304" pitchFamily="18" charset="0"/>
                <a:cs typeface="Times New Roman" panose="02020603050405020304" pitchFamily="18" charset="0"/>
              </a:rPr>
              <a:t>child’s developmental needs </a:t>
            </a:r>
            <a:r>
              <a:rPr lang="en-GB" sz="1000" b="1" dirty="0" smtClean="0">
                <a:solidFill>
                  <a:srgbClr val="000000"/>
                </a:solidFill>
                <a:ea typeface="Times New Roman" panose="02020603050405020304" pitchFamily="18" charset="0"/>
                <a:cs typeface="Times New Roman" panose="02020603050405020304" pitchFamily="18" charset="0"/>
              </a:rPr>
              <a:t>affected </a:t>
            </a:r>
            <a:r>
              <a:rPr lang="en-GB" sz="1000" i="1" dirty="0" smtClean="0">
                <a:solidFill>
                  <a:srgbClr val="000000"/>
                </a:solidFill>
                <a:ea typeface="Times New Roman" panose="02020603050405020304" pitchFamily="18" charset="0"/>
                <a:cs typeface="Times New Roman" panose="02020603050405020304" pitchFamily="18" charset="0"/>
              </a:rPr>
              <a:t>(</a:t>
            </a:r>
            <a:r>
              <a:rPr lang="en-GB" sz="1000" i="1" dirty="0" smtClean="0"/>
              <a:t>If evident </a:t>
            </a:r>
            <a:r>
              <a:rPr lang="en-GB" sz="1000" i="1" dirty="0"/>
              <a:t>in all areas it is considered ‘Global Neglect</a:t>
            </a:r>
            <a:r>
              <a:rPr lang="en-GB" sz="1000" i="1" dirty="0" smtClean="0"/>
              <a:t>’):</a:t>
            </a:r>
            <a:r>
              <a:rPr lang="en-GB" sz="1000" b="1" dirty="0" smtClean="0"/>
              <a:t> </a:t>
            </a:r>
            <a:r>
              <a:rPr lang="en-GB" sz="1000" dirty="0" smtClean="0">
                <a:solidFill>
                  <a:srgbClr val="000000"/>
                </a:solidFill>
                <a:ea typeface="Times New Roman" panose="02020603050405020304" pitchFamily="18" charset="0"/>
                <a:cs typeface="Times New Roman" panose="02020603050405020304" pitchFamily="18" charset="0"/>
              </a:rPr>
              <a:t>Are </a:t>
            </a:r>
            <a:r>
              <a:rPr lang="en-GB" sz="1000" dirty="0">
                <a:solidFill>
                  <a:srgbClr val="000000"/>
                </a:solidFill>
                <a:ea typeface="Times New Roman" panose="02020603050405020304" pitchFamily="18" charset="0"/>
                <a:cs typeface="Times New Roman" panose="02020603050405020304" pitchFamily="18" charset="0"/>
              </a:rPr>
              <a:t>there aspects of neglectful care-giving</a:t>
            </a:r>
            <a:r>
              <a:rPr lang="en-GB" sz="1000" dirty="0" smtClean="0">
                <a:solidFill>
                  <a:srgbClr val="000000"/>
                </a:solidFill>
                <a:ea typeface="Times New Roman" panose="02020603050405020304" pitchFamily="18" charset="0"/>
                <a:cs typeface="Times New Roman" panose="02020603050405020304" pitchFamily="18" charset="0"/>
              </a:rPr>
              <a:t>? </a:t>
            </a:r>
            <a:r>
              <a:rPr lang="en-GB" sz="1000" b="1" dirty="0" smtClean="0">
                <a:solidFill>
                  <a:srgbClr val="000000"/>
                </a:solidFill>
                <a:ea typeface="Times New Roman" panose="02020603050405020304" pitchFamily="18" charset="0"/>
                <a:cs typeface="Times New Roman" panose="02020603050405020304" pitchFamily="18" charset="0"/>
              </a:rPr>
              <a:t>Physical </a:t>
            </a:r>
            <a:r>
              <a:rPr lang="en-GB" sz="1000" b="1" dirty="0">
                <a:solidFill>
                  <a:srgbClr val="000000"/>
                </a:solidFill>
                <a:ea typeface="Times New Roman" panose="02020603050405020304" pitchFamily="18" charset="0"/>
                <a:cs typeface="Times New Roman" panose="02020603050405020304" pitchFamily="18" charset="0"/>
              </a:rPr>
              <a:t>care</a:t>
            </a:r>
            <a:r>
              <a:rPr lang="en-GB" sz="1000" dirty="0">
                <a:solidFill>
                  <a:srgbClr val="000000"/>
                </a:solidFill>
                <a:ea typeface="Times New Roman" panose="02020603050405020304" pitchFamily="18" charset="0"/>
                <a:cs typeface="Times New Roman" panose="02020603050405020304" pitchFamily="18" charset="0"/>
              </a:rPr>
              <a:t>: Are </a:t>
            </a:r>
            <a:r>
              <a:rPr lang="en-GB" sz="1000" dirty="0" smtClean="0">
                <a:solidFill>
                  <a:srgbClr val="000000"/>
                </a:solidFill>
                <a:ea typeface="Times New Roman" panose="02020603050405020304" pitchFamily="18" charset="0"/>
                <a:cs typeface="Times New Roman" panose="02020603050405020304" pitchFamily="18" charset="0"/>
              </a:rPr>
              <a:t>parents </a:t>
            </a:r>
            <a:r>
              <a:rPr lang="en-GB" sz="1000" dirty="0">
                <a:solidFill>
                  <a:srgbClr val="000000"/>
                </a:solidFill>
                <a:ea typeface="Times New Roman" panose="02020603050405020304" pitchFamily="18" charset="0"/>
                <a:cs typeface="Times New Roman" panose="02020603050405020304" pitchFamily="18" charset="0"/>
              </a:rPr>
              <a:t>providing appropriate clothing, food, cleanliness </a:t>
            </a:r>
            <a:r>
              <a:rPr lang="en-GB" sz="1000" dirty="0" smtClean="0">
                <a:solidFill>
                  <a:srgbClr val="000000"/>
                </a:solidFill>
                <a:ea typeface="Times New Roman" panose="02020603050405020304" pitchFamily="18" charset="0"/>
                <a:cs typeface="Times New Roman" panose="02020603050405020304" pitchFamily="18" charset="0"/>
              </a:rPr>
              <a:t>&amp; living </a:t>
            </a:r>
            <a:r>
              <a:rPr lang="en-GB" sz="1000" dirty="0">
                <a:solidFill>
                  <a:srgbClr val="000000"/>
                </a:solidFill>
                <a:ea typeface="Times New Roman" panose="02020603050405020304" pitchFamily="18" charset="0"/>
                <a:cs typeface="Times New Roman" panose="02020603050405020304" pitchFamily="18" charset="0"/>
              </a:rPr>
              <a:t>conditions</a:t>
            </a:r>
            <a:r>
              <a:rPr lang="en-GB" sz="1000" dirty="0" smtClean="0">
                <a:solidFill>
                  <a:srgbClr val="000000"/>
                </a:solidFill>
                <a:ea typeface="Times New Roman" panose="02020603050405020304" pitchFamily="18" charset="0"/>
                <a:cs typeface="Times New Roman" panose="02020603050405020304" pitchFamily="18" charset="0"/>
              </a:rPr>
              <a:t>? </a:t>
            </a:r>
            <a:r>
              <a:rPr lang="en-GB" sz="1000" b="1" dirty="0" smtClean="0">
                <a:ea typeface="Arial" panose="020B0604020202020204" pitchFamily="34" charset="0"/>
                <a:cs typeface="Calibri" panose="020F0502020204030204" pitchFamily="34" charset="0"/>
              </a:rPr>
              <a:t>Emotional </a:t>
            </a:r>
            <a:r>
              <a:rPr lang="en-GB" sz="1000" b="1" dirty="0">
                <a:ea typeface="Arial" panose="020B0604020202020204" pitchFamily="34" charset="0"/>
                <a:cs typeface="Calibri" panose="020F0502020204030204" pitchFamily="34" charset="0"/>
              </a:rPr>
              <a:t>relationships</a:t>
            </a:r>
            <a:r>
              <a:rPr lang="en-GB" sz="1000" dirty="0">
                <a:ea typeface="Arial" panose="020B0604020202020204" pitchFamily="34" charset="0"/>
                <a:cs typeface="Calibri" panose="020F0502020204030204" pitchFamily="34" charset="0"/>
              </a:rPr>
              <a:t>, </a:t>
            </a:r>
            <a:r>
              <a:rPr lang="en-GB" sz="1000" dirty="0" smtClean="0">
                <a:ea typeface="Arial" panose="020B0604020202020204" pitchFamily="34" charset="0"/>
                <a:cs typeface="Calibri" panose="020F0502020204030204" pitchFamily="34" charset="0"/>
              </a:rPr>
              <a:t>What are the </a:t>
            </a:r>
            <a:r>
              <a:rPr lang="en-GB" sz="1000" dirty="0">
                <a:ea typeface="Arial" panose="020B0604020202020204" pitchFamily="34" charset="0"/>
                <a:cs typeface="Calibri" panose="020F0502020204030204" pitchFamily="34" charset="0"/>
              </a:rPr>
              <a:t>attitudes of </a:t>
            </a:r>
            <a:r>
              <a:rPr lang="en-GB" sz="1000" dirty="0" smtClean="0">
                <a:ea typeface="Arial" panose="020B0604020202020204" pitchFamily="34" charset="0"/>
                <a:cs typeface="Calibri" panose="020F0502020204030204" pitchFamily="34" charset="0"/>
              </a:rPr>
              <a:t>parent </a:t>
            </a:r>
            <a:r>
              <a:rPr lang="en-GB" sz="1000" dirty="0">
                <a:ea typeface="Arial" panose="020B0604020202020204" pitchFamily="34" charset="0"/>
                <a:cs typeface="Calibri" panose="020F0502020204030204" pitchFamily="34" charset="0"/>
              </a:rPr>
              <a:t>to the child. Is the </a:t>
            </a:r>
            <a:r>
              <a:rPr lang="en-GB" sz="1000" dirty="0" smtClean="0">
                <a:ea typeface="Arial" panose="020B0604020202020204" pitchFamily="34" charset="0"/>
                <a:cs typeface="Calibri" panose="020F0502020204030204" pitchFamily="34" charset="0"/>
              </a:rPr>
              <a:t>parent responsive </a:t>
            </a:r>
            <a:r>
              <a:rPr lang="en-GB" sz="1000" dirty="0">
                <a:ea typeface="Arial" panose="020B0604020202020204" pitchFamily="34" charset="0"/>
                <a:cs typeface="Calibri" panose="020F0502020204030204" pitchFamily="34" charset="0"/>
              </a:rPr>
              <a:t>to a child’s basic emotional needs, </a:t>
            </a:r>
            <a:r>
              <a:rPr lang="en-GB" sz="1000" dirty="0" smtClean="0">
                <a:ea typeface="Arial" panose="020B0604020202020204" pitchFamily="34" charset="0"/>
                <a:cs typeface="Calibri" panose="020F0502020204030204" pitchFamily="34" charset="0"/>
              </a:rPr>
              <a:t>including Positive interaction  </a:t>
            </a:r>
            <a:r>
              <a:rPr lang="en-GB" sz="1000" dirty="0">
                <a:ea typeface="Arial" panose="020B0604020202020204" pitchFamily="34" charset="0"/>
                <a:cs typeface="Calibri" panose="020F0502020204030204" pitchFamily="34" charset="0"/>
              </a:rPr>
              <a:t>&amp; providing affection</a:t>
            </a:r>
            <a:r>
              <a:rPr lang="en-GB" sz="1000" dirty="0" smtClean="0">
                <a:ea typeface="Arial" panose="020B0604020202020204" pitchFamily="34" charset="0"/>
                <a:cs typeface="Calibri" panose="020F0502020204030204" pitchFamily="34" charset="0"/>
              </a:rPr>
              <a:t>?</a:t>
            </a:r>
            <a:r>
              <a:rPr lang="en-GB" sz="1000" dirty="0">
                <a:ea typeface="Arial" panose="020B0604020202020204" pitchFamily="34" charset="0"/>
                <a:cs typeface="Calibri" panose="020F0502020204030204" pitchFamily="34" charset="0"/>
              </a:rPr>
              <a:t> </a:t>
            </a:r>
            <a:endParaRPr lang="en-GB" sz="1000" dirty="0">
              <a:ea typeface="Times New Roman" panose="02020603050405020304" pitchFamily="18" charset="0"/>
            </a:endParaRPr>
          </a:p>
          <a:p>
            <a:pPr>
              <a:lnSpc>
                <a:spcPts val="140"/>
              </a:lnSpc>
              <a:spcAft>
                <a:spcPts val="0"/>
              </a:spcAft>
            </a:pPr>
            <a:r>
              <a:rPr lang="en-GB" sz="1600" dirty="0">
                <a:latin typeface="Calibri" panose="020F0502020204030204" pitchFamily="34" charset="0"/>
                <a:ea typeface="Arial" panose="020B0604020202020204" pitchFamily="34" charset="0"/>
                <a:cs typeface="Calibri" panose="020F0502020204030204" pitchFamily="34"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247624" y="4636793"/>
            <a:ext cx="5517065" cy="1669688"/>
          </a:xfrm>
          <a:prstGeom prst="rect">
            <a:avLst/>
          </a:prstGeom>
        </p:spPr>
        <p:txBody>
          <a:bodyPr wrap="square">
            <a:spAutoFit/>
          </a:bodyPr>
          <a:lstStyle/>
          <a:p>
            <a:pPr marR="125730">
              <a:tabLst>
                <a:tab pos="104775" algn="l"/>
              </a:tabLst>
            </a:pPr>
            <a:r>
              <a:rPr lang="en-GB" sz="1050" b="1" dirty="0" smtClean="0">
                <a:solidFill>
                  <a:srgbClr val="000000"/>
                </a:solidFill>
                <a:ea typeface="Times New Roman" panose="02020603050405020304" pitchFamily="18" charset="0"/>
                <a:cs typeface="Times New Roman" panose="02020603050405020304" pitchFamily="18" charset="0"/>
              </a:rPr>
              <a:t>ii) Areas of developmental needs affected continued: </a:t>
            </a:r>
            <a:r>
              <a:rPr lang="en-GB" sz="1050" dirty="0" smtClean="0">
                <a:ea typeface="Arial" panose="020B0604020202020204" pitchFamily="34" charset="0"/>
                <a:cs typeface="Calibri" panose="020F0502020204030204" pitchFamily="34" charset="0"/>
              </a:rPr>
              <a:t>Are </a:t>
            </a:r>
            <a:r>
              <a:rPr lang="en-GB" sz="1050" dirty="0">
                <a:ea typeface="Arial" panose="020B0604020202020204" pitchFamily="34" charset="0"/>
                <a:cs typeface="Calibri" panose="020F0502020204030204" pitchFamily="34" charset="0"/>
              </a:rPr>
              <a:t>they failing to </a:t>
            </a:r>
            <a:r>
              <a:rPr lang="en-GB" sz="1050" dirty="0" smtClean="0">
                <a:ea typeface="Arial" panose="020B0604020202020204" pitchFamily="34" charset="0"/>
                <a:cs typeface="Calibri" panose="020F0502020204030204" pitchFamily="34" charset="0"/>
              </a:rPr>
              <a:t>develop the </a:t>
            </a:r>
          </a:p>
          <a:p>
            <a:pPr marR="125730">
              <a:tabLst>
                <a:tab pos="104775" algn="l"/>
              </a:tabLst>
            </a:pPr>
            <a:r>
              <a:rPr lang="en-GB" sz="1050" dirty="0" smtClean="0">
                <a:ea typeface="Arial" panose="020B0604020202020204" pitchFamily="34" charset="0"/>
                <a:cs typeface="Calibri" panose="020F0502020204030204" pitchFamily="34" charset="0"/>
              </a:rPr>
              <a:t>child’s </a:t>
            </a:r>
            <a:r>
              <a:rPr lang="en-GB" sz="1050" dirty="0">
                <a:ea typeface="Arial" panose="020B0604020202020204" pitchFamily="34" charset="0"/>
                <a:cs typeface="Calibri" panose="020F0502020204030204" pitchFamily="34" charset="0"/>
              </a:rPr>
              <a:t>self-esteem &amp; sense of identity? </a:t>
            </a:r>
            <a:endParaRPr lang="en-GB" sz="1050" dirty="0" smtClean="0">
              <a:ea typeface="Arial" panose="020B0604020202020204" pitchFamily="34" charset="0"/>
              <a:cs typeface="Calibri" panose="020F0502020204030204" pitchFamily="34" charset="0"/>
            </a:endParaRPr>
          </a:p>
          <a:p>
            <a:pPr marR="125730">
              <a:tabLst>
                <a:tab pos="104775" algn="l"/>
              </a:tabLst>
            </a:pPr>
            <a:r>
              <a:rPr lang="en-GB" sz="1050" b="1" dirty="0" smtClean="0">
                <a:ea typeface="Arial" panose="020B0604020202020204" pitchFamily="34" charset="0"/>
                <a:cs typeface="Calibri" panose="020F0502020204030204" pitchFamily="34" charset="0"/>
              </a:rPr>
              <a:t>Health &amp; medical </a:t>
            </a:r>
            <a:r>
              <a:rPr lang="en-GB" sz="1050" b="1" dirty="0">
                <a:ea typeface="Arial" panose="020B0604020202020204" pitchFamily="34" charset="0"/>
                <a:cs typeface="Calibri" panose="020F0502020204030204" pitchFamily="34" charset="0"/>
              </a:rPr>
              <a:t>needs.</a:t>
            </a:r>
            <a:r>
              <a:rPr lang="en-GB" sz="1050" dirty="0">
                <a:ea typeface="Arial" panose="020B0604020202020204" pitchFamily="34" charset="0"/>
                <a:cs typeface="Calibri" panose="020F0502020204030204" pitchFamily="34" charset="0"/>
              </a:rPr>
              <a:t> Do carers minimise or deny child’s </a:t>
            </a:r>
            <a:r>
              <a:rPr lang="en-GB" sz="1050" dirty="0" smtClean="0">
                <a:ea typeface="Arial" panose="020B0604020202020204" pitchFamily="34" charset="0"/>
                <a:cs typeface="Calibri" panose="020F0502020204030204" pitchFamily="34" charset="0"/>
              </a:rPr>
              <a:t>illness/health needs</a:t>
            </a:r>
            <a:r>
              <a:rPr lang="en-GB" sz="1050" dirty="0">
                <a:ea typeface="Arial" panose="020B0604020202020204" pitchFamily="34" charset="0"/>
                <a:cs typeface="Calibri" panose="020F0502020204030204" pitchFamily="34" charset="0"/>
              </a:rPr>
              <a:t>? </a:t>
            </a:r>
            <a:r>
              <a:rPr lang="en-GB" sz="1050" dirty="0" smtClean="0">
                <a:ea typeface="Arial" panose="020B0604020202020204" pitchFamily="34" charset="0"/>
                <a:cs typeface="Calibri" panose="020F0502020204030204" pitchFamily="34" charset="0"/>
              </a:rPr>
              <a:t>Do they fail </a:t>
            </a:r>
            <a:r>
              <a:rPr lang="en-GB" sz="1050" dirty="0">
                <a:ea typeface="Arial" panose="020B0604020202020204" pitchFamily="34" charset="0"/>
                <a:cs typeface="Calibri" panose="020F0502020204030204" pitchFamily="34" charset="0"/>
              </a:rPr>
              <a:t>to </a:t>
            </a:r>
            <a:r>
              <a:rPr lang="en-GB" sz="1050" dirty="0" smtClean="0">
                <a:ea typeface="Arial" panose="020B0604020202020204" pitchFamily="34" charset="0"/>
                <a:cs typeface="Calibri" panose="020F0502020204030204" pitchFamily="34" charset="0"/>
              </a:rPr>
              <a:t>seek appropriate </a:t>
            </a:r>
            <a:r>
              <a:rPr lang="en-GB" sz="1050" dirty="0">
                <a:ea typeface="Arial" panose="020B0604020202020204" pitchFamily="34" charset="0"/>
                <a:cs typeface="Calibri" panose="020F0502020204030204" pitchFamily="34" charset="0"/>
              </a:rPr>
              <a:t>medical attention or administer </a:t>
            </a:r>
            <a:r>
              <a:rPr lang="en-GB" sz="1050" dirty="0" smtClean="0">
                <a:ea typeface="Arial" panose="020B0604020202020204" pitchFamily="34" charset="0"/>
                <a:cs typeface="Calibri" panose="020F0502020204030204" pitchFamily="34" charset="0"/>
              </a:rPr>
              <a:t>medication/treatments? </a:t>
            </a:r>
          </a:p>
          <a:p>
            <a:pPr marR="125730">
              <a:tabLst>
                <a:tab pos="104775" algn="l"/>
              </a:tabLst>
            </a:pPr>
            <a:r>
              <a:rPr lang="en-GB" sz="1050" b="1" dirty="0" smtClean="0">
                <a:ea typeface="Arial" panose="020B0604020202020204" pitchFamily="34" charset="0"/>
                <a:cs typeface="Calibri" panose="020F0502020204030204" pitchFamily="34" charset="0"/>
              </a:rPr>
              <a:t>Supervision</a:t>
            </a:r>
            <a:r>
              <a:rPr lang="en-GB" sz="1050" b="1" dirty="0">
                <a:ea typeface="Arial" panose="020B0604020202020204" pitchFamily="34" charset="0"/>
                <a:cs typeface="Calibri" panose="020F0502020204030204" pitchFamily="34" charset="0"/>
              </a:rPr>
              <a:t>, guidance </a:t>
            </a:r>
            <a:r>
              <a:rPr lang="en-GB" sz="1050" b="1" dirty="0" smtClean="0">
                <a:ea typeface="Arial" panose="020B0604020202020204" pitchFamily="34" charset="0"/>
                <a:cs typeface="Calibri" panose="020F0502020204030204" pitchFamily="34" charset="0"/>
              </a:rPr>
              <a:t>&amp; safety</a:t>
            </a:r>
            <a:r>
              <a:rPr lang="en-GB" sz="1050" dirty="0">
                <a:ea typeface="Arial" panose="020B0604020202020204" pitchFamily="34" charset="0"/>
                <a:cs typeface="Calibri" panose="020F0502020204030204" pitchFamily="34" charset="0"/>
              </a:rPr>
              <a:t>. Is the child left to cope alone? Are they left </a:t>
            </a:r>
            <a:r>
              <a:rPr lang="en-GB" sz="1050" dirty="0" smtClean="0">
                <a:ea typeface="Arial" panose="020B0604020202020204" pitchFamily="34" charset="0"/>
                <a:cs typeface="Calibri" panose="020F0502020204030204" pitchFamily="34" charset="0"/>
              </a:rPr>
              <a:t>with inappropriate carers</a:t>
            </a:r>
            <a:r>
              <a:rPr lang="en-GB" sz="1050" dirty="0">
                <a:ea typeface="Arial" panose="020B0604020202020204" pitchFamily="34" charset="0"/>
                <a:cs typeface="Calibri" panose="020F0502020204030204" pitchFamily="34" charset="0"/>
              </a:rPr>
              <a:t>? </a:t>
            </a:r>
            <a:r>
              <a:rPr lang="en-GB" sz="1050" dirty="0" smtClean="0">
                <a:ea typeface="Arial" panose="020B0604020202020204" pitchFamily="34" charset="0"/>
                <a:cs typeface="Calibri" panose="020F0502020204030204" pitchFamily="34" charset="0"/>
              </a:rPr>
              <a:t>Do </a:t>
            </a:r>
            <a:r>
              <a:rPr lang="en-GB" sz="1050" dirty="0">
                <a:ea typeface="Arial" panose="020B0604020202020204" pitchFamily="34" charset="0"/>
                <a:cs typeface="Calibri" panose="020F0502020204030204" pitchFamily="34" charset="0"/>
              </a:rPr>
              <a:t>carers fail to provide appropriate boundaries about behaviours </a:t>
            </a:r>
            <a:r>
              <a:rPr lang="en-GB" sz="1050" dirty="0" smtClean="0">
                <a:ea typeface="Arial" panose="020B0604020202020204" pitchFamily="34" charset="0"/>
                <a:cs typeface="Calibri" panose="020F0502020204030204" pitchFamily="34" charset="0"/>
              </a:rPr>
              <a:t>e.g. under-age sex/alcohol </a:t>
            </a:r>
            <a:r>
              <a:rPr lang="en-GB" sz="1050" dirty="0">
                <a:ea typeface="Arial" panose="020B0604020202020204" pitchFamily="34" charset="0"/>
                <a:cs typeface="Calibri" panose="020F0502020204030204" pitchFamily="34" charset="0"/>
              </a:rPr>
              <a:t>use</a:t>
            </a:r>
            <a:r>
              <a:rPr lang="en-GB" sz="1050" dirty="0" smtClean="0">
                <a:ea typeface="Arial" panose="020B0604020202020204" pitchFamily="34" charset="0"/>
                <a:cs typeface="Calibri" panose="020F0502020204030204" pitchFamily="34" charset="0"/>
              </a:rPr>
              <a:t>?</a:t>
            </a:r>
            <a:r>
              <a:rPr lang="en-GB" sz="1050" b="1" dirty="0"/>
              <a:t> </a:t>
            </a:r>
            <a:endParaRPr lang="en-GB" sz="1050" dirty="0"/>
          </a:p>
          <a:p>
            <a:pPr marL="106045" marR="12700" indent="-107315">
              <a:spcAft>
                <a:spcPts val="0"/>
              </a:spcAft>
            </a:pPr>
            <a:endParaRPr lang="en-GB" sz="1100" b="1" dirty="0" smtClean="0"/>
          </a:p>
          <a:p>
            <a:endParaRPr lang="en-GB" dirty="0"/>
          </a:p>
        </p:txBody>
      </p:sp>
      <p:sp>
        <p:nvSpPr>
          <p:cNvPr id="16" name="Rectangle 15"/>
          <p:cNvSpPr/>
          <p:nvPr/>
        </p:nvSpPr>
        <p:spPr>
          <a:xfrm>
            <a:off x="262429" y="3253890"/>
            <a:ext cx="4037822" cy="286232"/>
          </a:xfrm>
          <a:prstGeom prst="rect">
            <a:avLst/>
          </a:prstGeom>
        </p:spPr>
        <p:txBody>
          <a:bodyPr wrap="square">
            <a:spAutoFit/>
          </a:bodyPr>
          <a:lstStyle/>
          <a:p>
            <a:pPr>
              <a:lnSpc>
                <a:spcPct val="120000"/>
              </a:lnSpc>
              <a:spcAft>
                <a:spcPts val="0"/>
              </a:spcAft>
              <a:tabLst>
                <a:tab pos="106045" algn="l"/>
              </a:tabLst>
            </a:pPr>
            <a:r>
              <a:rPr lang="en-GB" sz="1050" dirty="0">
                <a:latin typeface="Calibri" panose="020F0502020204030204" pitchFamily="34" charset="0"/>
                <a:ea typeface="Arial" panose="020B060402020202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p:cNvSpPr/>
          <p:nvPr/>
        </p:nvSpPr>
        <p:spPr>
          <a:xfrm>
            <a:off x="271500" y="3195460"/>
            <a:ext cx="4325079" cy="1485022"/>
          </a:xfrm>
          <a:prstGeom prst="rect">
            <a:avLst/>
          </a:prstGeom>
        </p:spPr>
        <p:txBody>
          <a:bodyPr wrap="square">
            <a:spAutoFit/>
          </a:bodyPr>
          <a:lstStyle/>
          <a:p>
            <a:pPr marR="38100">
              <a:spcAft>
                <a:spcPts val="0"/>
              </a:spcAft>
              <a:tabLst>
                <a:tab pos="111760" algn="l"/>
              </a:tabLst>
            </a:pPr>
            <a:r>
              <a:rPr lang="en-GB" sz="1000" b="1" dirty="0">
                <a:ea typeface="Arial" panose="020B0604020202020204" pitchFamily="34" charset="0"/>
                <a:cs typeface="Calibri" panose="020F0502020204030204" pitchFamily="34" charset="0"/>
              </a:rPr>
              <a:t>Impact of neglect on child </a:t>
            </a:r>
            <a:r>
              <a:rPr lang="en-GB" sz="1000" b="1" dirty="0" smtClean="0">
                <a:ea typeface="Arial" panose="020B0604020202020204" pitchFamily="34" charset="0"/>
                <a:cs typeface="Calibri" panose="020F0502020204030204" pitchFamily="34" charset="0"/>
              </a:rPr>
              <a:t>&amp; their </a:t>
            </a:r>
            <a:r>
              <a:rPr lang="en-GB" sz="1000" b="1" dirty="0">
                <a:ea typeface="Arial" panose="020B0604020202020204" pitchFamily="34" charset="0"/>
                <a:cs typeface="Calibri" panose="020F0502020204030204" pitchFamily="34" charset="0"/>
              </a:rPr>
              <a:t>lived</a:t>
            </a:r>
            <a:r>
              <a:rPr lang="en-GB" sz="1000" b="1" dirty="0">
                <a:ea typeface="Calibri" panose="020F0502020204030204" pitchFamily="34" charset="0"/>
                <a:cs typeface="Calibri" panose="020F0502020204030204" pitchFamily="34" charset="0"/>
              </a:rPr>
              <a:t> </a:t>
            </a:r>
            <a:r>
              <a:rPr lang="en-GB" sz="1000" b="1" dirty="0">
                <a:ea typeface="Arial" panose="020B0604020202020204" pitchFamily="34" charset="0"/>
                <a:cs typeface="Calibri" panose="020F0502020204030204" pitchFamily="34" charset="0"/>
              </a:rPr>
              <a:t> experience</a:t>
            </a:r>
            <a:r>
              <a:rPr lang="en-GB" sz="1000" b="1" dirty="0">
                <a:solidFill>
                  <a:srgbClr val="F44A71"/>
                </a:solidFill>
                <a:ea typeface="Arial" panose="020B0604020202020204" pitchFamily="34" charset="0"/>
                <a:cs typeface="Calibri" panose="020F0502020204030204" pitchFamily="34" charset="0"/>
              </a:rPr>
              <a:t>: </a:t>
            </a:r>
            <a:r>
              <a:rPr lang="en-GB" sz="1000" dirty="0">
                <a:solidFill>
                  <a:srgbClr val="000000"/>
                </a:solidFill>
                <a:ea typeface="Arial" panose="020B0604020202020204" pitchFamily="34" charset="0"/>
                <a:cs typeface="Calibri" panose="020F0502020204030204" pitchFamily="34" charset="0"/>
              </a:rPr>
              <a:t>What</a:t>
            </a:r>
            <a:r>
              <a:rPr lang="en-GB" sz="1000" dirty="0">
                <a:solidFill>
                  <a:srgbClr val="F44A71"/>
                </a:solidFill>
                <a:ea typeface="Arial" panose="020B0604020202020204" pitchFamily="34" charset="0"/>
                <a:cs typeface="Calibri" panose="020F0502020204030204" pitchFamily="34" charset="0"/>
              </a:rPr>
              <a:t> </a:t>
            </a:r>
            <a:r>
              <a:rPr lang="en-GB" sz="1000" dirty="0">
                <a:solidFill>
                  <a:srgbClr val="000000"/>
                </a:solidFill>
                <a:ea typeface="Arial" panose="020B0604020202020204" pitchFamily="34" charset="0"/>
                <a:cs typeface="Calibri" panose="020F0502020204030204" pitchFamily="34" charset="0"/>
              </a:rPr>
              <a:t>is the child’s point of view</a:t>
            </a:r>
            <a:r>
              <a:rPr lang="en-GB" sz="1000" dirty="0" smtClean="0">
                <a:solidFill>
                  <a:srgbClr val="000000"/>
                </a:solidFill>
                <a:ea typeface="Arial" panose="020B0604020202020204" pitchFamily="34" charset="0"/>
                <a:cs typeface="Calibri" panose="020F0502020204030204" pitchFamily="34" charset="0"/>
              </a:rPr>
              <a:t>,? Can you describe a day in the life of this child using their voice? </a:t>
            </a:r>
            <a:r>
              <a:rPr lang="en-GB" sz="1000" dirty="0">
                <a:solidFill>
                  <a:srgbClr val="000000"/>
                </a:solidFill>
                <a:ea typeface="Arial" panose="020B0604020202020204" pitchFamily="34" charset="0"/>
                <a:cs typeface="Calibri" panose="020F0502020204030204" pitchFamily="34" charset="0"/>
              </a:rPr>
              <a:t>From the evidence before the professional, what can be predicted for the child’s future? Is the neglectful care </a:t>
            </a:r>
            <a:r>
              <a:rPr lang="en-GB" sz="1000" dirty="0" smtClean="0">
                <a:solidFill>
                  <a:srgbClr val="000000"/>
                </a:solidFill>
                <a:ea typeface="Arial" panose="020B0604020202020204" pitchFamily="34" charset="0"/>
                <a:cs typeface="Calibri" panose="020F0502020204030204" pitchFamily="34" charset="0"/>
              </a:rPr>
              <a:t> enabling </a:t>
            </a:r>
            <a:r>
              <a:rPr lang="en-GB" sz="1000" dirty="0">
                <a:solidFill>
                  <a:srgbClr val="000000"/>
                </a:solidFill>
                <a:ea typeface="Arial" panose="020B0604020202020204" pitchFamily="34" charset="0"/>
                <a:cs typeface="Calibri" panose="020F0502020204030204" pitchFamily="34" charset="0"/>
              </a:rPr>
              <a:t>other kinds of abuse</a:t>
            </a:r>
            <a:r>
              <a:rPr lang="en-GB" sz="1000" dirty="0" smtClean="0">
                <a:solidFill>
                  <a:srgbClr val="000000"/>
                </a:solidFill>
                <a:ea typeface="Arial" panose="020B0604020202020204" pitchFamily="34" charset="0"/>
                <a:cs typeface="Calibri" panose="020F0502020204030204" pitchFamily="34" charset="0"/>
              </a:rPr>
              <a:t>? </a:t>
            </a:r>
            <a:r>
              <a:rPr lang="en-GB" sz="1000" dirty="0">
                <a:ea typeface="Calibri" panose="020F0502020204030204" pitchFamily="34" charset="0"/>
                <a:cs typeface="Times New Roman" panose="02020603050405020304" pitchFamily="18" charset="0"/>
              </a:rPr>
              <a:t> </a:t>
            </a:r>
            <a:endParaRPr lang="en-GB" sz="1000" dirty="0" smtClean="0">
              <a:ea typeface="Calibri" panose="020F0502020204030204" pitchFamily="34" charset="0"/>
              <a:cs typeface="Times New Roman" panose="02020603050405020304" pitchFamily="18" charset="0"/>
            </a:endParaRPr>
          </a:p>
          <a:p>
            <a:pPr marR="38100">
              <a:spcAft>
                <a:spcPts val="0"/>
              </a:spcAft>
              <a:tabLst>
                <a:tab pos="111760" algn="l"/>
              </a:tabLst>
            </a:pPr>
            <a:r>
              <a:rPr lang="en-GB" sz="1000" b="1" dirty="0" smtClean="0"/>
              <a:t>Causal </a:t>
            </a:r>
            <a:r>
              <a:rPr lang="en-GB" sz="1000" b="1" dirty="0"/>
              <a:t>Factors</a:t>
            </a:r>
            <a:r>
              <a:rPr lang="en-GB" sz="1000" dirty="0"/>
              <a:t>: Neglect is most likely to result from a complex interplay </a:t>
            </a:r>
            <a:r>
              <a:rPr lang="en-GB" sz="1000" dirty="0" smtClean="0"/>
              <a:t>of parental factors. </a:t>
            </a:r>
            <a:r>
              <a:rPr lang="en-GB" sz="1000" dirty="0"/>
              <a:t>Was there maltreatment when parents were children? Learning difficulties/disabilities, domestic abuse, substance or alcohol misuse? Poor mental health, social isolation, poverty?</a:t>
            </a:r>
          </a:p>
          <a:p>
            <a:pPr>
              <a:spcAft>
                <a:spcPts val="800"/>
              </a:spcAft>
            </a:pP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p:cNvSpPr/>
          <p:nvPr/>
        </p:nvSpPr>
        <p:spPr>
          <a:xfrm>
            <a:off x="277473" y="2088592"/>
            <a:ext cx="4736217" cy="1169551"/>
          </a:xfrm>
          <a:prstGeom prst="rect">
            <a:avLst/>
          </a:prstGeom>
        </p:spPr>
        <p:txBody>
          <a:bodyPr wrap="square">
            <a:spAutoFit/>
          </a:bodyPr>
          <a:lstStyle/>
          <a:p>
            <a:pPr marR="76200">
              <a:tabLst>
                <a:tab pos="114300" algn="l"/>
              </a:tabLst>
            </a:pPr>
            <a:r>
              <a:rPr lang="en-GB" sz="1000" b="1" dirty="0">
                <a:ea typeface="Arial" panose="020B0604020202020204" pitchFamily="34" charset="0"/>
                <a:cs typeface="Calibri" panose="020F0502020204030204" pitchFamily="34" charset="0"/>
              </a:rPr>
              <a:t>Acts of Omission or Commission: </a:t>
            </a:r>
            <a:r>
              <a:rPr lang="en-GB" sz="1000" dirty="0">
                <a:solidFill>
                  <a:srgbClr val="000000"/>
                </a:solidFill>
                <a:ea typeface="Arial" panose="020B0604020202020204" pitchFamily="34" charset="0"/>
                <a:cs typeface="Calibri" panose="020F0502020204030204" pitchFamily="34" charset="0"/>
              </a:rPr>
              <a:t>Do the parents</a:t>
            </a:r>
            <a:r>
              <a:rPr lang="en-GB" sz="1000" dirty="0">
                <a:solidFill>
                  <a:srgbClr val="F44A71"/>
                </a:solidFill>
                <a:ea typeface="Arial" panose="020B0604020202020204" pitchFamily="34" charset="0"/>
                <a:cs typeface="Calibri" panose="020F0502020204030204" pitchFamily="34" charset="0"/>
              </a:rPr>
              <a:t> </a:t>
            </a:r>
            <a:r>
              <a:rPr lang="en-GB" sz="1000" dirty="0">
                <a:solidFill>
                  <a:srgbClr val="000000"/>
                </a:solidFill>
                <a:ea typeface="Arial" panose="020B0604020202020204" pitchFamily="34" charset="0"/>
                <a:cs typeface="Calibri" panose="020F0502020204030204" pitchFamily="34" charset="0"/>
              </a:rPr>
              <a:t>accept that there is a problem? </a:t>
            </a:r>
            <a:endParaRPr lang="en-GB" sz="1000" dirty="0" smtClean="0">
              <a:solidFill>
                <a:srgbClr val="000000"/>
              </a:solidFill>
              <a:ea typeface="Arial" panose="020B0604020202020204" pitchFamily="34" charset="0"/>
              <a:cs typeface="Calibri" panose="020F0502020204030204" pitchFamily="34" charset="0"/>
            </a:endParaRPr>
          </a:p>
          <a:p>
            <a:pPr marR="76200">
              <a:tabLst>
                <a:tab pos="114300" algn="l"/>
              </a:tabLst>
            </a:pPr>
            <a:r>
              <a:rPr lang="en-GB" sz="1000" dirty="0" smtClean="0">
                <a:solidFill>
                  <a:srgbClr val="000000"/>
                </a:solidFill>
                <a:ea typeface="Arial" panose="020B0604020202020204" pitchFamily="34" charset="0"/>
                <a:cs typeface="Calibri" panose="020F0502020204030204" pitchFamily="34" charset="0"/>
              </a:rPr>
              <a:t>Do </a:t>
            </a:r>
            <a:r>
              <a:rPr lang="en-GB" sz="1000" dirty="0">
                <a:solidFill>
                  <a:srgbClr val="000000"/>
                </a:solidFill>
                <a:ea typeface="Arial" panose="020B0604020202020204" pitchFamily="34" charset="0"/>
                <a:cs typeface="Calibri" panose="020F0502020204030204" pitchFamily="34" charset="0"/>
              </a:rPr>
              <a:t>they blame others or hold the child </a:t>
            </a:r>
            <a:r>
              <a:rPr lang="en-GB" sz="1000" dirty="0" smtClean="0">
                <a:solidFill>
                  <a:srgbClr val="000000"/>
                </a:solidFill>
                <a:ea typeface="Arial" panose="020B0604020202020204" pitchFamily="34" charset="0"/>
                <a:cs typeface="Calibri" panose="020F0502020204030204" pitchFamily="34" charset="0"/>
              </a:rPr>
              <a:t>responsible?</a:t>
            </a:r>
          </a:p>
          <a:p>
            <a:pPr marR="76200">
              <a:tabLst>
                <a:tab pos="114300" algn="l"/>
              </a:tabLst>
            </a:pPr>
            <a:r>
              <a:rPr lang="en-GB" sz="1000" b="1" dirty="0">
                <a:hlinkClick r:id="rId9"/>
              </a:rPr>
              <a:t>Adolescent </a:t>
            </a:r>
            <a:r>
              <a:rPr lang="en-GB" sz="1000" b="1" dirty="0" smtClean="0">
                <a:hlinkClick r:id="rId9"/>
              </a:rPr>
              <a:t>neglect</a:t>
            </a:r>
            <a:r>
              <a:rPr lang="en-GB" sz="1000" b="1" dirty="0" smtClean="0"/>
              <a:t> *: </a:t>
            </a:r>
            <a:r>
              <a:rPr lang="en-GB" sz="1000" dirty="0" smtClean="0"/>
              <a:t>Linked </a:t>
            </a:r>
            <a:r>
              <a:rPr lang="en-GB" sz="1000" dirty="0"/>
              <a:t>to problems including 'challenging' behaviours, e.g. poor engagement with education, increased risk-taking (offending/anti -social behaviour, substance misuse. Can lead to poor physical health, difficulties with relationships </a:t>
            </a:r>
            <a:endParaRPr lang="en-GB" sz="1000" dirty="0" smtClean="0"/>
          </a:p>
          <a:p>
            <a:pPr marR="76200">
              <a:tabLst>
                <a:tab pos="114300" algn="l"/>
              </a:tabLst>
            </a:pPr>
            <a:r>
              <a:rPr lang="en-GB" sz="1000" dirty="0" smtClean="0"/>
              <a:t>&amp; be </a:t>
            </a:r>
            <a:r>
              <a:rPr lang="en-GB" sz="1000" dirty="0"/>
              <a:t>behind 'internalised' problems - e.g. low levels of well-being/mental ill health. </a:t>
            </a:r>
          </a:p>
          <a:p>
            <a:pPr marR="76200">
              <a:spcAft>
                <a:spcPts val="0"/>
              </a:spcAft>
              <a:tabLst>
                <a:tab pos="114300" algn="l"/>
              </a:tabLst>
            </a:pPr>
            <a:endParaRPr lang="en-GB" sz="1000" dirty="0" smtClean="0">
              <a:solidFill>
                <a:srgbClr val="000000"/>
              </a:solidFill>
              <a:ea typeface="Calibri" panose="020F0502020204030204" pitchFamily="34" charset="0"/>
              <a:cs typeface="Calibri" panose="020F0502020204030204" pitchFamily="34" charset="0"/>
            </a:endParaRPr>
          </a:p>
        </p:txBody>
      </p:sp>
      <p:sp>
        <p:nvSpPr>
          <p:cNvPr id="17" name="TextBox 16"/>
          <p:cNvSpPr txBox="1"/>
          <p:nvPr/>
        </p:nvSpPr>
        <p:spPr>
          <a:xfrm>
            <a:off x="331691" y="5996535"/>
            <a:ext cx="5075195" cy="415498"/>
          </a:xfrm>
          <a:prstGeom prst="rect">
            <a:avLst/>
          </a:prstGeom>
          <a:noFill/>
        </p:spPr>
        <p:txBody>
          <a:bodyPr wrap="square" rtlCol="0">
            <a:spAutoFit/>
          </a:bodyPr>
          <a:lstStyle/>
          <a:p>
            <a:pPr marL="106045" marR="12700" indent="-107315">
              <a:spcAft>
                <a:spcPts val="0"/>
              </a:spcAft>
            </a:pPr>
            <a:r>
              <a:rPr lang="en-GB" sz="1050" b="1" dirty="0"/>
              <a:t>* JTAI report </a:t>
            </a:r>
            <a:r>
              <a:rPr lang="en-GB" sz="1050" b="1" dirty="0">
                <a:hlinkClick r:id="rId10"/>
              </a:rPr>
              <a:t>– Growing Up Neglected A Multi-agency Response to Older Children – Findings – July 2018</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1" name="Picture 5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632459" y="277456"/>
            <a:ext cx="3428694" cy="1728716"/>
          </a:xfrm>
          <a:prstGeom prst="rect">
            <a:avLst/>
          </a:prstGeom>
        </p:spPr>
      </p:pic>
    </p:spTree>
    <p:extLst>
      <p:ext uri="{BB962C8B-B14F-4D97-AF65-F5344CB8AC3E}">
        <p14:creationId xmlns:p14="http://schemas.microsoft.com/office/powerpoint/2010/main" val="4068767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778</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Gill Sans MT</vt:lpstr>
      <vt:lpstr>Times New Roman</vt:lpstr>
      <vt:lpstr>Office Theme</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Barstow</dc:creator>
  <cp:lastModifiedBy>Jackie Barstow</cp:lastModifiedBy>
  <cp:revision>66</cp:revision>
  <dcterms:created xsi:type="dcterms:W3CDTF">2020-04-21T14:50:25Z</dcterms:created>
  <dcterms:modified xsi:type="dcterms:W3CDTF">2020-10-01T16:18:57Z</dcterms:modified>
</cp:coreProperties>
</file>