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132128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226579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93287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296208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91341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882F13-AD1C-4537-BABA-FEBB41EA67D7}"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196539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882F13-AD1C-4537-BABA-FEBB41EA67D7}" type="datetimeFigureOut">
              <a:rPr lang="en-GB" smtClean="0"/>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198422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882F13-AD1C-4537-BABA-FEBB41EA67D7}" type="datetimeFigureOut">
              <a:rPr lang="en-GB" smtClean="0"/>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260838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82F13-AD1C-4537-BABA-FEBB41EA67D7}" type="datetimeFigureOut">
              <a:rPr lang="en-GB" smtClean="0"/>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3770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882F13-AD1C-4537-BABA-FEBB41EA67D7}"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8674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882F13-AD1C-4537-BABA-FEBB41EA67D7}"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08548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82F13-AD1C-4537-BABA-FEBB41EA67D7}" type="datetimeFigureOut">
              <a:rPr lang="en-GB" smtClean="0"/>
              <a:t>30/04/2020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E675B-F90E-40A0-9432-70A8E3B5A5A9}" type="slidenum">
              <a:rPr lang="en-GB" smtClean="0"/>
              <a:t>‹#›</a:t>
            </a:fld>
            <a:endParaRPr lang="en-GB"/>
          </a:p>
        </p:txBody>
      </p:sp>
    </p:spTree>
    <p:extLst>
      <p:ext uri="{BB962C8B-B14F-4D97-AF65-F5344CB8AC3E}">
        <p14:creationId xmlns:p14="http://schemas.microsoft.com/office/powerpoint/2010/main" val="8474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safeguardingpartnership.swindon.gov.uk/"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7399" y="6375461"/>
            <a:ext cx="3986219" cy="369332"/>
          </a:xfrm>
          <a:prstGeom prst="rect">
            <a:avLst/>
          </a:prstGeom>
        </p:spPr>
        <p:txBody>
          <a:bodyPr wrap="none">
            <a:spAutoFit/>
          </a:bodyPr>
          <a:lstStyle/>
          <a:p>
            <a:r>
              <a:rPr lang="en-GB" dirty="0" smtClean="0">
                <a:hlinkClick r:id="rId2"/>
              </a:rPr>
              <a:t>safeguardingpartnership.swindon.gov.uk</a:t>
            </a:r>
            <a:endParaRPr lang="en-GB" dirty="0"/>
          </a:p>
        </p:txBody>
      </p:sp>
      <p:pic>
        <p:nvPicPr>
          <p:cNvPr id="5" name="Picture 4"/>
          <p:cNvPicPr>
            <a:picLocks noChangeAspect="1"/>
          </p:cNvPicPr>
          <p:nvPr/>
        </p:nvPicPr>
        <p:blipFill>
          <a:blip r:embed="rId3"/>
          <a:stretch>
            <a:fillRect/>
          </a:stretch>
        </p:blipFill>
        <p:spPr>
          <a:xfrm>
            <a:off x="8691418" y="79203"/>
            <a:ext cx="3457715" cy="572960"/>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4202545" y="1967345"/>
            <a:ext cx="3177310" cy="3345933"/>
          </a:xfrm>
          <a:prstGeom prst="rect">
            <a:avLst/>
          </a:prstGeom>
        </p:spPr>
      </p:pic>
      <p:cxnSp>
        <p:nvCxnSpPr>
          <p:cNvPr id="9" name="Straight Connector 8"/>
          <p:cNvCxnSpPr/>
          <p:nvPr/>
        </p:nvCxnSpPr>
        <p:spPr>
          <a:xfrm flipV="1">
            <a:off x="2837768" y="1965070"/>
            <a:ext cx="5853650" cy="106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2833024" y="652163"/>
            <a:ext cx="4746" cy="132488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698115" y="669632"/>
            <a:ext cx="0" cy="1307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06528" y="690634"/>
            <a:ext cx="5891587" cy="107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29596" y="2133599"/>
            <a:ext cx="5521441"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41309" y="3150071"/>
            <a:ext cx="4709220" cy="731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50529" y="2116131"/>
            <a:ext cx="0" cy="105716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20526" y="3245140"/>
            <a:ext cx="4810204" cy="423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079619" y="4437426"/>
            <a:ext cx="4870910" cy="746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30730" y="3234980"/>
            <a:ext cx="0" cy="11840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973655" y="4607062"/>
            <a:ext cx="4976874" cy="256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20110" y="5008603"/>
            <a:ext cx="0" cy="9169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020110" y="5886265"/>
            <a:ext cx="5930419" cy="225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950529" y="4588264"/>
            <a:ext cx="0" cy="131604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95426" y="4646442"/>
            <a:ext cx="4339988" cy="227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95426" y="4646442"/>
            <a:ext cx="0" cy="12790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95426" y="5897528"/>
            <a:ext cx="5417773" cy="905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84845" y="5181763"/>
            <a:ext cx="5763" cy="72254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95426" y="3212485"/>
            <a:ext cx="4044562" cy="9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95426" y="4483458"/>
            <a:ext cx="4192275" cy="23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5426" y="3205018"/>
            <a:ext cx="0" cy="130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95426" y="2133599"/>
            <a:ext cx="485685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5426" y="2116131"/>
            <a:ext cx="0" cy="101198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5426" y="3100582"/>
            <a:ext cx="4339988" cy="773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47713" y="211809"/>
            <a:ext cx="2658815" cy="584775"/>
          </a:xfrm>
          <a:prstGeom prst="rect">
            <a:avLst/>
          </a:prstGeom>
          <a:noFill/>
        </p:spPr>
        <p:txBody>
          <a:bodyPr wrap="square" rtlCol="0">
            <a:spAutoFit/>
          </a:bodyPr>
          <a:lstStyle/>
          <a:p>
            <a:r>
              <a:rPr lang="en-GB" sz="3200" u="sng" dirty="0" smtClean="0"/>
              <a:t>Rapid Reviews </a:t>
            </a:r>
            <a:endParaRPr lang="en-GB" sz="3200" u="sng" dirty="0"/>
          </a:p>
        </p:txBody>
      </p:sp>
      <p:sp>
        <p:nvSpPr>
          <p:cNvPr id="121" name="Date Placeholder 120"/>
          <p:cNvSpPr>
            <a:spLocks noGrp="1"/>
          </p:cNvSpPr>
          <p:nvPr>
            <p:ph type="dt" sz="half" idx="10"/>
          </p:nvPr>
        </p:nvSpPr>
        <p:spPr/>
        <p:txBody>
          <a:bodyPr/>
          <a:lstStyle/>
          <a:p>
            <a:fld id="{2D0CAA2D-3CBD-40BC-81DF-7806B62FDA9D}" type="datetime1">
              <a:rPr lang="en-GB" smtClean="0"/>
              <a:t>30/04/2020</a:t>
            </a:fld>
            <a:endParaRPr lang="en-GB"/>
          </a:p>
        </p:txBody>
      </p:sp>
      <p:sp>
        <p:nvSpPr>
          <p:cNvPr id="2" name="Flowchart: Connector 1"/>
          <p:cNvSpPr/>
          <p:nvPr/>
        </p:nvSpPr>
        <p:spPr>
          <a:xfrm>
            <a:off x="4786685" y="2600270"/>
            <a:ext cx="2011679" cy="206891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smtClean="0">
              <a:solidFill>
                <a:schemeClr val="tx1"/>
              </a:solidFill>
            </a:endParaRPr>
          </a:p>
          <a:p>
            <a:pPr algn="ctr"/>
            <a:r>
              <a:rPr lang="en-GB" sz="2400" b="1" dirty="0" smtClean="0">
                <a:solidFill>
                  <a:schemeClr val="tx1"/>
                </a:solidFill>
              </a:rPr>
              <a:t>Minute Briefing</a:t>
            </a:r>
            <a:endParaRPr lang="en-GB" sz="2400" b="1" dirty="0">
              <a:solidFill>
                <a:schemeClr val="tx1"/>
              </a:solidFill>
            </a:endParaRPr>
          </a:p>
        </p:txBody>
      </p:sp>
      <p:pic>
        <p:nvPicPr>
          <p:cNvPr id="33" name="Picture 32"/>
          <p:cNvPicPr/>
          <p:nvPr/>
        </p:nvPicPr>
        <p:blipFill>
          <a:blip r:embed="rId5" cstate="print">
            <a:extLst>
              <a:ext uri="{28A0092B-C50C-407E-A947-70E740481C1C}">
                <a14:useLocalDpi xmlns:a14="http://schemas.microsoft.com/office/drawing/2010/main" val="0"/>
              </a:ext>
            </a:extLst>
          </a:blip>
          <a:stretch>
            <a:fillRect/>
          </a:stretch>
        </p:blipFill>
        <p:spPr>
          <a:xfrm>
            <a:off x="5406886" y="2784154"/>
            <a:ext cx="723569" cy="647145"/>
          </a:xfrm>
          <a:prstGeom prst="rect">
            <a:avLst/>
          </a:prstGeom>
        </p:spPr>
      </p:pic>
      <p:sp>
        <p:nvSpPr>
          <p:cNvPr id="8" name="TextBox 7"/>
          <p:cNvSpPr txBox="1"/>
          <p:nvPr/>
        </p:nvSpPr>
        <p:spPr>
          <a:xfrm>
            <a:off x="5605669" y="2900527"/>
            <a:ext cx="326003" cy="400110"/>
          </a:xfrm>
          <a:prstGeom prst="rect">
            <a:avLst/>
          </a:prstGeom>
          <a:noFill/>
        </p:spPr>
        <p:txBody>
          <a:bodyPr wrap="square" rtlCol="0">
            <a:spAutoFit/>
          </a:bodyPr>
          <a:lstStyle/>
          <a:p>
            <a:r>
              <a:rPr lang="en-GB" sz="2000" b="1" dirty="0" smtClean="0"/>
              <a:t>7</a:t>
            </a:r>
            <a:endParaRPr lang="en-GB" sz="2000" b="1" dirty="0"/>
          </a:p>
        </p:txBody>
      </p:sp>
      <p:sp>
        <p:nvSpPr>
          <p:cNvPr id="12" name="TextBox 11"/>
          <p:cNvSpPr txBox="1"/>
          <p:nvPr/>
        </p:nvSpPr>
        <p:spPr>
          <a:xfrm>
            <a:off x="2833023" y="630768"/>
            <a:ext cx="5838594" cy="1384995"/>
          </a:xfrm>
          <a:prstGeom prst="rect">
            <a:avLst/>
          </a:prstGeom>
          <a:noFill/>
        </p:spPr>
        <p:txBody>
          <a:bodyPr wrap="square" rtlCol="0">
            <a:spAutoFit/>
          </a:bodyPr>
          <a:lstStyle/>
          <a:p>
            <a:pPr algn="ctr"/>
            <a:r>
              <a:rPr lang="en-GB" sz="1200" b="1" dirty="0" smtClean="0"/>
              <a:t>Background</a:t>
            </a:r>
          </a:p>
          <a:p>
            <a:r>
              <a:rPr lang="en-GB" sz="1200" dirty="0" smtClean="0"/>
              <a:t>Working Together 2018 places a duty on local Safeguarding Partnerships to undertake a rapid review for serious child safeguarding cases where: </a:t>
            </a:r>
            <a:r>
              <a:rPr lang="en-GB" sz="1200" i="1" dirty="0" smtClean="0"/>
              <a:t>Abuse or neglect of a child is know or suspected ; and the child has died or been seriously harmed.</a:t>
            </a:r>
          </a:p>
          <a:p>
            <a:r>
              <a:rPr lang="en-GB" sz="1200" i="1" dirty="0" smtClean="0"/>
              <a:t>When a serious child safeguarding case is referred to Swindon Safeguarding Partnership , we have </a:t>
            </a:r>
            <a:r>
              <a:rPr lang="en-GB" sz="1200" b="1" i="1" dirty="0" smtClean="0"/>
              <a:t>15 working days </a:t>
            </a:r>
            <a:r>
              <a:rPr lang="en-GB" sz="1200" i="1" dirty="0" smtClean="0"/>
              <a:t>to complete the rapid review and notify National Panel of the outcome of the meeting.</a:t>
            </a:r>
            <a:endParaRPr lang="en-GB" sz="1200" dirty="0"/>
          </a:p>
        </p:txBody>
      </p:sp>
      <p:sp>
        <p:nvSpPr>
          <p:cNvPr id="22" name="TextBox 21"/>
          <p:cNvSpPr txBox="1"/>
          <p:nvPr/>
        </p:nvSpPr>
        <p:spPr>
          <a:xfrm>
            <a:off x="6604000" y="2133599"/>
            <a:ext cx="5326730" cy="1015663"/>
          </a:xfrm>
          <a:prstGeom prst="rect">
            <a:avLst/>
          </a:prstGeom>
          <a:noFill/>
        </p:spPr>
        <p:txBody>
          <a:bodyPr wrap="square" rtlCol="0">
            <a:spAutoFit/>
          </a:bodyPr>
          <a:lstStyle/>
          <a:p>
            <a:pPr algn="ctr"/>
            <a:r>
              <a:rPr lang="en-GB" sz="1200" b="1" dirty="0" smtClean="0"/>
              <a:t>What is the Purpose of a Rapid Review?</a:t>
            </a:r>
          </a:p>
          <a:p>
            <a:r>
              <a:rPr lang="en-GB" sz="1200" dirty="0"/>
              <a:t> </a:t>
            </a:r>
            <a:r>
              <a:rPr lang="en-GB" sz="1200" dirty="0" smtClean="0"/>
              <a:t>    The purpose of a Rapid Review is to assemble the facts of the case as quickly as               </a:t>
            </a:r>
          </a:p>
          <a:p>
            <a:r>
              <a:rPr lang="en-GB" sz="1200" dirty="0" smtClean="0"/>
              <a:t>         possible in order to establish whether there is any immediate action needed           </a:t>
            </a:r>
          </a:p>
          <a:p>
            <a:r>
              <a:rPr lang="en-GB" sz="1200" dirty="0"/>
              <a:t> </a:t>
            </a:r>
            <a:r>
              <a:rPr lang="en-GB" sz="1200" dirty="0" smtClean="0"/>
              <a:t>            ensure a child’s a safety and the potential for a National or local Child         </a:t>
            </a:r>
          </a:p>
          <a:p>
            <a:r>
              <a:rPr lang="en-GB" sz="1200" dirty="0"/>
              <a:t> </a:t>
            </a:r>
            <a:r>
              <a:rPr lang="en-GB" sz="1200" dirty="0" smtClean="0"/>
              <a:t>              Safeguarding  Practice review.</a:t>
            </a:r>
          </a:p>
        </p:txBody>
      </p:sp>
      <p:sp>
        <p:nvSpPr>
          <p:cNvPr id="47" name="TextBox 46"/>
          <p:cNvSpPr txBox="1"/>
          <p:nvPr/>
        </p:nvSpPr>
        <p:spPr>
          <a:xfrm>
            <a:off x="7241309" y="3234980"/>
            <a:ext cx="4689421" cy="1200329"/>
          </a:xfrm>
          <a:prstGeom prst="rect">
            <a:avLst/>
          </a:prstGeom>
          <a:noFill/>
        </p:spPr>
        <p:txBody>
          <a:bodyPr wrap="square" rtlCol="0">
            <a:spAutoFit/>
          </a:bodyPr>
          <a:lstStyle/>
          <a:p>
            <a:pPr algn="ctr"/>
            <a:r>
              <a:rPr lang="en-GB" sz="1200" b="1" dirty="0" smtClean="0"/>
              <a:t>Who contributes to a Rapid Review?</a:t>
            </a:r>
          </a:p>
          <a:p>
            <a:r>
              <a:rPr lang="en-GB" sz="1200" dirty="0" smtClean="0"/>
              <a:t>Any agency that has been involved with the child or family and members of the Practice Review Group. Within </a:t>
            </a:r>
            <a:r>
              <a:rPr lang="en-GB" sz="1200" b="1" dirty="0" smtClean="0"/>
              <a:t>2 working days </a:t>
            </a:r>
            <a:r>
              <a:rPr lang="en-GB" sz="1200" dirty="0" smtClean="0"/>
              <a:t>of the referral being received by the SSP Business Unit, initial scoping and information requests will be sent to the PRG members and any other agencies identified working with the child/family. </a:t>
            </a:r>
            <a:endParaRPr lang="en-GB" sz="1200" dirty="0"/>
          </a:p>
        </p:txBody>
      </p:sp>
      <p:sp>
        <p:nvSpPr>
          <p:cNvPr id="49" name="TextBox 48"/>
          <p:cNvSpPr txBox="1"/>
          <p:nvPr/>
        </p:nvSpPr>
        <p:spPr>
          <a:xfrm>
            <a:off x="6150254" y="4593487"/>
            <a:ext cx="5800275" cy="1384995"/>
          </a:xfrm>
          <a:prstGeom prst="rect">
            <a:avLst/>
          </a:prstGeom>
          <a:noFill/>
        </p:spPr>
        <p:txBody>
          <a:bodyPr wrap="square" rtlCol="0">
            <a:spAutoFit/>
          </a:bodyPr>
          <a:lstStyle/>
          <a:p>
            <a:pPr algn="ctr"/>
            <a:r>
              <a:rPr lang="en-GB" sz="1200" dirty="0" smtClean="0"/>
              <a:t>                     </a:t>
            </a:r>
            <a:r>
              <a:rPr lang="en-GB" sz="1200" b="1" dirty="0" smtClean="0"/>
              <a:t>What does my agency need to do?</a:t>
            </a:r>
          </a:p>
          <a:p>
            <a:r>
              <a:rPr lang="en-GB" sz="1200" b="1" dirty="0"/>
              <a:t> </a:t>
            </a:r>
            <a:r>
              <a:rPr lang="en-GB" sz="1200" b="1" dirty="0" smtClean="0"/>
              <a:t>                </a:t>
            </a:r>
            <a:r>
              <a:rPr lang="en-GB" sz="1200" dirty="0" smtClean="0"/>
              <a:t>Within the agreed timescale notified to your agency the completed initial        </a:t>
            </a:r>
          </a:p>
          <a:p>
            <a:r>
              <a:rPr lang="en-GB" sz="1200" dirty="0"/>
              <a:t> </a:t>
            </a:r>
            <a:r>
              <a:rPr lang="en-GB" sz="1200" dirty="0" smtClean="0"/>
              <a:t>     scoping template must be securely submitted to the SSP Business Unit at: </a:t>
            </a:r>
            <a:r>
              <a:rPr lang="en-GB" sz="1200" b="1" dirty="0" smtClean="0">
                <a:hlinkClick r:id="rId2"/>
              </a:rPr>
              <a:t>safeguardingpartnership.swindon.gov.uk</a:t>
            </a:r>
            <a:r>
              <a:rPr lang="en-GB" sz="1200" b="1" dirty="0"/>
              <a:t> </a:t>
            </a:r>
            <a:r>
              <a:rPr lang="en-GB" sz="1200" dirty="0" smtClean="0"/>
              <a:t>At this stage agencies must secure their records relating to the case. This information will then be shared with those attending the Rapid Review meeting, if your agency is identified as a key agency a representative may be asked to attend.</a:t>
            </a:r>
            <a:endParaRPr lang="en-GB" sz="1200" b="1" dirty="0"/>
          </a:p>
        </p:txBody>
      </p:sp>
      <p:sp>
        <p:nvSpPr>
          <p:cNvPr id="50" name="TextBox 49"/>
          <p:cNvSpPr txBox="1"/>
          <p:nvPr/>
        </p:nvSpPr>
        <p:spPr>
          <a:xfrm>
            <a:off x="295426" y="4669188"/>
            <a:ext cx="5389419" cy="1015663"/>
          </a:xfrm>
          <a:prstGeom prst="rect">
            <a:avLst/>
          </a:prstGeom>
          <a:noFill/>
        </p:spPr>
        <p:txBody>
          <a:bodyPr wrap="square" rtlCol="0">
            <a:spAutoFit/>
          </a:bodyPr>
          <a:lstStyle/>
          <a:p>
            <a:pPr algn="ctr"/>
            <a:r>
              <a:rPr lang="en-GB" sz="1200" b="1" dirty="0" smtClean="0"/>
              <a:t>What happens next?</a:t>
            </a:r>
          </a:p>
          <a:p>
            <a:r>
              <a:rPr lang="en-GB" sz="1200" dirty="0" smtClean="0"/>
              <a:t>A Rapid Review meeting will take place to review the facts of the case, </a:t>
            </a:r>
          </a:p>
          <a:p>
            <a:r>
              <a:rPr lang="en-GB" sz="1200" dirty="0" smtClean="0"/>
              <a:t>Agree any immediate action in regards to safeguarding, decide if the case</a:t>
            </a:r>
          </a:p>
          <a:p>
            <a:r>
              <a:rPr lang="en-GB" sz="1200" dirty="0" smtClean="0"/>
              <a:t>Meets the criteria for a National/Local Child Safeguarding Practice Review or other</a:t>
            </a:r>
            <a:r>
              <a:rPr lang="en-GB" sz="1200" dirty="0"/>
              <a:t> </a:t>
            </a:r>
            <a:r>
              <a:rPr lang="en-GB" sz="1200" dirty="0" smtClean="0"/>
              <a:t>learning review. </a:t>
            </a:r>
          </a:p>
        </p:txBody>
      </p:sp>
      <p:sp>
        <p:nvSpPr>
          <p:cNvPr id="51" name="TextBox 50"/>
          <p:cNvSpPr txBox="1"/>
          <p:nvPr/>
        </p:nvSpPr>
        <p:spPr>
          <a:xfrm>
            <a:off x="295426" y="3245140"/>
            <a:ext cx="4044562" cy="1200329"/>
          </a:xfrm>
          <a:prstGeom prst="rect">
            <a:avLst/>
          </a:prstGeom>
          <a:noFill/>
        </p:spPr>
        <p:txBody>
          <a:bodyPr wrap="square" rtlCol="0">
            <a:spAutoFit/>
          </a:bodyPr>
          <a:lstStyle/>
          <a:p>
            <a:pPr algn="ctr"/>
            <a:r>
              <a:rPr lang="en-GB" sz="1200" b="1" dirty="0" smtClean="0"/>
              <a:t>What happens after the Rapid Review meeting?</a:t>
            </a:r>
          </a:p>
          <a:p>
            <a:r>
              <a:rPr lang="en-GB" sz="1200" dirty="0" smtClean="0"/>
              <a:t>Within </a:t>
            </a:r>
            <a:r>
              <a:rPr lang="en-GB" sz="1200" smtClean="0"/>
              <a:t>the relevant </a:t>
            </a:r>
            <a:r>
              <a:rPr lang="en-GB" sz="1200" dirty="0" smtClean="0"/>
              <a:t>timescale of the Rapid Review meeting taking place the National Panel are notified of the review panels recommendations in terms of whether or not the information scoped meeting the criteria for a National/Local review or other review. </a:t>
            </a:r>
          </a:p>
        </p:txBody>
      </p:sp>
      <p:sp>
        <p:nvSpPr>
          <p:cNvPr id="52" name="TextBox 51"/>
          <p:cNvSpPr txBox="1"/>
          <p:nvPr/>
        </p:nvSpPr>
        <p:spPr>
          <a:xfrm>
            <a:off x="235810" y="2092064"/>
            <a:ext cx="4697531" cy="1015663"/>
          </a:xfrm>
          <a:prstGeom prst="rect">
            <a:avLst/>
          </a:prstGeom>
          <a:noFill/>
        </p:spPr>
        <p:txBody>
          <a:bodyPr wrap="square" rtlCol="0">
            <a:spAutoFit/>
          </a:bodyPr>
          <a:lstStyle/>
          <a:p>
            <a:pPr algn="ctr"/>
            <a:r>
              <a:rPr lang="en-GB" sz="1200" b="1" dirty="0" smtClean="0"/>
              <a:t>What happens after the Rapid Review meeting?</a:t>
            </a:r>
          </a:p>
          <a:p>
            <a:r>
              <a:rPr lang="en-GB" sz="1200" dirty="0" smtClean="0"/>
              <a:t>If a decision is reached to conduct a full safeguarding review and this</a:t>
            </a:r>
          </a:p>
          <a:p>
            <a:r>
              <a:rPr lang="en-GB" sz="1200" dirty="0" smtClean="0"/>
              <a:t>Is endorsed by the National Panel, agencies will be contacted to </a:t>
            </a:r>
          </a:p>
          <a:p>
            <a:r>
              <a:rPr lang="en-GB" sz="1200" dirty="0" smtClean="0"/>
              <a:t>Engage with the review. If a local or other type of review is agreed</a:t>
            </a:r>
          </a:p>
          <a:p>
            <a:r>
              <a:rPr lang="en-GB" sz="1200" dirty="0" smtClean="0"/>
              <a:t>The SSP Business Unit will coordinate this as per agreed decision.</a:t>
            </a:r>
            <a:endParaRPr lang="en-GB" sz="1200" dirty="0"/>
          </a:p>
        </p:txBody>
      </p:sp>
      <p:pic>
        <p:nvPicPr>
          <p:cNvPr id="3" name="Picture 2"/>
          <p:cNvPicPr>
            <a:picLocks noChangeAspect="1"/>
          </p:cNvPicPr>
          <p:nvPr/>
        </p:nvPicPr>
        <p:blipFill>
          <a:blip r:embed="rId6"/>
          <a:stretch>
            <a:fillRect/>
          </a:stretch>
        </p:blipFill>
        <p:spPr>
          <a:xfrm>
            <a:off x="8863296" y="573309"/>
            <a:ext cx="3328704" cy="810838"/>
          </a:xfrm>
          <a:prstGeom prst="rect">
            <a:avLst/>
          </a:prstGeom>
        </p:spPr>
      </p:pic>
    </p:spTree>
    <p:extLst>
      <p:ext uri="{BB962C8B-B14F-4D97-AF65-F5344CB8AC3E}">
        <p14:creationId xmlns:p14="http://schemas.microsoft.com/office/powerpoint/2010/main" val="1621806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444</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Draper Green</dc:creator>
  <cp:lastModifiedBy>Gareth Draper Green</cp:lastModifiedBy>
  <cp:revision>9</cp:revision>
  <dcterms:created xsi:type="dcterms:W3CDTF">2020-02-05T14:12:19Z</dcterms:created>
  <dcterms:modified xsi:type="dcterms:W3CDTF">2020-04-30T15:18:06Z</dcterms:modified>
</cp:coreProperties>
</file>