
<file path=[Content_Types].xml><?xml version="1.0" encoding="utf-8"?>
<Types xmlns="http://schemas.openxmlformats.org/package/2006/content-types">
  <Default Extension="tmp" ContentType="image/pn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7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88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6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05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7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6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84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48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6793-B05B-41A6-9602-C72C09C11A6F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8DC9B-DBCA-45B7-9908-CFC410B95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4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afeguardingpartnership.swindon.gov.uk/downloads/file/380/bruising_in_non-mobile_infants_leaflet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dSGgpFdvWpA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tmp"/><Relationship Id="rId10" Type="http://schemas.openxmlformats.org/officeDocument/2006/relationships/hyperlink" Target="https://safeguardingpartnership.swindon.gov.uk/downloads/file/301/suspected_bruising_or_unexplained_injury_in_a_child_who_is_not_independently_mobile" TargetMode="External"/><Relationship Id="rId4" Type="http://schemas.openxmlformats.org/officeDocument/2006/relationships/hyperlink" Target="https://safeguardingpartnership.swindon.gov.uk/" TargetMode="Externa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cc.org.uk/globalassets/documents/advice-and-info/core-info-bruises-children.pdf" TargetMode="External"/><Relationship Id="rId2" Type="http://schemas.openxmlformats.org/officeDocument/2006/relationships/hyperlink" Target="https://safeguardingpartnership.swindon.gov.uk/downloads/file/301/suspected_bruising_or_unexplained_injury_in_a_child_who_is_not_independently_mobil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7399" y="6375461"/>
            <a:ext cx="3147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hlinkClick r:id="rId4"/>
              </a:rPr>
              <a:t>safeguardingpartnership.swindon.gov.uk</a:t>
            </a:r>
            <a:endParaRPr lang="en-GB" sz="1400" dirty="0"/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61" y="1961762"/>
            <a:ext cx="3177310" cy="334593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028723" y="1972331"/>
            <a:ext cx="5378683" cy="127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024283" y="746304"/>
            <a:ext cx="4440" cy="12493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405599" y="742522"/>
            <a:ext cx="1807" cy="124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18710" y="734060"/>
            <a:ext cx="5384800" cy="9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29596" y="2133599"/>
            <a:ext cx="552144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24791" y="3132308"/>
            <a:ext cx="4625738" cy="2508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950529" y="2116131"/>
            <a:ext cx="0" cy="10571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20526" y="3245140"/>
            <a:ext cx="4810204" cy="42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079619" y="4437426"/>
            <a:ext cx="4870910" cy="746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1930730" y="3234980"/>
            <a:ext cx="0" cy="118409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973655" y="4607062"/>
            <a:ext cx="4976874" cy="25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20110" y="5008603"/>
            <a:ext cx="0" cy="91692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020110" y="5886265"/>
            <a:ext cx="5930419" cy="2252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950529" y="4588264"/>
            <a:ext cx="0" cy="13160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95426" y="4646442"/>
            <a:ext cx="4339988" cy="2274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5426" y="4646442"/>
            <a:ext cx="0" cy="1279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95426" y="5897528"/>
            <a:ext cx="5417773" cy="905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84845" y="5181763"/>
            <a:ext cx="5763" cy="72254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84026" y="3447498"/>
            <a:ext cx="4044562" cy="9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95426" y="4483458"/>
            <a:ext cx="4192275" cy="23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95426" y="3480266"/>
            <a:ext cx="0" cy="10268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87383" y="2116131"/>
            <a:ext cx="4956519" cy="3924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95426" y="2155371"/>
            <a:ext cx="0" cy="10706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95426" y="3226014"/>
            <a:ext cx="3998990" cy="1594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295426" y="253000"/>
            <a:ext cx="7554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Suspected Bruising on Children</a:t>
            </a:r>
            <a:endParaRPr lang="en-GB" sz="2000" b="1" dirty="0"/>
          </a:p>
        </p:txBody>
      </p:sp>
      <p:sp>
        <p:nvSpPr>
          <p:cNvPr id="121" name="Date Placeholder 1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AA2D-3CBD-40BC-81DF-7806B62FDA9D}" type="datetime1">
              <a:rPr lang="en-GB" smtClean="0"/>
              <a:t>30/12/2020</a:t>
            </a:fld>
            <a:endParaRPr lang="en-GB" dirty="0"/>
          </a:p>
        </p:txBody>
      </p:sp>
      <p:sp>
        <p:nvSpPr>
          <p:cNvPr id="2" name="Flowchart: Connector 1"/>
          <p:cNvSpPr/>
          <p:nvPr/>
        </p:nvSpPr>
        <p:spPr>
          <a:xfrm>
            <a:off x="4786685" y="2600270"/>
            <a:ext cx="2011679" cy="206891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Minute Briefing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86" y="2622123"/>
            <a:ext cx="723569" cy="647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5670" y="2743200"/>
            <a:ext cx="326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7</a:t>
            </a:r>
            <a:endParaRPr lang="en-GB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3109892" y="712209"/>
            <a:ext cx="522864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/>
              <a:t>Background</a:t>
            </a:r>
            <a:br>
              <a:rPr lang="en-GB" sz="1050" b="1" dirty="0" smtClean="0"/>
            </a:br>
            <a:r>
              <a:rPr lang="en-GB" sz="1050" dirty="0" smtClean="0"/>
              <a:t>Bruising is the most common presenting feature of physical abuse in children. The Triennial analysis of Serious Case Reviews (SCR’s) identified that those under the age of 1 year are consistently over presented in SCR’s as a result of a severe injury or death as a result of physical abuse (</a:t>
            </a:r>
            <a:r>
              <a:rPr lang="en-GB" sz="1050" dirty="0" err="1"/>
              <a:t>S</a:t>
            </a:r>
            <a:r>
              <a:rPr lang="en-GB" sz="1050" dirty="0" err="1" smtClean="0"/>
              <a:t>idebotham</a:t>
            </a:r>
            <a:r>
              <a:rPr lang="en-GB" sz="1050" dirty="0" smtClean="0"/>
              <a:t> et al, 2016). </a:t>
            </a:r>
            <a:br>
              <a:rPr lang="en-GB" sz="1050" dirty="0" smtClean="0"/>
            </a:br>
            <a:r>
              <a:rPr lang="en-GB" sz="1050" dirty="0"/>
              <a:t>This </a:t>
            </a:r>
            <a:r>
              <a:rPr lang="en-GB" sz="1050" dirty="0">
                <a:hlinkClick r:id="rId7"/>
              </a:rPr>
              <a:t>short </a:t>
            </a:r>
            <a:r>
              <a:rPr lang="en-GB" sz="1050" u="sng" dirty="0">
                <a:hlinkClick r:id="rId7"/>
              </a:rPr>
              <a:t>clip</a:t>
            </a:r>
            <a:r>
              <a:rPr lang="en-GB" sz="1050" dirty="0">
                <a:hlinkClick r:id="rId7"/>
              </a:rPr>
              <a:t> </a:t>
            </a:r>
            <a:r>
              <a:rPr lang="en-GB" sz="1050" dirty="0"/>
              <a:t>(from Nottinghamshire Council) describes the </a:t>
            </a:r>
            <a:r>
              <a:rPr lang="en-US" sz="1050" dirty="0"/>
              <a:t>action a practitioner should take if they become aware of a bruise/suspicious mark on a non-mobile baby</a:t>
            </a:r>
            <a:r>
              <a:rPr lang="en-US" sz="1200" dirty="0"/>
              <a:t>.</a:t>
            </a:r>
            <a:endParaRPr lang="en-GB" sz="1200" dirty="0">
              <a:ea typeface="Times New Roman" panose="02020603050405020304" pitchFamily="18" charset="0"/>
            </a:endParaRPr>
          </a:p>
          <a:p>
            <a:pPr algn="ctr"/>
            <a:endParaRPr lang="en-GB" sz="1200" b="1" dirty="0"/>
          </a:p>
        </p:txBody>
      </p:sp>
      <p:sp>
        <p:nvSpPr>
          <p:cNvPr id="17" name="Rectangle 16"/>
          <p:cNvSpPr/>
          <p:nvPr/>
        </p:nvSpPr>
        <p:spPr>
          <a:xfrm>
            <a:off x="228497" y="4650482"/>
            <a:ext cx="54337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/>
              <a:t>Questions to ask</a:t>
            </a:r>
          </a:p>
          <a:p>
            <a:pPr algn="ctr"/>
            <a:r>
              <a:rPr lang="en-GB" sz="1050" dirty="0" smtClean="0"/>
              <a:t>Have carers been asked for an explanation? Record the explanation.</a:t>
            </a:r>
            <a:br>
              <a:rPr lang="en-GB" sz="1050" dirty="0" smtClean="0"/>
            </a:br>
            <a:r>
              <a:rPr lang="en-GB" sz="1050" dirty="0" smtClean="0"/>
              <a:t> Do not suggest how it may have occurred</a:t>
            </a:r>
          </a:p>
          <a:p>
            <a:pPr algn="ctr"/>
            <a:r>
              <a:rPr lang="en-GB" sz="1050" dirty="0" smtClean="0"/>
              <a:t>When was the bruising first noticed?</a:t>
            </a:r>
          </a:p>
          <a:p>
            <a:pPr algn="ctr"/>
            <a:r>
              <a:rPr lang="en-GB" sz="1050" dirty="0" smtClean="0"/>
              <a:t>Is the injury consistent with child's developmental stage?</a:t>
            </a:r>
          </a:p>
          <a:p>
            <a:pPr algn="ctr"/>
            <a:r>
              <a:rPr lang="en-GB" sz="1050" dirty="0" smtClean="0"/>
              <a:t>It is also important to document the injury on a body map</a:t>
            </a:r>
            <a:br>
              <a:rPr lang="en-GB" sz="1050" dirty="0" smtClean="0"/>
            </a:br>
            <a:endParaRPr lang="en-GB" sz="1050" dirty="0" smtClean="0"/>
          </a:p>
          <a:p>
            <a:pPr algn="ctr"/>
            <a:endParaRPr lang="en-GB" sz="1050" dirty="0"/>
          </a:p>
        </p:txBody>
      </p:sp>
      <p:sp>
        <p:nvSpPr>
          <p:cNvPr id="20" name="Rectangle 19"/>
          <p:cNvSpPr/>
          <p:nvPr/>
        </p:nvSpPr>
        <p:spPr>
          <a:xfrm>
            <a:off x="336942" y="3451280"/>
            <a:ext cx="405596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/>
              <a:t>Sentinel injuries</a:t>
            </a:r>
          </a:p>
          <a:p>
            <a:pPr algn="ctr"/>
            <a:r>
              <a:rPr lang="en-GB" sz="1050" dirty="0" smtClean="0"/>
              <a:t>A sentinel injury is a ‘minor’ injury often seen in non mobile children and is recognised as a precursor to a more significant injury.</a:t>
            </a:r>
            <a:br>
              <a:rPr lang="en-GB" sz="1050" dirty="0" smtClean="0"/>
            </a:br>
            <a:r>
              <a:rPr lang="en-GB" sz="1050" dirty="0" smtClean="0"/>
              <a:t>A systematic review by the Royal College of Paediatric Health (2020) identified a bruise was the most frequent sentinel injury.</a:t>
            </a:r>
            <a:endParaRPr lang="en-GB" sz="1050" dirty="0"/>
          </a:p>
        </p:txBody>
      </p:sp>
      <p:sp>
        <p:nvSpPr>
          <p:cNvPr id="21" name="Rectangle 20"/>
          <p:cNvSpPr/>
          <p:nvPr/>
        </p:nvSpPr>
        <p:spPr>
          <a:xfrm>
            <a:off x="73424" y="2070570"/>
            <a:ext cx="47839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/>
              <a:t>What to do when you suspect a Non Accidental injury or bruise</a:t>
            </a:r>
            <a:br>
              <a:rPr lang="en-GB" sz="1050" b="1" dirty="0" smtClean="0"/>
            </a:br>
            <a:r>
              <a:rPr lang="en-GB" sz="1050" b="1" dirty="0" smtClean="0">
                <a:solidFill>
                  <a:srgbClr val="FF0000"/>
                </a:solidFill>
              </a:rPr>
              <a:t>If the child has been seriously injured call 999 immediately </a:t>
            </a:r>
            <a:br>
              <a:rPr lang="en-GB" sz="1050" b="1" dirty="0" smtClean="0">
                <a:solidFill>
                  <a:srgbClr val="FF0000"/>
                </a:solidFill>
              </a:rPr>
            </a:br>
            <a:r>
              <a:rPr lang="en-GB" sz="1050" dirty="0" smtClean="0"/>
              <a:t>Refer to MASH who will convene a strategy discussion.</a:t>
            </a:r>
          </a:p>
          <a:p>
            <a:pPr algn="ctr"/>
            <a:r>
              <a:rPr lang="en-GB" sz="1050" dirty="0" smtClean="0"/>
              <a:t>Provide parent/carer with </a:t>
            </a:r>
            <a:r>
              <a:rPr lang="en-GB" sz="1050" dirty="0" smtClean="0">
                <a:hlinkClick r:id="rId8"/>
              </a:rPr>
              <a:t>Bruising in non mobile babies leaflet</a:t>
            </a:r>
            <a:r>
              <a:rPr lang="en-GB" sz="1050" dirty="0" smtClean="0"/>
              <a:t/>
            </a:r>
            <a:br>
              <a:rPr lang="en-GB" sz="1050" dirty="0" smtClean="0"/>
            </a:br>
            <a:r>
              <a:rPr lang="en-GB" sz="1050" b="1" dirty="0" smtClean="0"/>
              <a:t>Do not ask the parents to attend hospital or GP at this stage</a:t>
            </a:r>
            <a:br>
              <a:rPr lang="en-GB" sz="1050" b="1" dirty="0" smtClean="0"/>
            </a:br>
            <a:r>
              <a:rPr lang="en-GB" sz="1050" dirty="0" smtClean="0"/>
              <a:t>If the child is already open to Children's Social Care contact the allocated</a:t>
            </a:r>
            <a:br>
              <a:rPr lang="en-GB" sz="1050" dirty="0" smtClean="0"/>
            </a:br>
            <a:r>
              <a:rPr lang="en-GB" sz="1050" dirty="0" smtClean="0"/>
              <a:t> social worker or their manager.</a:t>
            </a:r>
            <a:r>
              <a:rPr lang="en-GB" sz="1050" b="1" dirty="0" smtClean="0"/>
              <a:t/>
            </a:r>
            <a:br>
              <a:rPr lang="en-GB" sz="1050" b="1" dirty="0" smtClean="0"/>
            </a:br>
            <a:endParaRPr lang="en-GB" sz="105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1" y="122137"/>
            <a:ext cx="3428694" cy="1728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4127" y="2070570"/>
            <a:ext cx="50605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Why it matters</a:t>
            </a:r>
            <a:br>
              <a:rPr lang="en-GB" sz="1050" b="1" dirty="0" smtClean="0"/>
            </a:br>
            <a:r>
              <a:rPr lang="en-GB" sz="1050" dirty="0" smtClean="0"/>
              <a:t>Recent Rapid Reviews in Swindon have highlighted a lack of awareness of the </a:t>
            </a:r>
            <a:r>
              <a:rPr lang="en-GB" sz="1050" dirty="0">
                <a:hlinkClick r:id="rId10"/>
              </a:rPr>
              <a:t>S</a:t>
            </a:r>
            <a:r>
              <a:rPr lang="en-GB" sz="1050" dirty="0" smtClean="0">
                <a:hlinkClick r:id="rId10"/>
              </a:rPr>
              <a:t>uspected </a:t>
            </a:r>
            <a:r>
              <a:rPr lang="en-GB" sz="1050" dirty="0">
                <a:hlinkClick r:id="rId10"/>
              </a:rPr>
              <a:t>B</a:t>
            </a:r>
            <a:r>
              <a:rPr lang="en-GB" sz="1050" dirty="0" smtClean="0">
                <a:hlinkClick r:id="rId10"/>
              </a:rPr>
              <a:t>ruising or Unexplained </a:t>
            </a:r>
            <a:r>
              <a:rPr lang="en-GB" sz="1050" dirty="0">
                <a:hlinkClick r:id="rId10"/>
              </a:rPr>
              <a:t>I</a:t>
            </a:r>
            <a:r>
              <a:rPr lang="en-GB" sz="1050" dirty="0" smtClean="0">
                <a:hlinkClick r:id="rId10"/>
              </a:rPr>
              <a:t>njury in a child who is not independently mobile policy</a:t>
            </a:r>
            <a:r>
              <a:rPr lang="en-GB" sz="1050" dirty="0"/>
              <a:t>. The younger the child, the greater the risk that bruising is non </a:t>
            </a:r>
            <a:r>
              <a:rPr lang="en-GB" sz="1050" dirty="0" smtClean="0"/>
              <a:t>accidental</a:t>
            </a:r>
            <a:r>
              <a:rPr lang="en-GB" sz="1050" dirty="0"/>
              <a:t> </a:t>
            </a:r>
            <a:r>
              <a:rPr lang="en-GB" sz="1050" dirty="0" smtClean="0"/>
              <a:t>and therefore there is a greater potential risk. Infants under the age of 1 are more at risk of being killed by another person, usually a carer, more than any other age group of children.</a:t>
            </a:r>
            <a:endParaRPr lang="en-GB" sz="1050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334288" y="3248452"/>
            <a:ext cx="4522518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What to look for</a:t>
            </a:r>
            <a:br>
              <a:rPr lang="en-GB" sz="1050" b="1" dirty="0" smtClean="0"/>
            </a:br>
            <a:r>
              <a:rPr lang="en-GB" sz="1050" dirty="0" smtClean="0"/>
              <a:t>Bruises away from bony prominences</a:t>
            </a:r>
            <a:br>
              <a:rPr lang="en-GB" sz="1050" dirty="0" smtClean="0"/>
            </a:br>
            <a:r>
              <a:rPr lang="en-GB" sz="1050" dirty="0" smtClean="0"/>
              <a:t>Bruises to soft areas such as face, abdomen, arms, buttocks, ears and hands</a:t>
            </a:r>
          </a:p>
          <a:p>
            <a:pPr algn="ctr"/>
            <a:r>
              <a:rPr lang="en-GB" sz="1050" dirty="0" smtClean="0"/>
              <a:t>Multiple or clustered bruising</a:t>
            </a:r>
          </a:p>
          <a:p>
            <a:pPr algn="ctr"/>
            <a:r>
              <a:rPr lang="en-GB" sz="1050" dirty="0" smtClean="0"/>
              <a:t>Imprinting or </a:t>
            </a:r>
            <a:r>
              <a:rPr lang="en-GB" sz="1050" dirty="0" err="1" smtClean="0"/>
              <a:t>Petechiae</a:t>
            </a:r>
            <a:r>
              <a:rPr lang="en-GB" sz="1050" dirty="0" smtClean="0"/>
              <a:t> (small red or purple spots caused by bleeding into the skin)</a:t>
            </a:r>
          </a:p>
          <a:p>
            <a:pPr algn="ctr"/>
            <a:r>
              <a:rPr lang="en-GB" sz="1050" dirty="0" smtClean="0"/>
              <a:t>Symmetrical Bruising</a:t>
            </a:r>
            <a:endParaRPr lang="en-GB" sz="1050" dirty="0"/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949635" y="4613120"/>
            <a:ext cx="48155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Use of professional judgement</a:t>
            </a:r>
            <a:br>
              <a:rPr lang="en-GB" sz="1050" b="1" dirty="0" smtClean="0"/>
            </a:br>
            <a:r>
              <a:rPr lang="en-GB" sz="1050" dirty="0" smtClean="0"/>
              <a:t>Professional judgement is based on your role, training and experience. However, it is important to recognise that non accidental injuries often occur on the same areas as accidental ones.</a:t>
            </a:r>
            <a:br>
              <a:rPr lang="en-GB" sz="1050" dirty="0" smtClean="0"/>
            </a:br>
            <a:r>
              <a:rPr lang="en-GB" sz="1050" dirty="0" smtClean="0"/>
              <a:t>It is vital that a professional demonstrates professional curiosity when seeking explanations, this is especially important if the professional feels as though they know the family well.</a:t>
            </a:r>
          </a:p>
          <a:p>
            <a:endParaRPr lang="en-GB" sz="1050" b="1" dirty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045" y="656260"/>
            <a:ext cx="2571750" cy="1209675"/>
          </a:xfrm>
          <a:prstGeom prst="rect">
            <a:avLst/>
          </a:prstGeom>
        </p:spPr>
      </p:pic>
      <p:pic>
        <p:nvPicPr>
          <p:cNvPr id="56" name="Audio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49"/>
    </mc:Choice>
    <mc:Fallback xmlns="">
      <p:transition spd="slow" advTm="38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78" t="10267" r="9507" b="6875"/>
          <a:stretch/>
        </p:blipFill>
        <p:spPr>
          <a:xfrm>
            <a:off x="587829" y="309575"/>
            <a:ext cx="10776857" cy="62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71" t="11160" r="10008" b="9554"/>
          <a:stretch/>
        </p:blipFill>
        <p:spPr>
          <a:xfrm>
            <a:off x="470262" y="235131"/>
            <a:ext cx="11311197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72" t="10268" r="10310" b="8661"/>
          <a:stretch/>
        </p:blipFill>
        <p:spPr>
          <a:xfrm>
            <a:off x="574765" y="287383"/>
            <a:ext cx="10947337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5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86" t="27768" r="11012" b="25268"/>
          <a:stretch/>
        </p:blipFill>
        <p:spPr>
          <a:xfrm>
            <a:off x="679269" y="0"/>
            <a:ext cx="9940834" cy="34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685" t="13661" r="12418" b="12946"/>
          <a:stretch/>
        </p:blipFill>
        <p:spPr>
          <a:xfrm>
            <a:off x="1240971" y="770708"/>
            <a:ext cx="9744892" cy="5368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794" t="66875" r="66633" b="27947"/>
          <a:stretch/>
        </p:blipFill>
        <p:spPr>
          <a:xfrm>
            <a:off x="274319" y="391885"/>
            <a:ext cx="2416629" cy="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685" t="10089" r="13422" b="5803"/>
          <a:stretch/>
        </p:blipFill>
        <p:spPr>
          <a:xfrm>
            <a:off x="992777" y="99834"/>
            <a:ext cx="10254343" cy="65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9" t="13125" r="10309" b="5268"/>
          <a:stretch/>
        </p:blipFill>
        <p:spPr>
          <a:xfrm>
            <a:off x="360529" y="339634"/>
            <a:ext cx="10899655" cy="63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84" t="13839" r="13021" b="7054"/>
          <a:stretch/>
        </p:blipFill>
        <p:spPr>
          <a:xfrm>
            <a:off x="339635" y="269730"/>
            <a:ext cx="10567852" cy="63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80" t="12768" r="10008" b="7947"/>
          <a:stretch/>
        </p:blipFill>
        <p:spPr>
          <a:xfrm>
            <a:off x="370585" y="339634"/>
            <a:ext cx="10928786" cy="61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4" y="365125"/>
            <a:ext cx="11131030" cy="6294270"/>
          </a:xfrm>
        </p:spPr>
      </p:pic>
    </p:spTree>
    <p:extLst>
      <p:ext uri="{BB962C8B-B14F-4D97-AF65-F5344CB8AC3E}">
        <p14:creationId xmlns:p14="http://schemas.microsoft.com/office/powerpoint/2010/main" val="7172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"/>
    </mc:Choice>
    <mc:Fallback xmlns="">
      <p:transition spd="slow" advTm="59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46622" cy="1325563"/>
          </a:xfrm>
        </p:spPr>
        <p:txBody>
          <a:bodyPr/>
          <a:lstStyle/>
          <a:p>
            <a:r>
              <a:rPr lang="en-GB" dirty="0" smtClean="0"/>
              <a:t>Body Map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822" y="222250"/>
            <a:ext cx="4925656" cy="64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resources </a:t>
            </a:r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ontact </a:t>
            </a:r>
            <a:r>
              <a:rPr lang="en-GB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numbers:  </a:t>
            </a:r>
          </a:p>
          <a:p>
            <a:r>
              <a:rPr lang="en-GB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MASH: </a:t>
            </a:r>
            <a:r>
              <a:rPr lang="en-GB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01793 </a:t>
            </a:r>
            <a:r>
              <a:rPr lang="en-GB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466903</a:t>
            </a:r>
            <a:endParaRPr lang="en-GB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EDS: </a:t>
            </a:r>
            <a:r>
              <a:rPr lang="en-GB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01793 </a:t>
            </a:r>
            <a:r>
              <a:rPr lang="en-GB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463699</a:t>
            </a:r>
            <a:endParaRPr lang="en-GB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South Safeguarding Team:</a:t>
            </a:r>
            <a:r>
              <a:rPr lang="en-GB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GB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01793 </a:t>
            </a:r>
            <a:r>
              <a:rPr lang="en-GB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463267</a:t>
            </a:r>
            <a:endParaRPr lang="en-GB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GB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North </a:t>
            </a:r>
            <a:r>
              <a:rPr lang="en-GB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Safeguarding Team: </a:t>
            </a:r>
            <a:r>
              <a:rPr lang="en-GB" dirty="0">
                <a:latin typeface="Arial Narrow" panose="020B0606020202030204" pitchFamily="34" charset="0"/>
                <a:ea typeface="Times New Roman" panose="02020603050405020304" pitchFamily="18" charset="0"/>
              </a:rPr>
              <a:t>01793 </a:t>
            </a:r>
            <a:r>
              <a:rPr lang="en-GB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466922</a:t>
            </a:r>
            <a:endParaRPr lang="en-GB" dirty="0" smtClean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dirty="0" smtClean="0"/>
              <a:t>For </a:t>
            </a:r>
            <a:r>
              <a:rPr lang="en-GB" dirty="0"/>
              <a:t>further guidance refer to the local multi-agency procedure: </a:t>
            </a:r>
            <a:r>
              <a:rPr lang="en-GB" u="sng" dirty="0">
                <a:hlinkClick r:id="rId2"/>
              </a:rPr>
              <a:t>SSP Suspected Bruising or Unexplained Injury in a child who is not independently mobile </a:t>
            </a:r>
            <a:r>
              <a:rPr lang="en-GB" dirty="0"/>
              <a:t> </a:t>
            </a:r>
          </a:p>
          <a:p>
            <a:r>
              <a:rPr lang="en-GB" u="sng" dirty="0">
                <a:hlinkClick r:id="rId3"/>
              </a:rPr>
              <a:t>NSPCC Core Info leaflet: Bruises on Children</a:t>
            </a:r>
            <a:r>
              <a:rPr lang="en-GB" dirty="0"/>
              <a:t>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1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6" t="11874" r="19345" b="20804"/>
          <a:stretch/>
        </p:blipFill>
        <p:spPr>
          <a:xfrm>
            <a:off x="940525" y="91440"/>
            <a:ext cx="10141039" cy="63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3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77" t="10625" r="9405" b="7769"/>
          <a:stretch/>
        </p:blipFill>
        <p:spPr>
          <a:xfrm>
            <a:off x="603319" y="378823"/>
            <a:ext cx="10774430" cy="61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78" t="10625" r="9508" b="6339"/>
          <a:stretch/>
        </p:blipFill>
        <p:spPr>
          <a:xfrm>
            <a:off x="992777" y="313510"/>
            <a:ext cx="10773401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9" t="10981" r="9506" b="6340"/>
          <a:stretch/>
        </p:blipFill>
        <p:spPr>
          <a:xfrm>
            <a:off x="1031965" y="339634"/>
            <a:ext cx="10734426" cy="62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5" t="10803" r="10209" b="6517"/>
          <a:stretch/>
        </p:blipFill>
        <p:spPr>
          <a:xfrm>
            <a:off x="888273" y="348688"/>
            <a:ext cx="10750733" cy="62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58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549</Words>
  <Application>Microsoft Office PowerPoint</Application>
  <PresentationFormat>Widescreen</PresentationFormat>
  <Paragraphs>30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Body Map</vt:lpstr>
      <vt:lpstr>Useful resources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Swindon Borough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Barstow</dc:creator>
  <cp:lastModifiedBy>Jade Batten</cp:lastModifiedBy>
  <cp:revision>56</cp:revision>
  <dcterms:created xsi:type="dcterms:W3CDTF">2020-04-21T14:50:25Z</dcterms:created>
  <dcterms:modified xsi:type="dcterms:W3CDTF">2020-12-30T15:33:59Z</dcterms:modified>
</cp:coreProperties>
</file>