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34"/>
  </p:notesMasterIdLst>
  <p:sldIdLst>
    <p:sldId id="296" r:id="rId2"/>
    <p:sldId id="327" r:id="rId3"/>
    <p:sldId id="297" r:id="rId4"/>
    <p:sldId id="298" r:id="rId5"/>
    <p:sldId id="299" r:id="rId6"/>
    <p:sldId id="300" r:id="rId7"/>
    <p:sldId id="301" r:id="rId8"/>
    <p:sldId id="302" r:id="rId9"/>
    <p:sldId id="303" r:id="rId10"/>
    <p:sldId id="328" r:id="rId11"/>
    <p:sldId id="329" r:id="rId12"/>
    <p:sldId id="330" r:id="rId13"/>
    <p:sldId id="331" r:id="rId14"/>
    <p:sldId id="332" r:id="rId15"/>
    <p:sldId id="333" r:id="rId16"/>
    <p:sldId id="334" r:id="rId17"/>
    <p:sldId id="335" r:id="rId18"/>
    <p:sldId id="336" r:id="rId19"/>
    <p:sldId id="337" r:id="rId20"/>
    <p:sldId id="338" r:id="rId21"/>
    <p:sldId id="351" r:id="rId22"/>
    <p:sldId id="340" r:id="rId23"/>
    <p:sldId id="341" r:id="rId24"/>
    <p:sldId id="342" r:id="rId25"/>
    <p:sldId id="343" r:id="rId26"/>
    <p:sldId id="344" r:id="rId27"/>
    <p:sldId id="345" r:id="rId28"/>
    <p:sldId id="346" r:id="rId29"/>
    <p:sldId id="347" r:id="rId30"/>
    <p:sldId id="348" r:id="rId31"/>
    <p:sldId id="349" r:id="rId32"/>
    <p:sldId id="35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2" d="100"/>
          <a:sy n="72" d="100"/>
        </p:scale>
        <p:origin x="654"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33D7E-BB60-430B-A622-C3B638326CF5}" type="datetimeFigureOut">
              <a:rPr lang="en-GB" smtClean="0"/>
              <a:t>04/08/2020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66C9B-A050-4894-AA7E-3ACA8BDAB1F0}" type="slidenum">
              <a:rPr lang="en-GB" smtClean="0"/>
              <a:t>‹#›</a:t>
            </a:fld>
            <a:endParaRPr lang="en-GB"/>
          </a:p>
        </p:txBody>
      </p:sp>
    </p:spTree>
    <p:extLst>
      <p:ext uri="{BB962C8B-B14F-4D97-AF65-F5344CB8AC3E}">
        <p14:creationId xmlns:p14="http://schemas.microsoft.com/office/powerpoint/2010/main" val="2179387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7096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726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6346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1293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6167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2111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9397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270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5121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8004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894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6858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3948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8682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3608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1405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1007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8414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5758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1221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670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8779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0269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94245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383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855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7343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3697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7455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1019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4307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screen as people come in and settle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196D2-25FB-473E-B659-5DD91C3E4A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4780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D534166-0570-4B93-957A-2C643810D024}" type="datetime1">
              <a:rPr lang="en-GB" smtClean="0"/>
              <a:t>04/08/2020</a:t>
            </a:fld>
            <a:endParaRPr lang="en-GB" dirty="0"/>
          </a:p>
        </p:txBody>
      </p:sp>
      <p:sp>
        <p:nvSpPr>
          <p:cNvPr id="5" name="Footer Placeholder 4"/>
          <p:cNvSpPr>
            <a:spLocks noGrp="1"/>
          </p:cNvSpPr>
          <p:nvPr>
            <p:ph type="ftr" sz="quarter" idx="11"/>
          </p:nvPr>
        </p:nvSpPr>
        <p:spPr/>
        <p:txBody>
          <a:bodyPr/>
          <a:lstStyle/>
          <a:p>
            <a:r>
              <a:rPr lang="en-GB" dirty="0"/>
              <a:t>Registered charity no. 1070038</a:t>
            </a:r>
          </a:p>
        </p:txBody>
      </p:sp>
      <p:sp>
        <p:nvSpPr>
          <p:cNvPr id="6" name="Slide Number Placeholder 5"/>
          <p:cNvSpPr>
            <a:spLocks noGrp="1"/>
          </p:cNvSpPr>
          <p:nvPr>
            <p:ph type="sldNum" sz="quarter" idx="12"/>
          </p:nvPr>
        </p:nvSpPr>
        <p:spPr/>
        <p:txBody>
          <a:bodyPr/>
          <a:lstStyle/>
          <a:p>
            <a:fld id="{E7E3AF10-38A7-4565-9F47-32F7A00768BA}" type="slidenum">
              <a:rPr lang="en-GB" smtClean="0"/>
              <a:t>‹#›</a:t>
            </a:fld>
            <a:endParaRPr lang="en-GB" dirty="0"/>
          </a:p>
        </p:txBody>
      </p:sp>
    </p:spTree>
    <p:extLst>
      <p:ext uri="{BB962C8B-B14F-4D97-AF65-F5344CB8AC3E}">
        <p14:creationId xmlns:p14="http://schemas.microsoft.com/office/powerpoint/2010/main" val="1821706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9173DA-727D-438A-B8FB-30FBB0B3B19D}" type="datetime1">
              <a:rPr lang="en-GB" smtClean="0"/>
              <a:t>04/08/2020</a:t>
            </a:fld>
            <a:endParaRPr lang="en-GB" dirty="0"/>
          </a:p>
        </p:txBody>
      </p:sp>
      <p:sp>
        <p:nvSpPr>
          <p:cNvPr id="5" name="Footer Placeholder 4"/>
          <p:cNvSpPr>
            <a:spLocks noGrp="1"/>
          </p:cNvSpPr>
          <p:nvPr>
            <p:ph type="ftr" sz="quarter" idx="11"/>
          </p:nvPr>
        </p:nvSpPr>
        <p:spPr/>
        <p:txBody>
          <a:bodyPr/>
          <a:lstStyle/>
          <a:p>
            <a:r>
              <a:rPr lang="en-GB" dirty="0"/>
              <a:t>Registered charity no. 1070038</a:t>
            </a:r>
          </a:p>
        </p:txBody>
      </p:sp>
      <p:sp>
        <p:nvSpPr>
          <p:cNvPr id="6" name="Slide Number Placeholder 5"/>
          <p:cNvSpPr>
            <a:spLocks noGrp="1"/>
          </p:cNvSpPr>
          <p:nvPr>
            <p:ph type="sldNum" sz="quarter" idx="12"/>
          </p:nvPr>
        </p:nvSpPr>
        <p:spPr/>
        <p:txBody>
          <a:bodyPr/>
          <a:lstStyle/>
          <a:p>
            <a:fld id="{E7E3AF10-38A7-4565-9F47-32F7A00768BA}" type="slidenum">
              <a:rPr lang="en-GB" smtClean="0"/>
              <a:t>‹#›</a:t>
            </a:fld>
            <a:endParaRPr lang="en-GB" dirty="0"/>
          </a:p>
        </p:txBody>
      </p:sp>
    </p:spTree>
    <p:extLst>
      <p:ext uri="{BB962C8B-B14F-4D97-AF65-F5344CB8AC3E}">
        <p14:creationId xmlns:p14="http://schemas.microsoft.com/office/powerpoint/2010/main" val="3033311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F1D06E-C830-4A2A-9566-34CDB53D7C5C}" type="datetime1">
              <a:rPr lang="en-GB" smtClean="0"/>
              <a:t>04/08/2020</a:t>
            </a:fld>
            <a:endParaRPr lang="en-GB" dirty="0"/>
          </a:p>
        </p:txBody>
      </p:sp>
      <p:sp>
        <p:nvSpPr>
          <p:cNvPr id="5" name="Footer Placeholder 4"/>
          <p:cNvSpPr>
            <a:spLocks noGrp="1"/>
          </p:cNvSpPr>
          <p:nvPr>
            <p:ph type="ftr" sz="quarter" idx="11"/>
          </p:nvPr>
        </p:nvSpPr>
        <p:spPr/>
        <p:txBody>
          <a:bodyPr/>
          <a:lstStyle/>
          <a:p>
            <a:r>
              <a:rPr lang="en-GB" dirty="0"/>
              <a:t>Registered charity no. 1070038</a:t>
            </a:r>
          </a:p>
        </p:txBody>
      </p:sp>
      <p:sp>
        <p:nvSpPr>
          <p:cNvPr id="6" name="Slide Number Placeholder 5"/>
          <p:cNvSpPr>
            <a:spLocks noGrp="1"/>
          </p:cNvSpPr>
          <p:nvPr>
            <p:ph type="sldNum" sz="quarter" idx="12"/>
          </p:nvPr>
        </p:nvSpPr>
        <p:spPr/>
        <p:txBody>
          <a:bodyPr/>
          <a:lstStyle/>
          <a:p>
            <a:fld id="{E7E3AF10-38A7-4565-9F47-32F7A00768BA}" type="slidenum">
              <a:rPr lang="en-GB" smtClean="0"/>
              <a:t>‹#›</a:t>
            </a:fld>
            <a:endParaRPr lang="en-GB" dirty="0"/>
          </a:p>
        </p:txBody>
      </p:sp>
    </p:spTree>
    <p:extLst>
      <p:ext uri="{BB962C8B-B14F-4D97-AF65-F5344CB8AC3E}">
        <p14:creationId xmlns:p14="http://schemas.microsoft.com/office/powerpoint/2010/main" val="127669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82E126-441F-4C4C-AA6D-E87ACB8A323B}" type="datetime1">
              <a:rPr lang="en-GB" smtClean="0"/>
              <a:t>04/08/2020</a:t>
            </a:fld>
            <a:endParaRPr lang="en-GB" dirty="0"/>
          </a:p>
        </p:txBody>
      </p:sp>
      <p:sp>
        <p:nvSpPr>
          <p:cNvPr id="5" name="Footer Placeholder 4"/>
          <p:cNvSpPr>
            <a:spLocks noGrp="1"/>
          </p:cNvSpPr>
          <p:nvPr>
            <p:ph type="ftr" sz="quarter" idx="11"/>
          </p:nvPr>
        </p:nvSpPr>
        <p:spPr/>
        <p:txBody>
          <a:bodyPr/>
          <a:lstStyle/>
          <a:p>
            <a:r>
              <a:rPr lang="en-GB" dirty="0"/>
              <a:t>Registered charity no. 1070038</a:t>
            </a:r>
          </a:p>
        </p:txBody>
      </p:sp>
      <p:sp>
        <p:nvSpPr>
          <p:cNvPr id="6" name="Slide Number Placeholder 5"/>
          <p:cNvSpPr>
            <a:spLocks noGrp="1"/>
          </p:cNvSpPr>
          <p:nvPr>
            <p:ph type="sldNum" sz="quarter" idx="12"/>
          </p:nvPr>
        </p:nvSpPr>
        <p:spPr/>
        <p:txBody>
          <a:bodyPr/>
          <a:lstStyle/>
          <a:p>
            <a:fld id="{E7E3AF10-38A7-4565-9F47-32F7A00768BA}" type="slidenum">
              <a:rPr lang="en-GB" smtClean="0"/>
              <a:t>‹#›</a:t>
            </a:fld>
            <a:endParaRPr lang="en-GB" dirty="0"/>
          </a:p>
        </p:txBody>
      </p:sp>
    </p:spTree>
    <p:extLst>
      <p:ext uri="{BB962C8B-B14F-4D97-AF65-F5344CB8AC3E}">
        <p14:creationId xmlns:p14="http://schemas.microsoft.com/office/powerpoint/2010/main" val="285248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D1D610-D009-4ADB-814F-06865A13D5EB}" type="datetime1">
              <a:rPr lang="en-GB" smtClean="0"/>
              <a:t>04/08/2020</a:t>
            </a:fld>
            <a:endParaRPr lang="en-GB" dirty="0"/>
          </a:p>
        </p:txBody>
      </p:sp>
      <p:sp>
        <p:nvSpPr>
          <p:cNvPr id="5" name="Footer Placeholder 4"/>
          <p:cNvSpPr>
            <a:spLocks noGrp="1"/>
          </p:cNvSpPr>
          <p:nvPr>
            <p:ph type="ftr" sz="quarter" idx="11"/>
          </p:nvPr>
        </p:nvSpPr>
        <p:spPr/>
        <p:txBody>
          <a:bodyPr/>
          <a:lstStyle/>
          <a:p>
            <a:r>
              <a:rPr lang="en-GB" dirty="0"/>
              <a:t>Registered charity no. 1070038</a:t>
            </a:r>
          </a:p>
        </p:txBody>
      </p:sp>
      <p:sp>
        <p:nvSpPr>
          <p:cNvPr id="6" name="Slide Number Placeholder 5"/>
          <p:cNvSpPr>
            <a:spLocks noGrp="1"/>
          </p:cNvSpPr>
          <p:nvPr>
            <p:ph type="sldNum" sz="quarter" idx="12"/>
          </p:nvPr>
        </p:nvSpPr>
        <p:spPr/>
        <p:txBody>
          <a:bodyPr/>
          <a:lstStyle/>
          <a:p>
            <a:fld id="{E7E3AF10-38A7-4565-9F47-32F7A00768BA}" type="slidenum">
              <a:rPr lang="en-GB" smtClean="0"/>
              <a:t>‹#›</a:t>
            </a:fld>
            <a:endParaRPr lang="en-GB" dirty="0"/>
          </a:p>
        </p:txBody>
      </p:sp>
    </p:spTree>
    <p:extLst>
      <p:ext uri="{BB962C8B-B14F-4D97-AF65-F5344CB8AC3E}">
        <p14:creationId xmlns:p14="http://schemas.microsoft.com/office/powerpoint/2010/main" val="2740613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83B7EE7-1EA6-4E0E-897E-B9EC1376C9C9}" type="datetime1">
              <a:rPr lang="en-GB" smtClean="0"/>
              <a:t>04/08/2020</a:t>
            </a:fld>
            <a:endParaRPr lang="en-GB" dirty="0"/>
          </a:p>
        </p:txBody>
      </p:sp>
      <p:sp>
        <p:nvSpPr>
          <p:cNvPr id="6" name="Footer Placeholder 5"/>
          <p:cNvSpPr>
            <a:spLocks noGrp="1"/>
          </p:cNvSpPr>
          <p:nvPr>
            <p:ph type="ftr" sz="quarter" idx="11"/>
          </p:nvPr>
        </p:nvSpPr>
        <p:spPr/>
        <p:txBody>
          <a:bodyPr/>
          <a:lstStyle/>
          <a:p>
            <a:r>
              <a:rPr lang="en-GB" dirty="0"/>
              <a:t>Registered charity no. 1070038</a:t>
            </a:r>
          </a:p>
        </p:txBody>
      </p:sp>
      <p:sp>
        <p:nvSpPr>
          <p:cNvPr id="7" name="Slide Number Placeholder 6"/>
          <p:cNvSpPr>
            <a:spLocks noGrp="1"/>
          </p:cNvSpPr>
          <p:nvPr>
            <p:ph type="sldNum" sz="quarter" idx="12"/>
          </p:nvPr>
        </p:nvSpPr>
        <p:spPr/>
        <p:txBody>
          <a:bodyPr/>
          <a:lstStyle/>
          <a:p>
            <a:fld id="{E7E3AF10-38A7-4565-9F47-32F7A00768BA}" type="slidenum">
              <a:rPr lang="en-GB" smtClean="0"/>
              <a:t>‹#›</a:t>
            </a:fld>
            <a:endParaRPr lang="en-GB" dirty="0"/>
          </a:p>
        </p:txBody>
      </p:sp>
    </p:spTree>
    <p:extLst>
      <p:ext uri="{BB962C8B-B14F-4D97-AF65-F5344CB8AC3E}">
        <p14:creationId xmlns:p14="http://schemas.microsoft.com/office/powerpoint/2010/main" val="1258730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3FBBD0C-6DCF-4ECF-A2AA-93CBEEAAB87C}" type="datetime1">
              <a:rPr lang="en-GB" smtClean="0"/>
              <a:t>04/08/2020</a:t>
            </a:fld>
            <a:endParaRPr lang="en-GB" dirty="0"/>
          </a:p>
        </p:txBody>
      </p:sp>
      <p:sp>
        <p:nvSpPr>
          <p:cNvPr id="8" name="Footer Placeholder 7"/>
          <p:cNvSpPr>
            <a:spLocks noGrp="1"/>
          </p:cNvSpPr>
          <p:nvPr>
            <p:ph type="ftr" sz="quarter" idx="11"/>
          </p:nvPr>
        </p:nvSpPr>
        <p:spPr/>
        <p:txBody>
          <a:bodyPr/>
          <a:lstStyle/>
          <a:p>
            <a:r>
              <a:rPr lang="en-GB" dirty="0"/>
              <a:t>Registered charity no. 1070038</a:t>
            </a:r>
          </a:p>
        </p:txBody>
      </p:sp>
      <p:sp>
        <p:nvSpPr>
          <p:cNvPr id="9" name="Slide Number Placeholder 8"/>
          <p:cNvSpPr>
            <a:spLocks noGrp="1"/>
          </p:cNvSpPr>
          <p:nvPr>
            <p:ph type="sldNum" sz="quarter" idx="12"/>
          </p:nvPr>
        </p:nvSpPr>
        <p:spPr/>
        <p:txBody>
          <a:bodyPr/>
          <a:lstStyle/>
          <a:p>
            <a:fld id="{E7E3AF10-38A7-4565-9F47-32F7A00768BA}" type="slidenum">
              <a:rPr lang="en-GB" smtClean="0"/>
              <a:t>‹#›</a:t>
            </a:fld>
            <a:endParaRPr lang="en-GB" dirty="0"/>
          </a:p>
        </p:txBody>
      </p:sp>
    </p:spTree>
    <p:extLst>
      <p:ext uri="{BB962C8B-B14F-4D97-AF65-F5344CB8AC3E}">
        <p14:creationId xmlns:p14="http://schemas.microsoft.com/office/powerpoint/2010/main" val="1401105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6550015-4C99-4EB1-A60B-F3761ABC81A7}" type="datetime1">
              <a:rPr lang="en-GB" smtClean="0"/>
              <a:t>04/08/2020</a:t>
            </a:fld>
            <a:endParaRPr lang="en-GB" dirty="0"/>
          </a:p>
        </p:txBody>
      </p:sp>
      <p:sp>
        <p:nvSpPr>
          <p:cNvPr id="4" name="Footer Placeholder 3"/>
          <p:cNvSpPr>
            <a:spLocks noGrp="1"/>
          </p:cNvSpPr>
          <p:nvPr>
            <p:ph type="ftr" sz="quarter" idx="11"/>
          </p:nvPr>
        </p:nvSpPr>
        <p:spPr/>
        <p:txBody>
          <a:bodyPr/>
          <a:lstStyle/>
          <a:p>
            <a:r>
              <a:rPr lang="en-GB" dirty="0"/>
              <a:t>Registered charity no. 1070038</a:t>
            </a:r>
          </a:p>
        </p:txBody>
      </p:sp>
      <p:sp>
        <p:nvSpPr>
          <p:cNvPr id="5" name="Slide Number Placeholder 4"/>
          <p:cNvSpPr>
            <a:spLocks noGrp="1"/>
          </p:cNvSpPr>
          <p:nvPr>
            <p:ph type="sldNum" sz="quarter" idx="12"/>
          </p:nvPr>
        </p:nvSpPr>
        <p:spPr/>
        <p:txBody>
          <a:bodyPr/>
          <a:lstStyle/>
          <a:p>
            <a:fld id="{E7E3AF10-38A7-4565-9F47-32F7A00768BA}" type="slidenum">
              <a:rPr lang="en-GB" smtClean="0"/>
              <a:t>‹#›</a:t>
            </a:fld>
            <a:endParaRPr lang="en-GB" dirty="0"/>
          </a:p>
        </p:txBody>
      </p:sp>
    </p:spTree>
    <p:extLst>
      <p:ext uri="{BB962C8B-B14F-4D97-AF65-F5344CB8AC3E}">
        <p14:creationId xmlns:p14="http://schemas.microsoft.com/office/powerpoint/2010/main" val="342236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FDBA7-01B0-4FFE-81A4-5C21D30D17B1}" type="datetime1">
              <a:rPr lang="en-GB" smtClean="0"/>
              <a:t>04/08/2020</a:t>
            </a:fld>
            <a:endParaRPr lang="en-GB" dirty="0"/>
          </a:p>
        </p:txBody>
      </p:sp>
      <p:sp>
        <p:nvSpPr>
          <p:cNvPr id="3" name="Footer Placeholder 2"/>
          <p:cNvSpPr>
            <a:spLocks noGrp="1"/>
          </p:cNvSpPr>
          <p:nvPr>
            <p:ph type="ftr" sz="quarter" idx="11"/>
          </p:nvPr>
        </p:nvSpPr>
        <p:spPr/>
        <p:txBody>
          <a:bodyPr/>
          <a:lstStyle/>
          <a:p>
            <a:r>
              <a:rPr lang="en-GB" dirty="0"/>
              <a:t>Registered charity no. 1070038</a:t>
            </a:r>
          </a:p>
        </p:txBody>
      </p:sp>
      <p:sp>
        <p:nvSpPr>
          <p:cNvPr id="4" name="Slide Number Placeholder 3"/>
          <p:cNvSpPr>
            <a:spLocks noGrp="1"/>
          </p:cNvSpPr>
          <p:nvPr>
            <p:ph type="sldNum" sz="quarter" idx="12"/>
          </p:nvPr>
        </p:nvSpPr>
        <p:spPr/>
        <p:txBody>
          <a:bodyPr/>
          <a:lstStyle/>
          <a:p>
            <a:fld id="{E7E3AF10-38A7-4565-9F47-32F7A00768BA}" type="slidenum">
              <a:rPr lang="en-GB" smtClean="0"/>
              <a:t>‹#›</a:t>
            </a:fld>
            <a:endParaRPr lang="en-GB" dirty="0"/>
          </a:p>
        </p:txBody>
      </p:sp>
    </p:spTree>
    <p:extLst>
      <p:ext uri="{BB962C8B-B14F-4D97-AF65-F5344CB8AC3E}">
        <p14:creationId xmlns:p14="http://schemas.microsoft.com/office/powerpoint/2010/main" val="263114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A20040-5BA5-45FE-85B0-27DA05D36C2D}" type="datetime1">
              <a:rPr lang="en-GB" smtClean="0"/>
              <a:t>04/08/2020</a:t>
            </a:fld>
            <a:endParaRPr lang="en-GB" dirty="0"/>
          </a:p>
        </p:txBody>
      </p:sp>
      <p:sp>
        <p:nvSpPr>
          <p:cNvPr id="6" name="Footer Placeholder 5"/>
          <p:cNvSpPr>
            <a:spLocks noGrp="1"/>
          </p:cNvSpPr>
          <p:nvPr>
            <p:ph type="ftr" sz="quarter" idx="11"/>
          </p:nvPr>
        </p:nvSpPr>
        <p:spPr/>
        <p:txBody>
          <a:bodyPr/>
          <a:lstStyle/>
          <a:p>
            <a:r>
              <a:rPr lang="en-GB" dirty="0"/>
              <a:t>Registered charity no. 1070038</a:t>
            </a:r>
          </a:p>
        </p:txBody>
      </p:sp>
      <p:sp>
        <p:nvSpPr>
          <p:cNvPr id="7" name="Slide Number Placeholder 6"/>
          <p:cNvSpPr>
            <a:spLocks noGrp="1"/>
          </p:cNvSpPr>
          <p:nvPr>
            <p:ph type="sldNum" sz="quarter" idx="12"/>
          </p:nvPr>
        </p:nvSpPr>
        <p:spPr/>
        <p:txBody>
          <a:bodyPr/>
          <a:lstStyle/>
          <a:p>
            <a:fld id="{E7E3AF10-38A7-4565-9F47-32F7A00768BA}" type="slidenum">
              <a:rPr lang="en-GB" smtClean="0"/>
              <a:t>‹#›</a:t>
            </a:fld>
            <a:endParaRPr lang="en-GB" dirty="0"/>
          </a:p>
        </p:txBody>
      </p:sp>
    </p:spTree>
    <p:extLst>
      <p:ext uri="{BB962C8B-B14F-4D97-AF65-F5344CB8AC3E}">
        <p14:creationId xmlns:p14="http://schemas.microsoft.com/office/powerpoint/2010/main" val="2657470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1D6929-9A2A-4053-9B21-C103D70A7B01}" type="datetime1">
              <a:rPr lang="en-GB" smtClean="0"/>
              <a:t>04/08/2020</a:t>
            </a:fld>
            <a:endParaRPr lang="en-GB" dirty="0"/>
          </a:p>
        </p:txBody>
      </p:sp>
      <p:sp>
        <p:nvSpPr>
          <p:cNvPr id="6" name="Footer Placeholder 5"/>
          <p:cNvSpPr>
            <a:spLocks noGrp="1"/>
          </p:cNvSpPr>
          <p:nvPr>
            <p:ph type="ftr" sz="quarter" idx="11"/>
          </p:nvPr>
        </p:nvSpPr>
        <p:spPr/>
        <p:txBody>
          <a:bodyPr/>
          <a:lstStyle/>
          <a:p>
            <a:r>
              <a:rPr lang="en-GB" dirty="0"/>
              <a:t>Registered charity no. 1070038</a:t>
            </a:r>
          </a:p>
        </p:txBody>
      </p:sp>
      <p:sp>
        <p:nvSpPr>
          <p:cNvPr id="7" name="Slide Number Placeholder 6"/>
          <p:cNvSpPr>
            <a:spLocks noGrp="1"/>
          </p:cNvSpPr>
          <p:nvPr>
            <p:ph type="sldNum" sz="quarter" idx="12"/>
          </p:nvPr>
        </p:nvSpPr>
        <p:spPr/>
        <p:txBody>
          <a:bodyPr/>
          <a:lstStyle/>
          <a:p>
            <a:fld id="{E7E3AF10-38A7-4565-9F47-32F7A00768BA}" type="slidenum">
              <a:rPr lang="en-GB" smtClean="0"/>
              <a:t>‹#›</a:t>
            </a:fld>
            <a:endParaRPr lang="en-GB" dirty="0"/>
          </a:p>
        </p:txBody>
      </p:sp>
    </p:spTree>
    <p:extLst>
      <p:ext uri="{BB962C8B-B14F-4D97-AF65-F5344CB8AC3E}">
        <p14:creationId xmlns:p14="http://schemas.microsoft.com/office/powerpoint/2010/main" val="390191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25B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31DAF-3EE7-4DFF-A00A-746873C3D51B}" type="datetime1">
              <a:rPr lang="en-GB" smtClean="0"/>
              <a:t>04/08/2020</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Registered charity no. 1070038</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3AF10-38A7-4565-9F47-32F7A00768BA}" type="slidenum">
              <a:rPr lang="en-GB" smtClean="0"/>
              <a:t>‹#›</a:t>
            </a:fld>
            <a:endParaRPr lang="en-GB" dirty="0"/>
          </a:p>
        </p:txBody>
      </p:sp>
    </p:spTree>
    <p:extLst>
      <p:ext uri="{BB962C8B-B14F-4D97-AF65-F5344CB8AC3E}">
        <p14:creationId xmlns:p14="http://schemas.microsoft.com/office/powerpoint/2010/main" val="3475217859"/>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65967" y="1846720"/>
            <a:ext cx="7951591" cy="3384376"/>
          </a:xfrm>
        </p:spPr>
        <p:txBody>
          <a:bodyPr>
            <a:normAutofit fontScale="70000" lnSpcReduction="20000"/>
          </a:bodyPr>
          <a:lstStyle/>
          <a:p>
            <a:r>
              <a:rPr lang="en-GB" dirty="0"/>
              <a:t> </a:t>
            </a:r>
            <a:r>
              <a:rPr lang="en-GB" sz="3400" dirty="0"/>
              <a:t>An independent charity offering a clear and consistent voice for the rights of people with care and support needs. </a:t>
            </a:r>
          </a:p>
          <a:p>
            <a:endParaRPr lang="en-GB" sz="3400" dirty="0"/>
          </a:p>
          <a:p>
            <a:r>
              <a:rPr lang="en-GB" sz="3400" dirty="0"/>
              <a:t>Your life. Your choice. Your voice.</a:t>
            </a:r>
          </a:p>
          <a:p>
            <a:r>
              <a:rPr lang="en-GB" sz="3400" b="1" dirty="0"/>
              <a:t> </a:t>
            </a:r>
            <a:endParaRPr lang="en-GB" sz="3400" dirty="0"/>
          </a:p>
          <a:p>
            <a:r>
              <a:rPr lang="en-GB" i="1" dirty="0"/>
              <a:t>“Advocacy is taking action to help people say what they want, secure their rights, represent their interests and obtain services they need. Advocates and advocacy schemes work in partnership with the people they support and take their side. Advocacy promotes social inclusion, equality and social justice</a:t>
            </a:r>
            <a:r>
              <a:rPr lang="en-GB" dirty="0"/>
              <a:t>.” – </a:t>
            </a:r>
            <a:r>
              <a:rPr lang="en-GB" b="1" dirty="0"/>
              <a:t>The Advocacy Charter </a:t>
            </a:r>
            <a:endParaRPr lang="en-GB" dirty="0"/>
          </a:p>
          <a:p>
            <a:pPr algn="l"/>
            <a:endParaRPr lang="en-GB" dirty="0"/>
          </a:p>
        </p:txBody>
      </p:sp>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559496" y="5845310"/>
            <a:ext cx="2664296" cy="997042"/>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7851149" y="4898860"/>
            <a:ext cx="3127254" cy="2791968"/>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2207568" y="188640"/>
            <a:ext cx="7772400" cy="22322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FFFF00"/>
                </a:solidFill>
                <a:latin typeface="Calibri"/>
              </a:rPr>
              <a:t>Swindon Advocacy Movement</a:t>
            </a:r>
          </a:p>
        </p:txBody>
      </p:sp>
    </p:spTree>
    <p:extLst>
      <p:ext uri="{BB962C8B-B14F-4D97-AF65-F5344CB8AC3E}">
        <p14:creationId xmlns:p14="http://schemas.microsoft.com/office/powerpoint/2010/main" val="2286848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559496" y="5845310"/>
            <a:ext cx="2664296" cy="997042"/>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8954446" y="4756920"/>
            <a:ext cx="3127254" cy="2791968"/>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61313" y="132952"/>
            <a:ext cx="7772400" cy="5456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3" name="Oval 2"/>
          <p:cNvSpPr/>
          <p:nvPr/>
        </p:nvSpPr>
        <p:spPr>
          <a:xfrm>
            <a:off x="5507588" y="1054848"/>
            <a:ext cx="1779637" cy="1395808"/>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1 Presume Capacity</a:t>
            </a:r>
          </a:p>
        </p:txBody>
      </p:sp>
      <p:sp>
        <p:nvSpPr>
          <p:cNvPr id="6" name="Oval 5"/>
          <p:cNvSpPr/>
          <p:nvPr/>
        </p:nvSpPr>
        <p:spPr>
          <a:xfrm>
            <a:off x="7586703" y="2258704"/>
            <a:ext cx="2030323" cy="1476898"/>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2 Practicable support</a:t>
            </a:r>
          </a:p>
        </p:txBody>
      </p:sp>
      <p:sp>
        <p:nvSpPr>
          <p:cNvPr id="12" name="Oval 11"/>
          <p:cNvSpPr/>
          <p:nvPr/>
        </p:nvSpPr>
        <p:spPr>
          <a:xfrm>
            <a:off x="2977141" y="2097034"/>
            <a:ext cx="1798356" cy="1404273"/>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5 </a:t>
            </a:r>
          </a:p>
          <a:p>
            <a:pPr algn="ctr"/>
            <a:r>
              <a:rPr lang="en-GB" sz="2000" b="1" dirty="0"/>
              <a:t> Less restrictive</a:t>
            </a:r>
          </a:p>
        </p:txBody>
      </p:sp>
      <p:sp>
        <p:nvSpPr>
          <p:cNvPr id="13" name="Oval 12"/>
          <p:cNvSpPr/>
          <p:nvPr/>
        </p:nvSpPr>
        <p:spPr>
          <a:xfrm>
            <a:off x="3704156" y="4291380"/>
            <a:ext cx="1829838" cy="1429009"/>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4 </a:t>
            </a:r>
          </a:p>
          <a:p>
            <a:pPr algn="ctr"/>
            <a:r>
              <a:rPr lang="en-GB" sz="2000" b="1" dirty="0"/>
              <a:t>Best interests</a:t>
            </a:r>
          </a:p>
        </p:txBody>
      </p:sp>
      <p:sp>
        <p:nvSpPr>
          <p:cNvPr id="14" name="Oval 13"/>
          <p:cNvSpPr/>
          <p:nvPr/>
        </p:nvSpPr>
        <p:spPr>
          <a:xfrm>
            <a:off x="6371149" y="4245690"/>
            <a:ext cx="1941488" cy="1465792"/>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3</a:t>
            </a:r>
          </a:p>
          <a:p>
            <a:pPr algn="ctr"/>
            <a:r>
              <a:rPr lang="en-GB" sz="2000" b="1" dirty="0"/>
              <a:t> Unwise decisions</a:t>
            </a:r>
          </a:p>
        </p:txBody>
      </p:sp>
      <p:sp>
        <p:nvSpPr>
          <p:cNvPr id="16" name="TextBox 15"/>
          <p:cNvSpPr txBox="1"/>
          <p:nvPr/>
        </p:nvSpPr>
        <p:spPr>
          <a:xfrm>
            <a:off x="427683" y="3483854"/>
            <a:ext cx="2549458" cy="584775"/>
          </a:xfrm>
          <a:prstGeom prst="rect">
            <a:avLst/>
          </a:prstGeom>
          <a:noFill/>
        </p:spPr>
        <p:txBody>
          <a:bodyPr wrap="square" rtlCol="0">
            <a:spAutoFit/>
          </a:bodyPr>
          <a:lstStyle/>
          <a:p>
            <a:r>
              <a:rPr lang="en-GB" sz="3200" dirty="0"/>
              <a:t>Lack Capacity</a:t>
            </a:r>
          </a:p>
        </p:txBody>
      </p:sp>
      <p:sp>
        <p:nvSpPr>
          <p:cNvPr id="17" name="TextBox 16"/>
          <p:cNvSpPr txBox="1"/>
          <p:nvPr/>
        </p:nvSpPr>
        <p:spPr>
          <a:xfrm>
            <a:off x="9951699" y="2499015"/>
            <a:ext cx="1612900" cy="584775"/>
          </a:xfrm>
          <a:prstGeom prst="rect">
            <a:avLst/>
          </a:prstGeom>
          <a:noFill/>
        </p:spPr>
        <p:txBody>
          <a:bodyPr wrap="square" rtlCol="0">
            <a:spAutoFit/>
          </a:bodyPr>
          <a:lstStyle/>
          <a:p>
            <a:r>
              <a:rPr lang="en-GB" sz="3200" dirty="0"/>
              <a:t>Capacity</a:t>
            </a:r>
          </a:p>
        </p:txBody>
      </p:sp>
      <p:sp>
        <p:nvSpPr>
          <p:cNvPr id="18" name="Right Arrow 17"/>
          <p:cNvSpPr/>
          <p:nvPr/>
        </p:nvSpPr>
        <p:spPr>
          <a:xfrm rot="19381656">
            <a:off x="4833533" y="1848612"/>
            <a:ext cx="609250" cy="457805"/>
          </a:xfrm>
          <a:prstGeom prst="rightArrow">
            <a:avLst/>
          </a:prstGeom>
          <a:solidFill>
            <a:schemeClr val="tx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p:cNvSpPr/>
          <p:nvPr/>
        </p:nvSpPr>
        <p:spPr>
          <a:xfrm rot="2577158">
            <a:off x="7330353" y="1965769"/>
            <a:ext cx="512703" cy="431604"/>
          </a:xfrm>
          <a:prstGeom prst="rightArrow">
            <a:avLst/>
          </a:prstGeom>
          <a:solidFill>
            <a:schemeClr val="tx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ight Arrow 19"/>
          <p:cNvSpPr/>
          <p:nvPr/>
        </p:nvSpPr>
        <p:spPr>
          <a:xfrm rot="7021653">
            <a:off x="7888707" y="3847888"/>
            <a:ext cx="524464" cy="444690"/>
          </a:xfrm>
          <a:prstGeom prst="rightArrow">
            <a:avLst/>
          </a:prstGeom>
          <a:solidFill>
            <a:schemeClr val="tx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Arrow 20"/>
          <p:cNvSpPr/>
          <p:nvPr/>
        </p:nvSpPr>
        <p:spPr>
          <a:xfrm rot="10586253">
            <a:off x="5660741" y="5144050"/>
            <a:ext cx="606576" cy="468436"/>
          </a:xfrm>
          <a:prstGeom prst="rightArrow">
            <a:avLst/>
          </a:prstGeom>
          <a:solidFill>
            <a:schemeClr val="tx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ight Arrow 21"/>
          <p:cNvSpPr/>
          <p:nvPr/>
        </p:nvSpPr>
        <p:spPr>
          <a:xfrm rot="13955457">
            <a:off x="4085580" y="3615351"/>
            <a:ext cx="522350" cy="475989"/>
          </a:xfrm>
          <a:prstGeom prst="rightArrow">
            <a:avLst/>
          </a:prstGeom>
          <a:solidFill>
            <a:schemeClr val="tx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p:cNvCxnSpPr/>
          <p:nvPr/>
        </p:nvCxnSpPr>
        <p:spPr>
          <a:xfrm>
            <a:off x="4875555" y="1384249"/>
            <a:ext cx="1334144" cy="4617306"/>
          </a:xfrm>
          <a:prstGeom prst="line">
            <a:avLst/>
          </a:prstGeom>
          <a:ln w="88900">
            <a:solidFill>
              <a:schemeClr val="tx1">
                <a:lumMod val="6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963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559496" y="5845310"/>
            <a:ext cx="2664296" cy="997042"/>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7851149" y="4898860"/>
            <a:ext cx="3127254" cy="2791968"/>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104724" y="106821"/>
            <a:ext cx="7772400" cy="5456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457200" y="858982"/>
            <a:ext cx="10541358" cy="4986328"/>
          </a:xfrm>
        </p:spPr>
        <p:txBody>
          <a:bodyPr>
            <a:normAutofit fontScale="85000" lnSpcReduction="20000"/>
          </a:bodyPr>
          <a:lstStyle/>
          <a:p>
            <a:r>
              <a:rPr lang="en-GB" sz="4200" b="1" dirty="0"/>
              <a:t>Mental Capacity Act </a:t>
            </a:r>
          </a:p>
          <a:p>
            <a:pPr algn="l"/>
            <a:r>
              <a:rPr lang="en-GB" sz="3800" b="1" dirty="0"/>
              <a:t>Principle 1</a:t>
            </a:r>
          </a:p>
          <a:p>
            <a:pPr algn="l"/>
            <a:endParaRPr lang="en-GB" sz="3800" b="1" dirty="0"/>
          </a:p>
          <a:p>
            <a:pPr algn="l"/>
            <a:r>
              <a:rPr lang="en-GB" sz="3300" dirty="0"/>
              <a:t>“A person must be assumed to have capacity unless established that she/he lacks capacity”</a:t>
            </a:r>
          </a:p>
          <a:p>
            <a:pPr algn="l"/>
            <a:endParaRPr lang="en-GB" sz="3300" dirty="0"/>
          </a:p>
          <a:p>
            <a:pPr algn="l"/>
            <a:r>
              <a:rPr lang="en-GB" sz="3300" dirty="0"/>
              <a:t>Incapacity cannot be simple based on:</a:t>
            </a:r>
          </a:p>
          <a:p>
            <a:pPr marL="457200" indent="-457200" algn="l">
              <a:buFont typeface="Arial" panose="020B0604020202020204" pitchFamily="34" charset="0"/>
              <a:buChar char="•"/>
            </a:pPr>
            <a:r>
              <a:rPr lang="en-GB" sz="3300" dirty="0"/>
              <a:t>Appearance/ age/ gender/ condition/ diagnosis/ behaviour/ race…</a:t>
            </a:r>
          </a:p>
          <a:p>
            <a:pPr marL="457200" indent="-457200" algn="l">
              <a:buFont typeface="Arial" panose="020B0604020202020204" pitchFamily="34" charset="0"/>
              <a:buChar char="•"/>
            </a:pPr>
            <a:r>
              <a:rPr lang="en-GB" sz="3300" dirty="0"/>
              <a:t>Incapacity to make other decisions</a:t>
            </a:r>
          </a:p>
          <a:p>
            <a:pPr marL="457200" indent="-457200" algn="l">
              <a:buFont typeface="Arial" panose="020B0604020202020204" pitchFamily="34" charset="0"/>
              <a:buChar char="•"/>
            </a:pPr>
            <a:r>
              <a:rPr lang="en-GB" sz="3300" dirty="0"/>
              <a:t>An unwise decision</a:t>
            </a:r>
          </a:p>
          <a:p>
            <a:pPr marL="457200" indent="-457200" algn="l">
              <a:buFont typeface="Arial" panose="020B0604020202020204" pitchFamily="34" charset="0"/>
              <a:buChar char="•"/>
            </a:pPr>
            <a:r>
              <a:rPr lang="en-GB" sz="3300" dirty="0"/>
              <a:t>Indecision</a:t>
            </a:r>
          </a:p>
          <a:p>
            <a:pPr algn="l"/>
            <a:endParaRPr lang="en-GB" dirty="0"/>
          </a:p>
        </p:txBody>
      </p:sp>
    </p:spTree>
    <p:extLst>
      <p:ext uri="{BB962C8B-B14F-4D97-AF65-F5344CB8AC3E}">
        <p14:creationId xmlns:p14="http://schemas.microsoft.com/office/powerpoint/2010/main" val="87658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559496" y="5845310"/>
            <a:ext cx="2664296" cy="997042"/>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7851149" y="4898860"/>
            <a:ext cx="3127254" cy="2791968"/>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160468" y="106821"/>
            <a:ext cx="7772400" cy="5456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457200" y="858982"/>
            <a:ext cx="9906000" cy="4779818"/>
          </a:xfrm>
        </p:spPr>
        <p:txBody>
          <a:bodyPr>
            <a:normAutofit lnSpcReduction="10000"/>
          </a:bodyPr>
          <a:lstStyle/>
          <a:p>
            <a:pPr algn="l"/>
            <a:r>
              <a:rPr lang="en-GB" dirty="0"/>
              <a:t>Look at these statements: what do you think about them in relation to the first principle:</a:t>
            </a:r>
          </a:p>
          <a:p>
            <a:pPr algn="l"/>
            <a:endParaRPr lang="en-GB" dirty="0"/>
          </a:p>
          <a:p>
            <a:pPr marL="457200" indent="-457200" algn="l">
              <a:buFont typeface="Arial" panose="020B0604020202020204" pitchFamily="34" charset="0"/>
              <a:buChar char="•"/>
            </a:pPr>
            <a:r>
              <a:rPr lang="en-GB" dirty="0"/>
              <a:t>“</a:t>
            </a:r>
            <a:r>
              <a:rPr lang="en-GB" i="1" dirty="0"/>
              <a:t>All people with a learning disability lack capacity to make any decisions”</a:t>
            </a:r>
          </a:p>
          <a:p>
            <a:pPr marL="457200" indent="-457200" algn="l">
              <a:buFont typeface="Arial" panose="020B0604020202020204" pitchFamily="34" charset="0"/>
              <a:buChar char="•"/>
            </a:pPr>
            <a:r>
              <a:rPr lang="en-GB" i="1" dirty="0"/>
              <a:t>“No one with dementia can look after any money”</a:t>
            </a:r>
          </a:p>
          <a:p>
            <a:pPr marL="457200" indent="-457200" algn="l">
              <a:buFont typeface="Arial" panose="020B0604020202020204" pitchFamily="34" charset="0"/>
              <a:buChar char="•"/>
            </a:pPr>
            <a:r>
              <a:rPr lang="en-GB" i="1" dirty="0"/>
              <a:t>“This lady lacks all capacity to do anything whatsoever” (this is a real note written by a doctor in the care life of a resident in a nursing home)</a:t>
            </a:r>
          </a:p>
        </p:txBody>
      </p:sp>
    </p:spTree>
    <p:extLst>
      <p:ext uri="{BB962C8B-B14F-4D97-AF65-F5344CB8AC3E}">
        <p14:creationId xmlns:p14="http://schemas.microsoft.com/office/powerpoint/2010/main" val="404961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559496" y="5845310"/>
            <a:ext cx="2664296" cy="997042"/>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7851149" y="4898860"/>
            <a:ext cx="3127254" cy="2791968"/>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0" y="127838"/>
            <a:ext cx="7772400" cy="5456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457200" y="1065492"/>
            <a:ext cx="10515600" cy="4779818"/>
          </a:xfrm>
        </p:spPr>
        <p:txBody>
          <a:bodyPr/>
          <a:lstStyle/>
          <a:p>
            <a:pPr algn="l"/>
            <a:r>
              <a:rPr lang="en-GB" sz="3600" b="1" dirty="0"/>
              <a:t>Principle 2</a:t>
            </a:r>
          </a:p>
          <a:p>
            <a:pPr algn="l"/>
            <a:endParaRPr lang="en-GB" b="1" dirty="0"/>
          </a:p>
          <a:p>
            <a:pPr algn="l"/>
            <a:r>
              <a:rPr lang="en-GB" b="1" dirty="0"/>
              <a:t>Supported decision</a:t>
            </a:r>
          </a:p>
          <a:p>
            <a:pPr algn="l"/>
            <a:endParaRPr lang="en-GB" dirty="0"/>
          </a:p>
          <a:p>
            <a:pPr algn="l"/>
            <a:r>
              <a:rPr lang="en-GB" dirty="0"/>
              <a:t>“A person is not to be treated as unable to make a decision </a:t>
            </a:r>
            <a:r>
              <a:rPr lang="en-GB" b="1" dirty="0"/>
              <a:t>unless all practicable steps to help</a:t>
            </a:r>
            <a:r>
              <a:rPr lang="en-GB" dirty="0"/>
              <a:t> him/her to do so have been taken without success”</a:t>
            </a:r>
          </a:p>
        </p:txBody>
      </p:sp>
    </p:spTree>
    <p:extLst>
      <p:ext uri="{BB962C8B-B14F-4D97-AF65-F5344CB8AC3E}">
        <p14:creationId xmlns:p14="http://schemas.microsoft.com/office/powerpoint/2010/main" val="3722939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559496" y="5845310"/>
            <a:ext cx="2664296" cy="997042"/>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8546459" y="5037383"/>
            <a:ext cx="2926676" cy="2612895"/>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159721" y="221920"/>
            <a:ext cx="7772400" cy="5456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485335" y="1003069"/>
            <a:ext cx="10526102" cy="4779818"/>
          </a:xfrm>
        </p:spPr>
        <p:txBody>
          <a:bodyPr>
            <a:normAutofit fontScale="92500"/>
          </a:bodyPr>
          <a:lstStyle/>
          <a:p>
            <a:pPr algn="l"/>
            <a:r>
              <a:rPr lang="en-GB" sz="3900" b="1" dirty="0"/>
              <a:t>Principle 3</a:t>
            </a:r>
          </a:p>
          <a:p>
            <a:pPr algn="l"/>
            <a:endParaRPr lang="en-GB" sz="3600" b="1" dirty="0"/>
          </a:p>
          <a:p>
            <a:pPr algn="l"/>
            <a:r>
              <a:rPr lang="en-GB" dirty="0"/>
              <a:t>“A person is not to be treated as unable to make a decision merely because he/she makes an unwise decision.”</a:t>
            </a:r>
          </a:p>
          <a:p>
            <a:pPr algn="l"/>
            <a:r>
              <a:rPr lang="en-GB" dirty="0"/>
              <a:t>Everybody has their own values, beliefs, preferences and attitudes. A person should not be assumed to lack the capacity to make a decision just because other people think their decision is unwise. This applies even if family members, friends, healthcare or social care staff are unhappy with a decision.</a:t>
            </a:r>
          </a:p>
        </p:txBody>
      </p:sp>
    </p:spTree>
    <p:extLst>
      <p:ext uri="{BB962C8B-B14F-4D97-AF65-F5344CB8AC3E}">
        <p14:creationId xmlns:p14="http://schemas.microsoft.com/office/powerpoint/2010/main" val="4089404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559496" y="5845310"/>
            <a:ext cx="2664296" cy="997042"/>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9366544" y="5266340"/>
            <a:ext cx="2852851" cy="2546985"/>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64764" y="106821"/>
            <a:ext cx="7772400" cy="5456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373131" y="652472"/>
            <a:ext cx="11373729" cy="5378332"/>
          </a:xfrm>
        </p:spPr>
        <p:txBody>
          <a:bodyPr>
            <a:normAutofit fontScale="92500" lnSpcReduction="10000"/>
          </a:bodyPr>
          <a:lstStyle/>
          <a:p>
            <a:pPr algn="l"/>
            <a:r>
              <a:rPr lang="en-GB" sz="3900" b="1" dirty="0"/>
              <a:t>Principle 4</a:t>
            </a:r>
          </a:p>
          <a:p>
            <a:pPr algn="l"/>
            <a:endParaRPr lang="en-GB" sz="3900" b="1" dirty="0"/>
          </a:p>
          <a:p>
            <a:pPr algn="l"/>
            <a:r>
              <a:rPr lang="en-GB" sz="3500" b="1" dirty="0"/>
              <a:t>Best interests</a:t>
            </a:r>
            <a:endParaRPr lang="en-GB" sz="3800" b="1" dirty="0"/>
          </a:p>
          <a:p>
            <a:pPr algn="l"/>
            <a:r>
              <a:rPr lang="en-GB" dirty="0"/>
              <a:t>One of the key principles of the Act is that “any act done for, or any decision made on behalf of a person who lacks capacity must be done, or made, in that person’s </a:t>
            </a:r>
            <a:r>
              <a:rPr lang="en-GB" i="1" dirty="0"/>
              <a:t>best interests</a:t>
            </a:r>
            <a:r>
              <a:rPr lang="en-GB" dirty="0"/>
              <a:t>.” That is the same whether the person making the decision or acting is a family carer, a paid care worker, an attorney, a court-appointed deputy, or a healthcare professional, and whether the decision is a minor issue – like what to wear – or a major issue, like whether to provide particular healthcare. More about this later…</a:t>
            </a:r>
          </a:p>
        </p:txBody>
      </p:sp>
    </p:spTree>
    <p:extLst>
      <p:ext uri="{BB962C8B-B14F-4D97-AF65-F5344CB8AC3E}">
        <p14:creationId xmlns:p14="http://schemas.microsoft.com/office/powerpoint/2010/main" val="3649971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559496" y="5845310"/>
            <a:ext cx="2664296" cy="997042"/>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8430699" y="4947846"/>
            <a:ext cx="3127254" cy="2791968"/>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92899" y="14074"/>
            <a:ext cx="7772400" cy="5456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210488" y="438538"/>
            <a:ext cx="11162714" cy="5135957"/>
          </a:xfrm>
        </p:spPr>
        <p:txBody>
          <a:bodyPr/>
          <a:lstStyle/>
          <a:p>
            <a:pPr algn="l"/>
            <a:r>
              <a:rPr lang="en-GB" sz="3600" b="1" dirty="0"/>
              <a:t>Principle 5</a:t>
            </a:r>
          </a:p>
          <a:p>
            <a:pPr algn="l"/>
            <a:endParaRPr lang="en-GB" sz="3600" b="1" dirty="0"/>
          </a:p>
          <a:p>
            <a:pPr algn="l"/>
            <a:r>
              <a:rPr lang="en-GB" b="1" dirty="0"/>
              <a:t>Less Restrictive</a:t>
            </a:r>
          </a:p>
          <a:p>
            <a:pPr algn="l"/>
            <a:endParaRPr lang="en-GB" b="1" dirty="0"/>
          </a:p>
          <a:p>
            <a:pPr algn="l"/>
            <a:r>
              <a:rPr lang="en-GB" dirty="0"/>
              <a:t>Where there is more than one option, it is important to explore ways that would be less restrictive or allow the most freedom for a person who lacks capacity to make the decision in question.</a:t>
            </a:r>
          </a:p>
          <a:p>
            <a:pPr algn="l"/>
            <a:r>
              <a:rPr lang="en-GB" dirty="0"/>
              <a:t>However, the final decision must always allow the original purpose of the decision or act to be achieved.</a:t>
            </a:r>
          </a:p>
        </p:txBody>
      </p:sp>
    </p:spTree>
    <p:extLst>
      <p:ext uri="{BB962C8B-B14F-4D97-AF65-F5344CB8AC3E}">
        <p14:creationId xmlns:p14="http://schemas.microsoft.com/office/powerpoint/2010/main" val="2106815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559496" y="5845310"/>
            <a:ext cx="2664296" cy="997042"/>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8572367" y="4841328"/>
            <a:ext cx="3127254" cy="2791968"/>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237742" y="14074"/>
            <a:ext cx="7772400" cy="5456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457200" y="858982"/>
            <a:ext cx="9906000" cy="4779818"/>
          </a:xfrm>
        </p:spPr>
        <p:txBody>
          <a:bodyPr/>
          <a:lstStyle/>
          <a:p>
            <a:r>
              <a:rPr lang="en-GB" sz="3600" b="1" dirty="0"/>
              <a:t>The 2 Stage Assessment of Capacity</a:t>
            </a:r>
          </a:p>
          <a:p>
            <a:pPr algn="l"/>
            <a:endParaRPr lang="en-GB" sz="3600" b="1" dirty="0"/>
          </a:p>
          <a:p>
            <a:pPr algn="l"/>
            <a:r>
              <a:rPr lang="en-GB" dirty="0"/>
              <a:t>For all assessments of capacity or as we will call it ‘supported decision making’ you will use a two stage assessment.</a:t>
            </a:r>
          </a:p>
          <a:p>
            <a:pPr algn="l"/>
            <a:endParaRPr lang="en-GB" dirty="0"/>
          </a:p>
          <a:p>
            <a:pPr algn="l"/>
            <a:r>
              <a:rPr lang="en-GB" dirty="0"/>
              <a:t>Anyone assessing someone’s capacity to make a decision for themselves needs to assess…</a:t>
            </a:r>
          </a:p>
        </p:txBody>
      </p:sp>
    </p:spTree>
    <p:extLst>
      <p:ext uri="{BB962C8B-B14F-4D97-AF65-F5344CB8AC3E}">
        <p14:creationId xmlns:p14="http://schemas.microsoft.com/office/powerpoint/2010/main" val="1705718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559496" y="5845310"/>
            <a:ext cx="2664296" cy="997042"/>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8669947" y="4841328"/>
            <a:ext cx="3127254" cy="2791968"/>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133871" y="106821"/>
            <a:ext cx="7772400" cy="5456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457199" y="858982"/>
            <a:ext cx="10554237" cy="4779818"/>
          </a:xfrm>
        </p:spPr>
        <p:txBody>
          <a:bodyPr>
            <a:normAutofit/>
          </a:bodyPr>
          <a:lstStyle/>
          <a:p>
            <a:r>
              <a:rPr lang="en-GB" sz="3600" b="1" dirty="0"/>
              <a:t>Stage 1 Part 1</a:t>
            </a:r>
          </a:p>
          <a:p>
            <a:endParaRPr lang="en-GB" sz="3600" b="1" dirty="0"/>
          </a:p>
          <a:p>
            <a:pPr algn="l"/>
            <a:r>
              <a:rPr lang="en-GB" sz="3000" dirty="0"/>
              <a:t>Anyone assessing someone’s capacity to make a decision for themselves should use the two-stage test of capacity.</a:t>
            </a:r>
          </a:p>
          <a:p>
            <a:pPr algn="l"/>
            <a:endParaRPr lang="en-GB" sz="3000" dirty="0"/>
          </a:p>
          <a:p>
            <a:pPr algn="l"/>
            <a:r>
              <a:rPr lang="en-GB" sz="3000" b="1" u="sng" dirty="0"/>
              <a:t>Does the person have an impairment of the mind or brain</a:t>
            </a:r>
            <a:r>
              <a:rPr lang="en-GB" sz="3000" dirty="0"/>
              <a:t>, or is there some sort of disturbance affecting the way their mind or brain works? (It doesn’t matter whether the impairment or disturbance is temporary or permanent.)</a:t>
            </a:r>
          </a:p>
        </p:txBody>
      </p:sp>
    </p:spTree>
    <p:extLst>
      <p:ext uri="{BB962C8B-B14F-4D97-AF65-F5344CB8AC3E}">
        <p14:creationId xmlns:p14="http://schemas.microsoft.com/office/powerpoint/2010/main" val="1556574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559496" y="5964702"/>
            <a:ext cx="2664296" cy="877650"/>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8669948" y="4841329"/>
            <a:ext cx="3127254" cy="2791968"/>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95235" y="22681"/>
            <a:ext cx="7772400" cy="5456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95235" y="663993"/>
            <a:ext cx="11677245" cy="5477658"/>
          </a:xfrm>
        </p:spPr>
        <p:txBody>
          <a:bodyPr>
            <a:normAutofit fontScale="70000" lnSpcReduction="20000"/>
          </a:bodyPr>
          <a:lstStyle/>
          <a:p>
            <a:r>
              <a:rPr lang="en-GB" sz="5100" b="1" dirty="0"/>
              <a:t>MCA Assessment: Stage 1</a:t>
            </a:r>
          </a:p>
          <a:p>
            <a:endParaRPr lang="en-GB" sz="4600" b="1" dirty="0"/>
          </a:p>
          <a:p>
            <a:pPr algn="l"/>
            <a:r>
              <a:rPr lang="en-GB" sz="3900" dirty="0"/>
              <a:t>Examples of an impairment or disturbance in the functioning of the mid or brain may include the following:</a:t>
            </a:r>
          </a:p>
          <a:p>
            <a:pPr marL="457200" indent="-457200" algn="l">
              <a:buFont typeface="Arial" panose="020B0604020202020204" pitchFamily="34" charset="0"/>
              <a:buChar char="•"/>
            </a:pPr>
            <a:r>
              <a:rPr lang="en-GB" sz="3900" dirty="0"/>
              <a:t>Conditions associated with some forms of mental illness</a:t>
            </a:r>
          </a:p>
          <a:p>
            <a:pPr marL="457200" indent="-457200" algn="l">
              <a:buFont typeface="Arial" panose="020B0604020202020204" pitchFamily="34" charset="0"/>
              <a:buChar char="•"/>
            </a:pPr>
            <a:r>
              <a:rPr lang="en-GB" sz="3900" dirty="0"/>
              <a:t>Dementia</a:t>
            </a:r>
          </a:p>
          <a:p>
            <a:pPr marL="457200" indent="-457200" algn="l">
              <a:buFont typeface="Arial" panose="020B0604020202020204" pitchFamily="34" charset="0"/>
              <a:buChar char="•"/>
            </a:pPr>
            <a:r>
              <a:rPr lang="en-GB" sz="3900" dirty="0"/>
              <a:t>Significant learning disabilities</a:t>
            </a:r>
          </a:p>
          <a:p>
            <a:pPr marL="457200" indent="-457200" algn="l">
              <a:buFont typeface="Arial" panose="020B0604020202020204" pitchFamily="34" charset="0"/>
              <a:buChar char="•"/>
            </a:pPr>
            <a:r>
              <a:rPr lang="en-GB" sz="3900" dirty="0"/>
              <a:t>The long-term effects of brain damage</a:t>
            </a:r>
          </a:p>
          <a:p>
            <a:pPr marL="457200" indent="-457200" algn="l">
              <a:buFont typeface="Arial" panose="020B0604020202020204" pitchFamily="34" charset="0"/>
              <a:buChar char="•"/>
            </a:pPr>
            <a:r>
              <a:rPr lang="en-GB" sz="3900" dirty="0"/>
              <a:t>Physical or medical conditions that cause confusion, drowsiness or loss of consciousness</a:t>
            </a:r>
          </a:p>
          <a:p>
            <a:pPr marL="457200" indent="-457200" algn="l">
              <a:buFont typeface="Arial" panose="020B0604020202020204" pitchFamily="34" charset="0"/>
              <a:buChar char="•"/>
            </a:pPr>
            <a:r>
              <a:rPr lang="en-GB" sz="3900" dirty="0"/>
              <a:t>Delirium</a:t>
            </a:r>
          </a:p>
          <a:p>
            <a:pPr marL="457200" indent="-457200" algn="l">
              <a:buFont typeface="Arial" panose="020B0604020202020204" pitchFamily="34" charset="0"/>
              <a:buChar char="•"/>
            </a:pPr>
            <a:r>
              <a:rPr lang="en-GB" sz="3900" dirty="0"/>
              <a:t>Concussion following a head injury, and</a:t>
            </a:r>
          </a:p>
          <a:p>
            <a:pPr marL="457200" indent="-457200" algn="l">
              <a:buFont typeface="Arial" panose="020B0604020202020204" pitchFamily="34" charset="0"/>
              <a:buChar char="•"/>
            </a:pPr>
            <a:r>
              <a:rPr lang="en-GB" sz="3900" dirty="0"/>
              <a:t>The symptoms of alcohol or drug use.</a:t>
            </a:r>
          </a:p>
        </p:txBody>
      </p:sp>
    </p:spTree>
    <p:extLst>
      <p:ext uri="{BB962C8B-B14F-4D97-AF65-F5344CB8AC3E}">
        <p14:creationId xmlns:p14="http://schemas.microsoft.com/office/powerpoint/2010/main" val="3828501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559496" y="5845310"/>
            <a:ext cx="2664296" cy="997042"/>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7851149" y="4898860"/>
            <a:ext cx="3127254" cy="2791968"/>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2207567" y="157259"/>
            <a:ext cx="7772400" cy="1103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FFFF00"/>
                </a:solidFill>
                <a:latin typeface="Calibri"/>
              </a:rPr>
              <a:t>Swindon Advocacy Movement</a:t>
            </a:r>
          </a:p>
        </p:txBody>
      </p:sp>
      <p:sp>
        <p:nvSpPr>
          <p:cNvPr id="2" name="Subtitle 1"/>
          <p:cNvSpPr>
            <a:spLocks noGrp="1"/>
          </p:cNvSpPr>
          <p:nvPr>
            <p:ph type="subTitle" idx="1"/>
          </p:nvPr>
        </p:nvSpPr>
        <p:spPr>
          <a:xfrm>
            <a:off x="1567180" y="1621013"/>
            <a:ext cx="9053175" cy="3503052"/>
          </a:xfrm>
        </p:spPr>
        <p:txBody>
          <a:bodyPr>
            <a:normAutofit fontScale="77500" lnSpcReduction="20000"/>
          </a:bodyPr>
          <a:lstStyle/>
          <a:p>
            <a:r>
              <a:rPr lang="en-GB" sz="6400" dirty="0">
                <a:solidFill>
                  <a:schemeClr val="tx1"/>
                </a:solidFill>
              </a:rPr>
              <a:t>The Mental Capacity Act </a:t>
            </a:r>
          </a:p>
          <a:p>
            <a:r>
              <a:rPr lang="en-GB" sz="6400" dirty="0">
                <a:solidFill>
                  <a:schemeClr val="tx1"/>
                </a:solidFill>
              </a:rPr>
              <a:t>2005</a:t>
            </a:r>
          </a:p>
          <a:p>
            <a:endParaRPr lang="en-GB" dirty="0"/>
          </a:p>
          <a:p>
            <a:endParaRPr lang="en-GB" dirty="0"/>
          </a:p>
          <a:p>
            <a:endParaRPr lang="en-GB" dirty="0"/>
          </a:p>
          <a:p>
            <a:r>
              <a:rPr lang="en-GB" sz="3000" dirty="0"/>
              <a:t>Presented by Ian Reynolds</a:t>
            </a:r>
          </a:p>
          <a:p>
            <a:r>
              <a:rPr lang="en-GB" dirty="0"/>
              <a:t>ianreynolds@swindonadvocacy.org.uk</a:t>
            </a:r>
          </a:p>
        </p:txBody>
      </p:sp>
    </p:spTree>
    <p:extLst>
      <p:ext uri="{BB962C8B-B14F-4D97-AF65-F5344CB8AC3E}">
        <p14:creationId xmlns:p14="http://schemas.microsoft.com/office/powerpoint/2010/main" val="2407953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764406" y="5921992"/>
            <a:ext cx="2459386" cy="920360"/>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9241243" y="5302309"/>
            <a:ext cx="2939031" cy="2623925"/>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167753" y="44817"/>
            <a:ext cx="7772400" cy="5456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457200" y="724725"/>
            <a:ext cx="9882554" cy="5378331"/>
          </a:xfrm>
        </p:spPr>
        <p:txBody>
          <a:bodyPr>
            <a:normAutofit fontScale="92500" lnSpcReduction="20000"/>
          </a:bodyPr>
          <a:lstStyle/>
          <a:p>
            <a:r>
              <a:rPr lang="en-GB" sz="3900" b="1" dirty="0"/>
              <a:t>The 2 Stage Assessment of Capacity</a:t>
            </a:r>
          </a:p>
          <a:p>
            <a:endParaRPr lang="en-GB" sz="3900" b="1" dirty="0"/>
          </a:p>
          <a:p>
            <a:pPr algn="l"/>
            <a:r>
              <a:rPr lang="en-GB" sz="3000" dirty="0"/>
              <a:t>Stage 1: (diagnostic test):</a:t>
            </a:r>
          </a:p>
          <a:p>
            <a:pPr algn="l"/>
            <a:r>
              <a:rPr lang="en-GB" sz="3000" dirty="0"/>
              <a:t>Does the person have an impairment of or a disturbance in the functioning of the mind or brain?</a:t>
            </a:r>
          </a:p>
          <a:p>
            <a:pPr algn="l"/>
            <a:r>
              <a:rPr lang="en-GB" sz="3000" dirty="0"/>
              <a:t>If so, does it cause an inability to…</a:t>
            </a:r>
          </a:p>
          <a:p>
            <a:pPr algn="l"/>
            <a:endParaRPr lang="en-GB" sz="3000" dirty="0"/>
          </a:p>
          <a:p>
            <a:pPr algn="l"/>
            <a:r>
              <a:rPr lang="en-GB" sz="3000" dirty="0"/>
              <a:t>Stage 2: (functional assessment):</a:t>
            </a:r>
          </a:p>
          <a:p>
            <a:pPr marL="457200" indent="-457200" algn="l">
              <a:buFont typeface="Arial" panose="020B0604020202020204" pitchFamily="34" charset="0"/>
              <a:buChar char="•"/>
            </a:pPr>
            <a:r>
              <a:rPr lang="en-GB" sz="3000" b="1" dirty="0"/>
              <a:t>Understand the relevant information</a:t>
            </a:r>
          </a:p>
          <a:p>
            <a:pPr marL="457200" indent="-457200" algn="l">
              <a:buFont typeface="Arial" panose="020B0604020202020204" pitchFamily="34" charset="0"/>
              <a:buChar char="•"/>
            </a:pPr>
            <a:r>
              <a:rPr lang="en-GB" sz="3000" b="1" dirty="0"/>
              <a:t>Retain the relevant information</a:t>
            </a:r>
          </a:p>
          <a:p>
            <a:pPr marL="457200" indent="-457200" algn="l">
              <a:buFont typeface="Arial" panose="020B0604020202020204" pitchFamily="34" charset="0"/>
              <a:buChar char="•"/>
            </a:pPr>
            <a:r>
              <a:rPr lang="en-GB" sz="3000" b="1" dirty="0"/>
              <a:t>Use or weigh the relevant information</a:t>
            </a:r>
          </a:p>
          <a:p>
            <a:pPr marL="457200" indent="-457200" algn="l">
              <a:buFont typeface="Arial" panose="020B0604020202020204" pitchFamily="34" charset="0"/>
              <a:buChar char="•"/>
            </a:pPr>
            <a:r>
              <a:rPr lang="en-GB" sz="3000" b="1" dirty="0"/>
              <a:t>Communicate the decision</a:t>
            </a:r>
          </a:p>
        </p:txBody>
      </p:sp>
      <p:sp>
        <p:nvSpPr>
          <p:cNvPr id="3" name="Right Brace 2"/>
          <p:cNvSpPr/>
          <p:nvPr/>
        </p:nvSpPr>
        <p:spPr>
          <a:xfrm>
            <a:off x="7226731" y="3857289"/>
            <a:ext cx="481090" cy="2245767"/>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Rectangle 5"/>
          <p:cNvSpPr/>
          <p:nvPr/>
        </p:nvSpPr>
        <p:spPr>
          <a:xfrm>
            <a:off x="7937440" y="3658349"/>
            <a:ext cx="4088339" cy="177178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dirty="0"/>
              <a:t>You must provide information including ‘reasonably foreseeable consequences’</a:t>
            </a:r>
          </a:p>
          <a:p>
            <a:r>
              <a:rPr lang="en-GB" sz="2500" b="1" dirty="0"/>
              <a:t>Remember Principle 1-3</a:t>
            </a:r>
          </a:p>
        </p:txBody>
      </p:sp>
    </p:spTree>
    <p:extLst>
      <p:ext uri="{BB962C8B-B14F-4D97-AF65-F5344CB8AC3E}">
        <p14:creationId xmlns:p14="http://schemas.microsoft.com/office/powerpoint/2010/main" val="3338638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559496" y="5845310"/>
            <a:ext cx="2664296" cy="997042"/>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7851149" y="4898860"/>
            <a:ext cx="3127254" cy="2791968"/>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2207568" y="188640"/>
            <a:ext cx="7772400" cy="5456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FFFF00"/>
                </a:solidFill>
                <a:latin typeface="Calibri"/>
              </a:rPr>
              <a:t>Swindon Advocacy Movement</a:t>
            </a:r>
          </a:p>
        </p:txBody>
      </p:sp>
      <p:sp>
        <p:nvSpPr>
          <p:cNvPr id="9" name="Subtitle 1"/>
          <p:cNvSpPr>
            <a:spLocks noGrp="1"/>
          </p:cNvSpPr>
          <p:nvPr>
            <p:ph type="subTitle" idx="1"/>
          </p:nvPr>
        </p:nvSpPr>
        <p:spPr>
          <a:xfrm>
            <a:off x="457200" y="858838"/>
            <a:ext cx="5621628" cy="5378450"/>
          </a:xfrm>
        </p:spPr>
        <p:txBody>
          <a:bodyPr>
            <a:normAutofit/>
          </a:bodyPr>
          <a:lstStyle/>
          <a:p>
            <a:r>
              <a:rPr lang="en-GB" sz="3600" b="1" dirty="0"/>
              <a:t>Understanding &amp; Retaining</a:t>
            </a:r>
          </a:p>
          <a:p>
            <a:endParaRPr lang="en-GB" sz="3600" b="1" dirty="0"/>
          </a:p>
          <a:p>
            <a:pPr marL="457200" indent="-457200" algn="l">
              <a:buFont typeface="Arial" panose="020B0604020202020204" pitchFamily="34" charset="0"/>
              <a:buChar char="•"/>
            </a:pPr>
            <a:r>
              <a:rPr lang="en-GB" sz="2800" dirty="0"/>
              <a:t>It is normal for people not to remember information correctly</a:t>
            </a:r>
          </a:p>
          <a:p>
            <a:pPr marL="457200" indent="-457200" algn="l">
              <a:buFont typeface="Arial" panose="020B0604020202020204" pitchFamily="34" charset="0"/>
              <a:buChar char="•"/>
            </a:pPr>
            <a:r>
              <a:rPr lang="en-GB" sz="2800" dirty="0"/>
              <a:t>It is normal for people’s memories to be selective</a:t>
            </a:r>
          </a:p>
          <a:p>
            <a:pPr marL="457200" indent="-457200" algn="l">
              <a:buFont typeface="Arial" panose="020B0604020202020204" pitchFamily="34" charset="0"/>
              <a:buChar char="•"/>
            </a:pPr>
            <a:r>
              <a:rPr lang="en-GB" sz="2800" dirty="0"/>
              <a:t>Not a memory test and memory can be assisted</a:t>
            </a:r>
          </a:p>
        </p:txBody>
      </p:sp>
      <p:pic>
        <p:nvPicPr>
          <p:cNvPr id="10" name="Content Placeholder 3"/>
          <p:cNvPicPr>
            <a:picLocks noChangeAspect="1"/>
          </p:cNvPicPr>
          <p:nvPr/>
        </p:nvPicPr>
        <p:blipFill rotWithShape="1">
          <a:blip r:embed="rId5"/>
          <a:srcRect l="31439" t="18435" r="12278" b="2212"/>
          <a:stretch/>
        </p:blipFill>
        <p:spPr>
          <a:xfrm>
            <a:off x="6294852" y="876710"/>
            <a:ext cx="5183831" cy="5342705"/>
          </a:xfrm>
          <a:prstGeom prst="rect">
            <a:avLst/>
          </a:prstGeom>
        </p:spPr>
      </p:pic>
    </p:spTree>
    <p:extLst>
      <p:ext uri="{BB962C8B-B14F-4D97-AF65-F5344CB8AC3E}">
        <p14:creationId xmlns:p14="http://schemas.microsoft.com/office/powerpoint/2010/main" val="4265460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823105" y="6079696"/>
            <a:ext cx="2382113" cy="891443"/>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10069223" y="5359823"/>
            <a:ext cx="2508038" cy="2239141"/>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0" y="100995"/>
            <a:ext cx="7772400" cy="5456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180304" y="646647"/>
            <a:ext cx="11427496" cy="5590666"/>
          </a:xfrm>
        </p:spPr>
        <p:txBody>
          <a:bodyPr>
            <a:normAutofit fontScale="92500"/>
          </a:bodyPr>
          <a:lstStyle/>
          <a:p>
            <a:r>
              <a:rPr lang="en-GB" sz="3900" b="1" dirty="0"/>
              <a:t>Use &amp; Weighing of Information </a:t>
            </a:r>
          </a:p>
          <a:p>
            <a:pPr marL="457200" indent="-457200" algn="l">
              <a:buFont typeface="Arial" panose="020B0604020202020204" pitchFamily="34" charset="0"/>
              <a:buChar char="•"/>
            </a:pPr>
            <a:r>
              <a:rPr lang="en-GB" sz="3000" dirty="0"/>
              <a:t>For someone to have capacity, they must have the ability to weigh up information and use it to arrive at a decision. Sometimes people can understand information, but an impairment or disturbance stops them using it. In other cases, the impairment or disturbance leads to a person making a specific decision without understanding or using the information they have been given.</a:t>
            </a:r>
          </a:p>
          <a:p>
            <a:pPr marL="457200" indent="-457200" algn="l">
              <a:buFont typeface="Arial" panose="020B0604020202020204" pitchFamily="34" charset="0"/>
              <a:buChar char="•"/>
            </a:pPr>
            <a:r>
              <a:rPr lang="en-GB" sz="3000" dirty="0"/>
              <a:t>For example, a person with the eating disorder anorexia nervosa may understand information about the consequences of not eating. But their compulsion not to eat might be too strong for them to ignore.</a:t>
            </a:r>
          </a:p>
          <a:p>
            <a:pPr algn="l"/>
            <a:r>
              <a:rPr lang="en-GB" sz="3000" dirty="0"/>
              <a:t>   Some people who have brain damage might make impulsive decisions regardless of information they have been given or their understanding of it.</a:t>
            </a:r>
          </a:p>
        </p:txBody>
      </p:sp>
    </p:spTree>
    <p:extLst>
      <p:ext uri="{BB962C8B-B14F-4D97-AF65-F5344CB8AC3E}">
        <p14:creationId xmlns:p14="http://schemas.microsoft.com/office/powerpoint/2010/main" val="3782458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559496" y="5845310"/>
            <a:ext cx="2664296" cy="997042"/>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8959557" y="5070161"/>
            <a:ext cx="2853249" cy="2547340"/>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159827" y="42676"/>
            <a:ext cx="7772400" cy="5456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457200" y="858982"/>
            <a:ext cx="11607800" cy="5167064"/>
          </a:xfrm>
        </p:spPr>
        <p:txBody>
          <a:bodyPr>
            <a:normAutofit fontScale="92500" lnSpcReduction="20000"/>
          </a:bodyPr>
          <a:lstStyle/>
          <a:p>
            <a:r>
              <a:rPr lang="en-GB" sz="4200" b="1" dirty="0"/>
              <a:t>Section 5 MCA</a:t>
            </a:r>
          </a:p>
          <a:p>
            <a:pPr algn="l"/>
            <a:r>
              <a:rPr lang="en-GB" sz="2900" b="1" dirty="0"/>
              <a:t>The Mental Capacity Act says (in section 5)</a:t>
            </a:r>
          </a:p>
          <a:p>
            <a:pPr algn="l"/>
            <a:r>
              <a:rPr lang="en-GB" sz="2900" b="1" dirty="0"/>
              <a:t>That If</a:t>
            </a:r>
            <a:r>
              <a:rPr lang="en-GB" sz="2900" dirty="0"/>
              <a:t> we do an act connected to a person’s care or treatment </a:t>
            </a:r>
            <a:r>
              <a:rPr lang="en-GB" sz="2900" b="1" dirty="0"/>
              <a:t>and</a:t>
            </a:r>
          </a:p>
          <a:p>
            <a:pPr marL="457200" indent="-457200" algn="l">
              <a:buFont typeface="Arial" panose="020B0604020202020204" pitchFamily="34" charset="0"/>
              <a:buChar char="•"/>
            </a:pPr>
            <a:r>
              <a:rPr lang="en-GB" sz="2900" dirty="0"/>
              <a:t>We can show that the person lacks capacity to consent to the action we want to carry out, </a:t>
            </a:r>
            <a:r>
              <a:rPr lang="en-GB" sz="2900" b="1" dirty="0"/>
              <a:t>and</a:t>
            </a:r>
          </a:p>
          <a:p>
            <a:pPr marL="457200" indent="-457200" algn="l">
              <a:buFont typeface="Arial" panose="020B0604020202020204" pitchFamily="34" charset="0"/>
              <a:buChar char="•"/>
            </a:pPr>
            <a:r>
              <a:rPr lang="en-GB" sz="2900" dirty="0"/>
              <a:t>We can show that it is in the person’s best interests that we carry out the action.</a:t>
            </a:r>
          </a:p>
          <a:p>
            <a:pPr algn="l"/>
            <a:r>
              <a:rPr lang="en-GB" sz="2900" b="1" dirty="0"/>
              <a:t>Then </a:t>
            </a:r>
            <a:r>
              <a:rPr lang="en-GB" sz="2900" dirty="0"/>
              <a:t>we do not incur any liability that we wouldn’t have incurred if the person had capacity to consent and had consented.</a:t>
            </a:r>
          </a:p>
          <a:p>
            <a:pPr algn="l"/>
            <a:r>
              <a:rPr lang="en-GB" sz="2900" dirty="0"/>
              <a:t>In other words as long as we can show why we think the person is unable to consent and also that what we are doing is in the person’s best interests, then we are acting within the confines of the Mental Capacity Act.</a:t>
            </a:r>
          </a:p>
        </p:txBody>
      </p:sp>
    </p:spTree>
    <p:extLst>
      <p:ext uri="{BB962C8B-B14F-4D97-AF65-F5344CB8AC3E}">
        <p14:creationId xmlns:p14="http://schemas.microsoft.com/office/powerpoint/2010/main" val="1753337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559496" y="5845310"/>
            <a:ext cx="2664296" cy="997042"/>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8945853" y="4841329"/>
            <a:ext cx="3127254" cy="2791968"/>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134069" y="23501"/>
            <a:ext cx="7772400" cy="5456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457200" y="858982"/>
            <a:ext cx="10373932" cy="4779818"/>
          </a:xfrm>
        </p:spPr>
        <p:txBody>
          <a:bodyPr>
            <a:normAutofit/>
          </a:bodyPr>
          <a:lstStyle/>
          <a:p>
            <a:r>
              <a:rPr lang="en-GB" sz="3600" b="1" dirty="0"/>
              <a:t>Supported Decision Making</a:t>
            </a:r>
          </a:p>
          <a:p>
            <a:pPr algn="l"/>
            <a:r>
              <a:rPr lang="en-GB" sz="2800" dirty="0"/>
              <a:t>Remember the 2</a:t>
            </a:r>
            <a:r>
              <a:rPr lang="en-GB" sz="2800" baseline="30000" dirty="0"/>
              <a:t>nd</a:t>
            </a:r>
            <a:r>
              <a:rPr lang="en-GB" sz="2800" dirty="0"/>
              <a:t> principle:</a:t>
            </a:r>
          </a:p>
          <a:p>
            <a:pPr algn="l"/>
            <a:endParaRPr lang="en-GB" sz="2800" dirty="0"/>
          </a:p>
          <a:p>
            <a:pPr algn="l"/>
            <a:r>
              <a:rPr lang="en-GB" sz="2800" b="1" dirty="0"/>
              <a:t>A person is not to be treated as unable to make a decision unless all practicable steps to help to do so have been taken without success.</a:t>
            </a:r>
          </a:p>
          <a:p>
            <a:pPr algn="l"/>
            <a:endParaRPr lang="en-GB" sz="2800" dirty="0"/>
          </a:p>
          <a:p>
            <a:pPr algn="l"/>
            <a:r>
              <a:rPr lang="en-GB" sz="2800" dirty="0"/>
              <a:t>If we add this to the ‘capacity test’ it means that we have to take </a:t>
            </a:r>
            <a:r>
              <a:rPr lang="en-GB" sz="2800" b="1" dirty="0"/>
              <a:t>all practicable steps </a:t>
            </a:r>
            <a:r>
              <a:rPr lang="en-GB" sz="2800" dirty="0"/>
              <a:t>to help the person ‘understand, retain, use or weigh and communicate’.</a:t>
            </a:r>
          </a:p>
        </p:txBody>
      </p:sp>
    </p:spTree>
    <p:extLst>
      <p:ext uri="{BB962C8B-B14F-4D97-AF65-F5344CB8AC3E}">
        <p14:creationId xmlns:p14="http://schemas.microsoft.com/office/powerpoint/2010/main" val="1340889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559496" y="6078828"/>
            <a:ext cx="2664296" cy="779172"/>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8945854" y="4857619"/>
            <a:ext cx="3127254" cy="2791968"/>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134070" y="0"/>
            <a:ext cx="7772400" cy="5456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134070" y="529361"/>
            <a:ext cx="11894798" cy="5724243"/>
          </a:xfrm>
        </p:spPr>
        <p:txBody>
          <a:bodyPr>
            <a:normAutofit fontScale="62500" lnSpcReduction="20000"/>
          </a:bodyPr>
          <a:lstStyle/>
          <a:p>
            <a:r>
              <a:rPr lang="en-GB" sz="5800" b="1" dirty="0"/>
              <a:t>Planning for the Future </a:t>
            </a:r>
          </a:p>
          <a:p>
            <a:pPr algn="l"/>
            <a:endParaRPr lang="en-GB" sz="4600" b="1" dirty="0"/>
          </a:p>
          <a:p>
            <a:pPr algn="l"/>
            <a:r>
              <a:rPr lang="en-GB" sz="3900" b="1" dirty="0"/>
              <a:t>“Next of kin” is not recognised in law”</a:t>
            </a:r>
          </a:p>
          <a:p>
            <a:pPr algn="l"/>
            <a:endParaRPr lang="en-GB" sz="3900" b="1" dirty="0"/>
          </a:p>
          <a:p>
            <a:pPr algn="l"/>
            <a:r>
              <a:rPr lang="en-GB" sz="3900" b="1" dirty="0"/>
              <a:t>No adult can consent on behalf of another adult unless with specific legal authority:</a:t>
            </a:r>
          </a:p>
          <a:p>
            <a:pPr marL="457200" indent="-457200" algn="l">
              <a:buFont typeface="Arial" panose="020B0604020202020204" pitchFamily="34" charset="0"/>
              <a:buChar char="•"/>
            </a:pPr>
            <a:r>
              <a:rPr lang="en-GB" sz="3900" dirty="0"/>
              <a:t>Enduring Powers of Attorney: Property and Affairs (valid if created before launch of MCA)</a:t>
            </a:r>
          </a:p>
          <a:p>
            <a:pPr marL="457200" indent="-457200" algn="l">
              <a:buFont typeface="Arial" panose="020B0604020202020204" pitchFamily="34" charset="0"/>
              <a:buChar char="•"/>
            </a:pPr>
            <a:r>
              <a:rPr lang="en-GB" sz="3900" dirty="0"/>
              <a:t>Lasting Powers of Attorney: Property and Affairs</a:t>
            </a:r>
          </a:p>
          <a:p>
            <a:pPr marL="457200" indent="-457200" algn="l">
              <a:buFont typeface="Arial" panose="020B0604020202020204" pitchFamily="34" charset="0"/>
              <a:buChar char="•"/>
            </a:pPr>
            <a:r>
              <a:rPr lang="en-GB" sz="3900" dirty="0"/>
              <a:t>Lasting Powers of Attorney: Personal Welfare</a:t>
            </a:r>
          </a:p>
          <a:p>
            <a:pPr marL="457200" indent="-457200" algn="l">
              <a:buFont typeface="Arial" panose="020B0604020202020204" pitchFamily="34" charset="0"/>
              <a:buChar char="•"/>
            </a:pPr>
            <a:r>
              <a:rPr lang="en-GB" sz="3900" dirty="0"/>
              <a:t>Deputy appointed by the Court – Office of the Public Guardian</a:t>
            </a:r>
          </a:p>
          <a:p>
            <a:pPr marL="457200" indent="-457200" algn="l">
              <a:buFont typeface="Arial" panose="020B0604020202020204" pitchFamily="34" charset="0"/>
              <a:buChar char="•"/>
            </a:pPr>
            <a:r>
              <a:rPr lang="en-GB" sz="3900" dirty="0"/>
              <a:t>Appointee – Department for Work and Pensions</a:t>
            </a:r>
          </a:p>
          <a:p>
            <a:pPr marL="457200" indent="-457200" algn="l">
              <a:buFont typeface="Arial" panose="020B0604020202020204" pitchFamily="34" charset="0"/>
              <a:buChar char="•"/>
            </a:pPr>
            <a:endParaRPr lang="en-GB" sz="3900" dirty="0"/>
          </a:p>
          <a:p>
            <a:pPr algn="l"/>
            <a:r>
              <a:rPr lang="en-GB" sz="3900" b="1" dirty="0"/>
              <a:t>Other ways of planning for a time when you may be unable to make a decision</a:t>
            </a:r>
          </a:p>
          <a:p>
            <a:pPr marL="457200" indent="-457200" algn="l">
              <a:buFont typeface="Arial" panose="020B0604020202020204" pitchFamily="34" charset="0"/>
              <a:buChar char="•"/>
            </a:pPr>
            <a:r>
              <a:rPr lang="en-GB" sz="3900" dirty="0"/>
              <a:t>Advanced decisions </a:t>
            </a:r>
            <a:r>
              <a:rPr lang="en-GB" sz="3900" b="1" dirty="0"/>
              <a:t>(Legal)</a:t>
            </a:r>
          </a:p>
          <a:p>
            <a:pPr marL="457200" indent="-457200" algn="l">
              <a:buFont typeface="Arial" panose="020B0604020202020204" pitchFamily="34" charset="0"/>
              <a:buChar char="•"/>
            </a:pPr>
            <a:r>
              <a:rPr lang="en-GB" sz="3900" dirty="0"/>
              <a:t>Advanced Directives / Living Wills </a:t>
            </a:r>
            <a:r>
              <a:rPr lang="en-GB" sz="3900" b="1" dirty="0"/>
              <a:t>(Not Legal)</a:t>
            </a:r>
          </a:p>
        </p:txBody>
      </p:sp>
    </p:spTree>
    <p:extLst>
      <p:ext uri="{BB962C8B-B14F-4D97-AF65-F5344CB8AC3E}">
        <p14:creationId xmlns:p14="http://schemas.microsoft.com/office/powerpoint/2010/main" val="89840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880315" y="6058995"/>
            <a:ext cx="2356355" cy="840797"/>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9686859" y="5338450"/>
            <a:ext cx="2755650" cy="2460205"/>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237100" y="40504"/>
            <a:ext cx="7772400" cy="5456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90153" y="586155"/>
            <a:ext cx="11692116" cy="5651157"/>
          </a:xfrm>
        </p:spPr>
        <p:txBody>
          <a:bodyPr>
            <a:normAutofit fontScale="62500" lnSpcReduction="20000"/>
          </a:bodyPr>
          <a:lstStyle/>
          <a:p>
            <a:r>
              <a:rPr lang="en-GB" sz="5800" b="1" dirty="0"/>
              <a:t>Best Interests Checklist</a:t>
            </a:r>
          </a:p>
          <a:p>
            <a:endParaRPr lang="en-GB" sz="5100" b="1" dirty="0"/>
          </a:p>
          <a:p>
            <a:pPr marL="457200" indent="-457200" algn="l">
              <a:buFont typeface="Arial" panose="020B0604020202020204" pitchFamily="34" charset="0"/>
              <a:buChar char="•"/>
            </a:pPr>
            <a:r>
              <a:rPr lang="en-GB" sz="3900" dirty="0"/>
              <a:t>Will the person have capacity in the future to make this decision? Can the decision wait?</a:t>
            </a:r>
          </a:p>
          <a:p>
            <a:pPr marL="457200" indent="-457200" algn="l">
              <a:buFont typeface="Arial" panose="020B0604020202020204" pitchFamily="34" charset="0"/>
              <a:buChar char="•"/>
            </a:pPr>
            <a:r>
              <a:rPr lang="en-GB" sz="3900" dirty="0"/>
              <a:t>Don’t make a decision just based on the person’s age, condition, disability etc. We are making a decision about this person and not this </a:t>
            </a:r>
            <a:r>
              <a:rPr lang="en-GB" sz="3900" i="1" dirty="0"/>
              <a:t>type</a:t>
            </a:r>
            <a:r>
              <a:rPr lang="en-GB" sz="3900" dirty="0"/>
              <a:t> of person</a:t>
            </a:r>
          </a:p>
          <a:p>
            <a:pPr marL="457200" indent="-457200" algn="l">
              <a:buFont typeface="Arial" panose="020B0604020202020204" pitchFamily="34" charset="0"/>
              <a:buChar char="•"/>
            </a:pPr>
            <a:r>
              <a:rPr lang="en-GB" sz="3900" dirty="0"/>
              <a:t>If the decision is about whether or not to give treatment that will keep the person alive, we must not be motivated by the desire to bring about the death of the person.</a:t>
            </a:r>
          </a:p>
          <a:p>
            <a:pPr marL="457200" indent="-457200" algn="l">
              <a:buFont typeface="Arial" panose="020B0604020202020204" pitchFamily="34" charset="0"/>
              <a:buChar char="•"/>
            </a:pPr>
            <a:r>
              <a:rPr lang="en-GB" sz="3900" dirty="0"/>
              <a:t>How can the person still be involved in the decision? Is it in their best interests to do what they want to do?</a:t>
            </a:r>
          </a:p>
          <a:p>
            <a:pPr marL="457200" indent="-457200" algn="l">
              <a:buFont typeface="Arial" panose="020B0604020202020204" pitchFamily="34" charset="0"/>
              <a:buChar char="•"/>
            </a:pPr>
            <a:r>
              <a:rPr lang="en-GB" sz="3900" dirty="0"/>
              <a:t>What do we know about the person’s past and present wishes about the decision? Has the person written anything down?</a:t>
            </a:r>
          </a:p>
          <a:p>
            <a:pPr marL="457200" indent="-457200" algn="l">
              <a:buFont typeface="Arial" panose="020B0604020202020204" pitchFamily="34" charset="0"/>
              <a:buChar char="•"/>
            </a:pPr>
            <a:r>
              <a:rPr lang="en-GB" sz="3900" dirty="0"/>
              <a:t>What do we know about the person’s beliefs and values? What would the person have thought about if they were making the decision?</a:t>
            </a:r>
          </a:p>
          <a:p>
            <a:pPr marL="457200" indent="-457200" algn="l">
              <a:buFont typeface="Arial" panose="020B0604020202020204" pitchFamily="34" charset="0"/>
              <a:buChar char="•"/>
            </a:pPr>
            <a:r>
              <a:rPr lang="en-GB" sz="3900" dirty="0"/>
              <a:t>What can other people tell us about the person’s wishes, feelings, beliefs and values, especially those caring or concerned for the person</a:t>
            </a:r>
          </a:p>
        </p:txBody>
      </p:sp>
    </p:spTree>
    <p:extLst>
      <p:ext uri="{BB962C8B-B14F-4D97-AF65-F5344CB8AC3E}">
        <p14:creationId xmlns:p14="http://schemas.microsoft.com/office/powerpoint/2010/main" val="2710312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2073499" y="6043671"/>
            <a:ext cx="2176050" cy="814329"/>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9490707" y="5138074"/>
            <a:ext cx="2838249" cy="2533948"/>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172706" y="0"/>
            <a:ext cx="7772400" cy="5456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457199" y="545651"/>
            <a:ext cx="11430001" cy="5983938"/>
          </a:xfrm>
        </p:spPr>
        <p:txBody>
          <a:bodyPr>
            <a:normAutofit fontScale="62500" lnSpcReduction="20000"/>
          </a:bodyPr>
          <a:lstStyle/>
          <a:p>
            <a:r>
              <a:rPr lang="en-GB" sz="5100" b="1" dirty="0"/>
              <a:t>Independent Mental Capacity Advocates</a:t>
            </a:r>
          </a:p>
          <a:p>
            <a:pPr algn="l"/>
            <a:r>
              <a:rPr lang="en-GB" sz="3800" dirty="0"/>
              <a:t>Independent Mental Capacity (IMCA) Service</a:t>
            </a:r>
          </a:p>
          <a:p>
            <a:pPr algn="l"/>
            <a:endParaRPr lang="en-GB" sz="3800" dirty="0"/>
          </a:p>
          <a:p>
            <a:pPr algn="l"/>
            <a:r>
              <a:rPr lang="en-GB" sz="3800" dirty="0"/>
              <a:t>Does the decision relate to </a:t>
            </a:r>
          </a:p>
          <a:p>
            <a:pPr marL="457200" indent="-457200" algn="l">
              <a:buFont typeface="Arial" panose="020B0604020202020204" pitchFamily="34" charset="0"/>
              <a:buChar char="•"/>
            </a:pPr>
            <a:r>
              <a:rPr lang="en-GB" sz="3800" dirty="0"/>
              <a:t>Serious medical treatment OR</a:t>
            </a:r>
          </a:p>
          <a:p>
            <a:pPr marL="457200" indent="-457200" algn="l">
              <a:buFont typeface="Arial" panose="020B0604020202020204" pitchFamily="34" charset="0"/>
              <a:buChar char="•"/>
            </a:pPr>
            <a:r>
              <a:rPr lang="en-GB" sz="3800" dirty="0"/>
              <a:t>Long term accommodation change.</a:t>
            </a:r>
          </a:p>
          <a:p>
            <a:pPr marL="457200" indent="-457200" algn="l">
              <a:buFont typeface="Arial" panose="020B0604020202020204" pitchFamily="34" charset="0"/>
              <a:buChar char="•"/>
            </a:pPr>
            <a:endParaRPr lang="en-GB" sz="3800" dirty="0"/>
          </a:p>
          <a:p>
            <a:pPr marL="457200" indent="-457200" algn="l">
              <a:buFont typeface="Arial" panose="020B0604020202020204" pitchFamily="34" charset="0"/>
              <a:buChar char="•"/>
            </a:pPr>
            <a:r>
              <a:rPr lang="en-GB" sz="3800" dirty="0"/>
              <a:t>Safeguarding Adults Process OR</a:t>
            </a:r>
          </a:p>
          <a:p>
            <a:pPr marL="457200" indent="-457200" algn="l">
              <a:buFont typeface="Arial" panose="020B0604020202020204" pitchFamily="34" charset="0"/>
              <a:buChar char="•"/>
            </a:pPr>
            <a:r>
              <a:rPr lang="en-GB" sz="3800" dirty="0"/>
              <a:t>A Care Review, but both mainly covered by The Care Act</a:t>
            </a:r>
          </a:p>
          <a:p>
            <a:pPr algn="l"/>
            <a:r>
              <a:rPr lang="en-GB" sz="3800" dirty="0"/>
              <a:t>  AND</a:t>
            </a:r>
          </a:p>
          <a:p>
            <a:pPr algn="l"/>
            <a:r>
              <a:rPr lang="en-GB" sz="3800" dirty="0"/>
              <a:t>Does the person</a:t>
            </a:r>
          </a:p>
          <a:p>
            <a:pPr marL="457200" indent="-457200" algn="l">
              <a:buFont typeface="Arial" panose="020B0604020202020204" pitchFamily="34" charset="0"/>
              <a:buChar char="•"/>
            </a:pPr>
            <a:r>
              <a:rPr lang="en-GB" sz="3800" dirty="0"/>
              <a:t>Lack capacity AND</a:t>
            </a:r>
          </a:p>
          <a:p>
            <a:pPr marL="457200" indent="-457200" algn="l">
              <a:buFont typeface="Arial" panose="020B0604020202020204" pitchFamily="34" charset="0"/>
              <a:buChar char="•"/>
            </a:pPr>
            <a:r>
              <a:rPr lang="en-GB" sz="3800" dirty="0"/>
              <a:t>Have no one else appropriate to consult (see IMCA guidance)</a:t>
            </a:r>
          </a:p>
          <a:p>
            <a:pPr algn="l"/>
            <a:endParaRPr lang="en-GB" sz="3800" dirty="0"/>
          </a:p>
          <a:p>
            <a:pPr algn="l"/>
            <a:r>
              <a:rPr lang="en-GB" sz="3800" dirty="0"/>
              <a:t>If the answer is YES to both parts a referral MUST be made to the IMCA service.</a:t>
            </a:r>
          </a:p>
          <a:p>
            <a:pPr algn="l"/>
            <a:endParaRPr lang="en-GB" sz="3800" dirty="0"/>
          </a:p>
          <a:p>
            <a:pPr marL="457200" indent="-457200" algn="l">
              <a:buFont typeface="Arial" panose="020B0604020202020204" pitchFamily="34" charset="0"/>
              <a:buChar char="•"/>
            </a:pPr>
            <a:endParaRPr lang="en-GB" dirty="0"/>
          </a:p>
        </p:txBody>
      </p:sp>
    </p:spTree>
    <p:extLst>
      <p:ext uri="{BB962C8B-B14F-4D97-AF65-F5344CB8AC3E}">
        <p14:creationId xmlns:p14="http://schemas.microsoft.com/office/powerpoint/2010/main" val="1162855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559496" y="5845310"/>
            <a:ext cx="2664296" cy="997042"/>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7851149" y="4898860"/>
            <a:ext cx="3127254" cy="2791968"/>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146948" y="14074"/>
            <a:ext cx="7772400" cy="5456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495837" y="1309742"/>
            <a:ext cx="9906000" cy="4779818"/>
          </a:xfrm>
        </p:spPr>
        <p:txBody>
          <a:bodyPr/>
          <a:lstStyle/>
          <a:p>
            <a:r>
              <a:rPr lang="en-GB" sz="4000" b="1" dirty="0"/>
              <a:t>Restraint</a:t>
            </a:r>
            <a:r>
              <a:rPr lang="en-GB" sz="3600" b="1" dirty="0"/>
              <a:t>:</a:t>
            </a:r>
          </a:p>
          <a:p>
            <a:endParaRPr lang="en-GB" sz="3600" b="1" dirty="0"/>
          </a:p>
          <a:p>
            <a:pPr marL="457200" indent="-457200" algn="l">
              <a:buFont typeface="Arial" panose="020B0604020202020204" pitchFamily="34" charset="0"/>
              <a:buChar char="•"/>
            </a:pPr>
            <a:r>
              <a:rPr lang="en-GB" dirty="0"/>
              <a:t>Use of threat of force when a person resists</a:t>
            </a:r>
          </a:p>
          <a:p>
            <a:pPr marL="457200" indent="-457200" algn="l">
              <a:buFont typeface="Arial" panose="020B0604020202020204" pitchFamily="34" charset="0"/>
              <a:buChar char="•"/>
            </a:pPr>
            <a:r>
              <a:rPr lang="en-GB" dirty="0"/>
              <a:t>Restricts the person’s liberty of movement, whether or not they resist</a:t>
            </a:r>
          </a:p>
        </p:txBody>
      </p:sp>
    </p:spTree>
    <p:extLst>
      <p:ext uri="{BB962C8B-B14F-4D97-AF65-F5344CB8AC3E}">
        <p14:creationId xmlns:p14="http://schemas.microsoft.com/office/powerpoint/2010/main" val="2185250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559496" y="5845310"/>
            <a:ext cx="2664296" cy="997042"/>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9160118" y="4992930"/>
            <a:ext cx="2787639" cy="2488765"/>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108312" y="106821"/>
            <a:ext cx="7772400" cy="5456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311814" y="728495"/>
            <a:ext cx="11056514" cy="5116815"/>
          </a:xfrm>
        </p:spPr>
        <p:txBody>
          <a:bodyPr>
            <a:normAutofit lnSpcReduction="10000"/>
          </a:bodyPr>
          <a:lstStyle/>
          <a:p>
            <a:r>
              <a:rPr lang="en-GB" sz="3900" b="1" dirty="0"/>
              <a:t>Restraint</a:t>
            </a:r>
          </a:p>
          <a:p>
            <a:endParaRPr lang="en-GB" sz="3000" b="1" dirty="0"/>
          </a:p>
          <a:p>
            <a:pPr algn="l"/>
            <a:r>
              <a:rPr lang="en-GB" sz="3000" dirty="0"/>
              <a:t>Any action intended to restrain a person who lacks capacity will </a:t>
            </a:r>
            <a:r>
              <a:rPr lang="en-GB" sz="3000" b="1" dirty="0"/>
              <a:t>not</a:t>
            </a:r>
            <a:r>
              <a:rPr lang="en-GB" sz="3000" dirty="0"/>
              <a:t> attract protection from liability unless the following two conditions are met:</a:t>
            </a:r>
          </a:p>
          <a:p>
            <a:pPr marL="457200" indent="-457200" algn="l">
              <a:buFont typeface="Arial" panose="020B0604020202020204" pitchFamily="34" charset="0"/>
              <a:buChar char="•"/>
            </a:pPr>
            <a:r>
              <a:rPr lang="en-GB" sz="3000" dirty="0"/>
              <a:t>The person taking action must reasonably believe that restraint is </a:t>
            </a:r>
            <a:r>
              <a:rPr lang="en-GB" sz="3000" i="1" dirty="0"/>
              <a:t>necessary</a:t>
            </a:r>
            <a:r>
              <a:rPr lang="en-GB" sz="3000" dirty="0"/>
              <a:t> to prevent </a:t>
            </a:r>
            <a:r>
              <a:rPr lang="en-GB" sz="3000" i="1" dirty="0"/>
              <a:t>harm</a:t>
            </a:r>
            <a:r>
              <a:rPr lang="en-GB" sz="3000" dirty="0"/>
              <a:t> to the person </a:t>
            </a:r>
            <a:r>
              <a:rPr lang="en-GB" sz="3000" b="1" dirty="0"/>
              <a:t>who lacks capacity</a:t>
            </a:r>
            <a:r>
              <a:rPr lang="en-GB" sz="3000" dirty="0"/>
              <a:t>, and</a:t>
            </a:r>
          </a:p>
          <a:p>
            <a:pPr marL="457200" indent="-457200" algn="l">
              <a:buFont typeface="Arial" panose="020B0604020202020204" pitchFamily="34" charset="0"/>
              <a:buChar char="•"/>
            </a:pPr>
            <a:r>
              <a:rPr lang="en-GB" sz="3000" dirty="0"/>
              <a:t>The amount or type of restraint used and the amount of time it lasts must be </a:t>
            </a:r>
            <a:r>
              <a:rPr lang="en-GB" sz="3000" i="1" dirty="0"/>
              <a:t>proportionate response </a:t>
            </a:r>
            <a:r>
              <a:rPr lang="en-GB" sz="3000" dirty="0"/>
              <a:t>to the likelihood and seriousness of harm</a:t>
            </a:r>
          </a:p>
        </p:txBody>
      </p:sp>
    </p:spTree>
    <p:extLst>
      <p:ext uri="{BB962C8B-B14F-4D97-AF65-F5344CB8AC3E}">
        <p14:creationId xmlns:p14="http://schemas.microsoft.com/office/powerpoint/2010/main" val="929095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559496" y="5845310"/>
            <a:ext cx="2664296" cy="997042"/>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7851149" y="4898860"/>
            <a:ext cx="3127254" cy="2791968"/>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189879" y="0"/>
            <a:ext cx="7772400" cy="6842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3123835" y="2143486"/>
            <a:ext cx="8665029" cy="3198570"/>
          </a:xfrm>
        </p:spPr>
        <p:txBody>
          <a:bodyPr>
            <a:normAutofit/>
          </a:bodyPr>
          <a:lstStyle/>
          <a:p>
            <a:pPr marL="914400" lvl="1" indent="-457200" algn="l">
              <a:buFont typeface="Arial" panose="020B0604020202020204" pitchFamily="34" charset="0"/>
              <a:buChar char="•"/>
            </a:pPr>
            <a:r>
              <a:rPr lang="en-GB" dirty="0"/>
              <a:t>Human Rights</a:t>
            </a:r>
          </a:p>
          <a:p>
            <a:pPr marL="914400" lvl="1" indent="-457200" algn="l">
              <a:buFont typeface="Arial" panose="020B0604020202020204" pitchFamily="34" charset="0"/>
              <a:buChar char="•"/>
            </a:pPr>
            <a:r>
              <a:rPr lang="en-GB" dirty="0"/>
              <a:t>Consent to care and treatment</a:t>
            </a:r>
          </a:p>
          <a:p>
            <a:pPr marL="914400" lvl="1" indent="-457200" algn="l">
              <a:buFont typeface="Arial" panose="020B0604020202020204" pitchFamily="34" charset="0"/>
              <a:buChar char="•"/>
            </a:pPr>
            <a:r>
              <a:rPr lang="en-GB" dirty="0"/>
              <a:t>Assessing </a:t>
            </a:r>
            <a:r>
              <a:rPr lang="en-GB" sz="3000" dirty="0"/>
              <a:t>Capacity</a:t>
            </a:r>
            <a:r>
              <a:rPr lang="en-GB" dirty="0"/>
              <a:t> (Supported Decision Making)</a:t>
            </a:r>
          </a:p>
          <a:p>
            <a:pPr marL="914400" lvl="1" indent="-457200" algn="l">
              <a:buFont typeface="Arial" panose="020B0604020202020204" pitchFamily="34" charset="0"/>
              <a:buChar char="•"/>
            </a:pPr>
            <a:r>
              <a:rPr lang="en-GB" dirty="0"/>
              <a:t>Best Interest Decision Making</a:t>
            </a:r>
          </a:p>
          <a:p>
            <a:pPr marL="914400" lvl="1" indent="-457200" algn="l">
              <a:buFont typeface="Arial" panose="020B0604020202020204" pitchFamily="34" charset="0"/>
              <a:buChar char="•"/>
            </a:pPr>
            <a:r>
              <a:rPr lang="en-GB" dirty="0"/>
              <a:t>Restraints &amp; Restrictions</a:t>
            </a:r>
          </a:p>
          <a:p>
            <a:pPr marL="914400" lvl="1" indent="-457200" algn="l">
              <a:buFont typeface="Arial" panose="020B0604020202020204" pitchFamily="34" charset="0"/>
              <a:buChar char="•"/>
            </a:pPr>
            <a:r>
              <a:rPr lang="en-GB" dirty="0"/>
              <a:t>Deprivation of Liberty</a:t>
            </a:r>
          </a:p>
          <a:p>
            <a:pPr marL="457200" indent="-457200" algn="l">
              <a:buFont typeface="Arial" panose="020B0604020202020204" pitchFamily="34" charset="0"/>
              <a:buChar char="•"/>
            </a:pPr>
            <a:endParaRPr lang="en-GB" dirty="0"/>
          </a:p>
          <a:p>
            <a:pPr marL="457200" indent="-457200" algn="l">
              <a:buFont typeface="Arial" panose="020B0604020202020204" pitchFamily="34" charset="0"/>
              <a:buChar char="•"/>
            </a:pPr>
            <a:endParaRPr lang="en-GB" dirty="0"/>
          </a:p>
        </p:txBody>
      </p:sp>
      <p:sp>
        <p:nvSpPr>
          <p:cNvPr id="6" name="TextBox 5"/>
          <p:cNvSpPr txBox="1"/>
          <p:nvPr/>
        </p:nvSpPr>
        <p:spPr>
          <a:xfrm>
            <a:off x="3472686" y="915846"/>
            <a:ext cx="4673465" cy="707886"/>
          </a:xfrm>
          <a:prstGeom prst="rect">
            <a:avLst/>
          </a:prstGeom>
          <a:noFill/>
        </p:spPr>
        <p:txBody>
          <a:bodyPr wrap="square" rtlCol="0">
            <a:spAutoFit/>
          </a:bodyPr>
          <a:lstStyle/>
          <a:p>
            <a:r>
              <a:rPr lang="en-GB" sz="4000" b="1" dirty="0"/>
              <a:t>Mental Capacity Act</a:t>
            </a:r>
          </a:p>
        </p:txBody>
      </p:sp>
      <p:sp>
        <p:nvSpPr>
          <p:cNvPr id="10" name="TextBox 9"/>
          <p:cNvSpPr txBox="1"/>
          <p:nvPr/>
        </p:nvSpPr>
        <p:spPr>
          <a:xfrm>
            <a:off x="189879" y="3038938"/>
            <a:ext cx="2739233" cy="553998"/>
          </a:xfrm>
          <a:prstGeom prst="rect">
            <a:avLst/>
          </a:prstGeom>
          <a:noFill/>
        </p:spPr>
        <p:txBody>
          <a:bodyPr wrap="square" rtlCol="0">
            <a:spAutoFit/>
          </a:bodyPr>
          <a:lstStyle/>
          <a:p>
            <a:r>
              <a:rPr lang="en-GB" sz="3000" dirty="0"/>
              <a:t>Today’s topics :</a:t>
            </a:r>
          </a:p>
        </p:txBody>
      </p:sp>
      <p:cxnSp>
        <p:nvCxnSpPr>
          <p:cNvPr id="12" name="Straight Connector 11"/>
          <p:cNvCxnSpPr/>
          <p:nvPr/>
        </p:nvCxnSpPr>
        <p:spPr>
          <a:xfrm>
            <a:off x="3439886" y="2307771"/>
            <a:ext cx="32800" cy="290285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672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559496" y="5845310"/>
            <a:ext cx="2664296" cy="997042"/>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9139038" y="4841329"/>
            <a:ext cx="3127254" cy="2791968"/>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185585" y="15428"/>
            <a:ext cx="7772400" cy="5456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457200" y="858982"/>
            <a:ext cx="9906000" cy="1632759"/>
          </a:xfrm>
        </p:spPr>
        <p:txBody>
          <a:bodyPr>
            <a:normAutofit lnSpcReduction="10000"/>
          </a:bodyPr>
          <a:lstStyle/>
          <a:p>
            <a:r>
              <a:rPr lang="en-GB" sz="3600" b="1" dirty="0"/>
              <a:t>MCA &amp; DOLS</a:t>
            </a:r>
          </a:p>
          <a:p>
            <a:pPr algn="l"/>
            <a:r>
              <a:rPr lang="en-GB" sz="3000" dirty="0"/>
              <a:t>Both Mental Capacity Act &amp; Deprivation of Liberty Safeguards come with a Code of Practice</a:t>
            </a:r>
          </a:p>
        </p:txBody>
      </p:sp>
      <p:pic>
        <p:nvPicPr>
          <p:cNvPr id="9" name="Content Placeholder 3"/>
          <p:cNvPicPr>
            <a:picLocks noChangeAspect="1"/>
          </p:cNvPicPr>
          <p:nvPr/>
        </p:nvPicPr>
        <p:blipFill rotWithShape="1">
          <a:blip r:embed="rId5"/>
          <a:srcRect l="3695" t="34648" r="12814" b="2652"/>
          <a:stretch/>
        </p:blipFill>
        <p:spPr>
          <a:xfrm>
            <a:off x="1559496" y="2329712"/>
            <a:ext cx="7326630" cy="3406140"/>
          </a:xfrm>
          <a:prstGeom prst="rect">
            <a:avLst/>
          </a:prstGeom>
        </p:spPr>
      </p:pic>
    </p:spTree>
    <p:extLst>
      <p:ext uri="{BB962C8B-B14F-4D97-AF65-F5344CB8AC3E}">
        <p14:creationId xmlns:p14="http://schemas.microsoft.com/office/powerpoint/2010/main" val="201230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559496" y="5845310"/>
            <a:ext cx="2664296" cy="997042"/>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8778428" y="4841328"/>
            <a:ext cx="3127254" cy="2791968"/>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0" y="106821"/>
            <a:ext cx="7772400" cy="5456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251138" y="759854"/>
            <a:ext cx="11520152" cy="5318974"/>
          </a:xfrm>
        </p:spPr>
        <p:txBody>
          <a:bodyPr>
            <a:normAutofit fontScale="77500" lnSpcReduction="20000"/>
          </a:bodyPr>
          <a:lstStyle/>
          <a:p>
            <a:r>
              <a:rPr lang="en-GB" sz="4100" b="1" dirty="0"/>
              <a:t>A Deprivation of Liberty has 3 elements:</a:t>
            </a:r>
          </a:p>
          <a:p>
            <a:pPr algn="l"/>
            <a:endParaRPr lang="en-GB" sz="3800" b="1" dirty="0"/>
          </a:p>
          <a:p>
            <a:pPr marL="457200" indent="-457200" algn="l">
              <a:buFont typeface="Arial" panose="020B0604020202020204" pitchFamily="34" charset="0"/>
              <a:buChar char="•"/>
            </a:pPr>
            <a:r>
              <a:rPr lang="en-GB" b="1" dirty="0"/>
              <a:t>Objective element:</a:t>
            </a:r>
          </a:p>
          <a:p>
            <a:pPr algn="l"/>
            <a:r>
              <a:rPr lang="en-GB" dirty="0"/>
              <a:t>	◦ Is there a deprivation?: This part has 2 questions which are, is the person</a:t>
            </a:r>
          </a:p>
          <a:p>
            <a:pPr algn="l"/>
            <a:r>
              <a:rPr lang="en-GB" dirty="0"/>
              <a:t>	◦ not free to leave?</a:t>
            </a:r>
          </a:p>
          <a:p>
            <a:pPr algn="l"/>
            <a:r>
              <a:rPr lang="en-GB" dirty="0"/>
              <a:t>	◦ under continuous/complete supervision and control?</a:t>
            </a:r>
          </a:p>
          <a:p>
            <a:pPr algn="l"/>
            <a:endParaRPr lang="en-GB" dirty="0"/>
          </a:p>
          <a:p>
            <a:pPr marL="457200" indent="-457200" algn="l">
              <a:buFont typeface="Arial" panose="020B0604020202020204" pitchFamily="34" charset="0"/>
              <a:buChar char="•"/>
            </a:pPr>
            <a:r>
              <a:rPr lang="en-GB" b="1" dirty="0"/>
              <a:t>Subjective element:</a:t>
            </a:r>
          </a:p>
          <a:p>
            <a:pPr algn="l"/>
            <a:r>
              <a:rPr lang="en-GB" dirty="0"/>
              <a:t>	◦ Does the person lack capacity [</a:t>
            </a:r>
            <a:r>
              <a:rPr lang="en-GB" dirty="0" err="1"/>
              <a:t>i.e</a:t>
            </a:r>
            <a:r>
              <a:rPr lang="en-GB" dirty="0"/>
              <a:t> the person cannot consent (because they do not have the capacity to do so) to that confinement]?</a:t>
            </a:r>
          </a:p>
          <a:p>
            <a:pPr algn="l"/>
            <a:endParaRPr lang="en-GB" dirty="0"/>
          </a:p>
          <a:p>
            <a:pPr marL="457200" indent="-457200" algn="l">
              <a:buFont typeface="Arial" panose="020B0604020202020204" pitchFamily="34" charset="0"/>
              <a:buChar char="•"/>
            </a:pPr>
            <a:r>
              <a:rPr lang="en-GB" b="1" dirty="0"/>
              <a:t>Imputable to the state:</a:t>
            </a:r>
          </a:p>
          <a:p>
            <a:pPr algn="l"/>
            <a:r>
              <a:rPr lang="en-GB" dirty="0"/>
              <a:t>	◦ are the arrangements made by a ‘public body’?</a:t>
            </a:r>
          </a:p>
        </p:txBody>
      </p:sp>
    </p:spTree>
    <p:extLst>
      <p:ext uri="{BB962C8B-B14F-4D97-AF65-F5344CB8AC3E}">
        <p14:creationId xmlns:p14="http://schemas.microsoft.com/office/powerpoint/2010/main" val="4248853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559496" y="5845310"/>
            <a:ext cx="2664296" cy="997042"/>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8669948" y="4841329"/>
            <a:ext cx="3127254" cy="2791968"/>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121191" y="88351"/>
            <a:ext cx="7772400" cy="5456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457200" y="858982"/>
            <a:ext cx="9227713" cy="4382719"/>
          </a:xfrm>
        </p:spPr>
        <p:txBody>
          <a:bodyPr/>
          <a:lstStyle/>
          <a:p>
            <a:r>
              <a:rPr lang="en-GB" sz="4000" b="1" dirty="0"/>
              <a:t>MCA Principles</a:t>
            </a:r>
          </a:p>
          <a:p>
            <a:endParaRPr lang="en-GB" sz="3600" b="1" dirty="0"/>
          </a:p>
          <a:p>
            <a:pPr marL="514350" indent="-514350" algn="l">
              <a:buFont typeface="+mj-lt"/>
              <a:buAutoNum type="arabicPeriod"/>
            </a:pPr>
            <a:r>
              <a:rPr lang="en-GB" dirty="0"/>
              <a:t>Assume capacity…</a:t>
            </a:r>
          </a:p>
          <a:p>
            <a:pPr marL="514350" indent="-514350" algn="l">
              <a:buFont typeface="+mj-lt"/>
              <a:buAutoNum type="arabicPeriod"/>
            </a:pPr>
            <a:r>
              <a:rPr lang="en-GB" dirty="0"/>
              <a:t>Provide all practicable help</a:t>
            </a:r>
          </a:p>
          <a:p>
            <a:pPr marL="514350" indent="-514350" algn="l">
              <a:buFont typeface="+mj-lt"/>
              <a:buAutoNum type="arabicPeriod"/>
            </a:pPr>
            <a:r>
              <a:rPr lang="en-GB" dirty="0"/>
              <a:t>Respect decision (unwise ≠ incapacity)</a:t>
            </a:r>
          </a:p>
          <a:p>
            <a:pPr marL="514350" indent="-514350" algn="l">
              <a:buFont typeface="+mj-lt"/>
              <a:buAutoNum type="arabicPeriod"/>
            </a:pPr>
            <a:r>
              <a:rPr lang="en-GB" dirty="0"/>
              <a:t>Take best interests decisions</a:t>
            </a:r>
          </a:p>
          <a:p>
            <a:pPr marL="514350" indent="-514350" algn="l">
              <a:buFont typeface="+mj-lt"/>
              <a:buAutoNum type="arabicPeriod"/>
            </a:pPr>
            <a:r>
              <a:rPr lang="en-GB" dirty="0"/>
              <a:t>Take less restrictive option</a:t>
            </a:r>
          </a:p>
        </p:txBody>
      </p:sp>
    </p:spTree>
    <p:extLst>
      <p:ext uri="{BB962C8B-B14F-4D97-AF65-F5344CB8AC3E}">
        <p14:creationId xmlns:p14="http://schemas.microsoft.com/office/powerpoint/2010/main" val="242677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559496" y="5845310"/>
            <a:ext cx="2664296" cy="997042"/>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7851149" y="4898860"/>
            <a:ext cx="3127254" cy="2791968"/>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0" y="155415"/>
            <a:ext cx="6611815" cy="5339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858129" y="1224560"/>
            <a:ext cx="10747717" cy="3403711"/>
          </a:xfrm>
        </p:spPr>
        <p:txBody>
          <a:bodyPr>
            <a:normAutofit/>
          </a:bodyPr>
          <a:lstStyle/>
          <a:p>
            <a:r>
              <a:rPr lang="en-GB" sz="4700" b="1" dirty="0"/>
              <a:t>Human Rights</a:t>
            </a:r>
          </a:p>
          <a:p>
            <a:endParaRPr lang="en-GB" sz="4700" b="1" dirty="0"/>
          </a:p>
          <a:p>
            <a:pPr algn="l"/>
            <a:r>
              <a:rPr lang="en-GB" sz="3600" b="1" dirty="0"/>
              <a:t>Question:</a:t>
            </a:r>
          </a:p>
          <a:p>
            <a:pPr algn="l"/>
            <a:r>
              <a:rPr lang="en-GB" dirty="0"/>
              <a:t>Which human right, gives you the right to make your own choices (aka: the right to autonomy) ?</a:t>
            </a:r>
          </a:p>
        </p:txBody>
      </p:sp>
    </p:spTree>
    <p:extLst>
      <p:ext uri="{BB962C8B-B14F-4D97-AF65-F5344CB8AC3E}">
        <p14:creationId xmlns:p14="http://schemas.microsoft.com/office/powerpoint/2010/main" val="164648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993059" y="6158661"/>
            <a:ext cx="2226180" cy="833089"/>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7851149" y="4898860"/>
            <a:ext cx="3127254" cy="2791968"/>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0" y="0"/>
            <a:ext cx="7245922" cy="5006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348343" y="520476"/>
            <a:ext cx="11393714" cy="5908459"/>
          </a:xfrm>
        </p:spPr>
        <p:txBody>
          <a:bodyPr>
            <a:normAutofit fontScale="62500" lnSpcReduction="20000"/>
          </a:bodyPr>
          <a:lstStyle/>
          <a:p>
            <a:r>
              <a:rPr lang="en-GB" sz="5700" b="1" dirty="0"/>
              <a:t>Human Rights </a:t>
            </a:r>
          </a:p>
          <a:p>
            <a:pPr algn="l"/>
            <a:r>
              <a:rPr lang="en-GB" sz="3800" dirty="0"/>
              <a:t>The ECHR protects your essential rights, including the rights to:</a:t>
            </a:r>
          </a:p>
          <a:p>
            <a:pPr algn="l"/>
            <a:endParaRPr lang="en-GB" sz="3800" dirty="0"/>
          </a:p>
          <a:p>
            <a:pPr algn="l"/>
            <a:r>
              <a:rPr lang="en-GB" sz="3800" dirty="0"/>
              <a:t>Article 1: 	Obligation to respect human rights</a:t>
            </a:r>
          </a:p>
          <a:p>
            <a:pPr algn="l"/>
            <a:r>
              <a:rPr lang="en-GB" sz="3800" dirty="0"/>
              <a:t>Article 2: 	Right to life</a:t>
            </a:r>
          </a:p>
          <a:p>
            <a:pPr algn="l"/>
            <a:r>
              <a:rPr lang="en-GB" sz="3800" dirty="0"/>
              <a:t>Article 3: 	Prohibition of torture</a:t>
            </a:r>
          </a:p>
          <a:p>
            <a:pPr algn="l"/>
            <a:r>
              <a:rPr lang="en-GB" sz="3800" dirty="0"/>
              <a:t>Article 4: 	Prohibition of slavery and forced labour</a:t>
            </a:r>
          </a:p>
          <a:p>
            <a:pPr algn="l"/>
            <a:r>
              <a:rPr lang="en-GB" sz="3800" dirty="0"/>
              <a:t>Article 5: 	Right to liberty and security</a:t>
            </a:r>
          </a:p>
          <a:p>
            <a:pPr algn="l"/>
            <a:r>
              <a:rPr lang="en-GB" sz="3800" dirty="0"/>
              <a:t>Article 6: 	Right to a fair trial</a:t>
            </a:r>
          </a:p>
          <a:p>
            <a:pPr algn="l"/>
            <a:r>
              <a:rPr lang="en-GB" sz="3800" dirty="0"/>
              <a:t>Article 7: 	No punishment without law</a:t>
            </a:r>
          </a:p>
          <a:p>
            <a:pPr algn="l"/>
            <a:r>
              <a:rPr lang="en-GB" sz="3800" dirty="0"/>
              <a:t>Article 8: 	Right to respect for private and family life</a:t>
            </a:r>
          </a:p>
          <a:p>
            <a:pPr algn="l"/>
            <a:r>
              <a:rPr lang="en-GB" sz="3800" dirty="0"/>
              <a:t>Article 9: 	Freedom of thought, conscience and religion</a:t>
            </a:r>
          </a:p>
          <a:p>
            <a:pPr algn="l"/>
            <a:r>
              <a:rPr lang="en-GB" sz="3800" dirty="0"/>
              <a:t>Article 10: 	Freedom of expression</a:t>
            </a:r>
          </a:p>
          <a:p>
            <a:pPr algn="l"/>
            <a:r>
              <a:rPr lang="en-GB" sz="3800" dirty="0"/>
              <a:t>Article 11: 	Freedom of assembly and association</a:t>
            </a:r>
          </a:p>
          <a:p>
            <a:pPr algn="l"/>
            <a:r>
              <a:rPr lang="en-GB" sz="3800" dirty="0"/>
              <a:t>Article 12: 	Right to marry</a:t>
            </a:r>
          </a:p>
        </p:txBody>
      </p:sp>
    </p:spTree>
    <p:extLst>
      <p:ext uri="{BB962C8B-B14F-4D97-AF65-F5344CB8AC3E}">
        <p14:creationId xmlns:p14="http://schemas.microsoft.com/office/powerpoint/2010/main" val="632198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559496" y="5845310"/>
            <a:ext cx="2664296" cy="997042"/>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7851149" y="4898860"/>
            <a:ext cx="3127254" cy="2791968"/>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0" y="3528"/>
            <a:ext cx="7772400" cy="6694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1559496" y="1438420"/>
            <a:ext cx="8534400" cy="3175783"/>
          </a:xfrm>
        </p:spPr>
        <p:txBody>
          <a:bodyPr>
            <a:normAutofit fontScale="85000" lnSpcReduction="20000"/>
          </a:bodyPr>
          <a:lstStyle/>
          <a:p>
            <a:r>
              <a:rPr lang="en-GB" sz="5200" b="1" dirty="0"/>
              <a:t>Consent</a:t>
            </a:r>
          </a:p>
          <a:p>
            <a:pPr algn="l"/>
            <a:endParaRPr lang="en-GB" dirty="0"/>
          </a:p>
          <a:p>
            <a:pPr algn="l"/>
            <a:r>
              <a:rPr lang="en-GB" sz="3500" dirty="0"/>
              <a:t>When do you require consent from the people you support?</a:t>
            </a:r>
          </a:p>
          <a:p>
            <a:pPr algn="l"/>
            <a:endParaRPr lang="en-GB" sz="3500" dirty="0"/>
          </a:p>
          <a:p>
            <a:pPr algn="l"/>
            <a:r>
              <a:rPr lang="en-GB" sz="3500" dirty="0"/>
              <a:t>What support do you need to provide if consent is going to be valid?</a:t>
            </a:r>
          </a:p>
        </p:txBody>
      </p:sp>
    </p:spTree>
    <p:extLst>
      <p:ext uri="{BB962C8B-B14F-4D97-AF65-F5344CB8AC3E}">
        <p14:creationId xmlns:p14="http://schemas.microsoft.com/office/powerpoint/2010/main" val="1551962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635616" y="5873796"/>
            <a:ext cx="2588175" cy="968556"/>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9759473" y="5053898"/>
            <a:ext cx="2779940" cy="2481891"/>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92224" y="6413"/>
            <a:ext cx="7772400" cy="5479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278174" y="826870"/>
            <a:ext cx="11563643" cy="5467974"/>
          </a:xfrm>
        </p:spPr>
        <p:txBody>
          <a:bodyPr>
            <a:normAutofit fontScale="77500" lnSpcReduction="20000"/>
          </a:bodyPr>
          <a:lstStyle/>
          <a:p>
            <a:r>
              <a:rPr lang="en-GB" sz="4200" b="1" dirty="0"/>
              <a:t>Consent: Role of Professionals </a:t>
            </a:r>
          </a:p>
          <a:p>
            <a:pPr algn="l"/>
            <a:r>
              <a:rPr lang="en-GB" dirty="0"/>
              <a:t>To give </a:t>
            </a:r>
            <a:r>
              <a:rPr lang="en-GB" b="1" dirty="0"/>
              <a:t>valid consent </a:t>
            </a:r>
            <a:r>
              <a:rPr lang="en-GB" dirty="0"/>
              <a:t>or permission to the person needs to have:</a:t>
            </a:r>
          </a:p>
          <a:p>
            <a:pPr algn="l"/>
            <a:r>
              <a:rPr lang="en-GB" b="1" dirty="0"/>
              <a:t>Information</a:t>
            </a:r>
            <a:r>
              <a:rPr lang="en-GB" dirty="0"/>
              <a:t> about decision</a:t>
            </a:r>
          </a:p>
          <a:p>
            <a:pPr algn="l"/>
            <a:r>
              <a:rPr lang="en-GB" b="1" dirty="0"/>
              <a:t>Free choice </a:t>
            </a:r>
            <a:r>
              <a:rPr lang="en-GB" dirty="0"/>
              <a:t>to make the decision without being unreasonably pressured or forced </a:t>
            </a:r>
          </a:p>
          <a:p>
            <a:pPr algn="l"/>
            <a:r>
              <a:rPr lang="en-GB" b="1" dirty="0"/>
              <a:t>The Mental Capacity </a:t>
            </a:r>
            <a:r>
              <a:rPr lang="en-GB" dirty="0"/>
              <a:t>to be able to consent or refuse</a:t>
            </a:r>
          </a:p>
          <a:p>
            <a:pPr algn="l"/>
            <a:endParaRPr lang="en-GB" dirty="0"/>
          </a:p>
          <a:p>
            <a:pPr algn="l"/>
            <a:r>
              <a:rPr lang="en-GB" dirty="0"/>
              <a:t>To help someone to decide whether or not to consent we </a:t>
            </a:r>
            <a:r>
              <a:rPr lang="en-GB" b="1" dirty="0"/>
              <a:t>MUST EXPLAIN</a:t>
            </a:r>
            <a:r>
              <a:rPr lang="en-GB" dirty="0"/>
              <a:t>:</a:t>
            </a:r>
          </a:p>
          <a:p>
            <a:pPr marL="457200" indent="-457200" algn="l">
              <a:buFont typeface="Arial" panose="020B0604020202020204" pitchFamily="34" charset="0"/>
              <a:buChar char="•"/>
            </a:pPr>
            <a:r>
              <a:rPr lang="en-GB" dirty="0"/>
              <a:t>Why the decision, care or treatment is needed</a:t>
            </a:r>
          </a:p>
          <a:p>
            <a:pPr marL="457200" indent="-457200" algn="l">
              <a:buFont typeface="Arial" panose="020B0604020202020204" pitchFamily="34" charset="0"/>
              <a:buChar char="•"/>
            </a:pPr>
            <a:r>
              <a:rPr lang="en-GB" dirty="0"/>
              <a:t>The options available and what they entail</a:t>
            </a:r>
          </a:p>
          <a:p>
            <a:pPr marL="457200" indent="-457200" algn="l">
              <a:buFont typeface="Arial" panose="020B0604020202020204" pitchFamily="34" charset="0"/>
              <a:buChar char="•"/>
            </a:pPr>
            <a:r>
              <a:rPr lang="en-GB" dirty="0"/>
              <a:t>What is likely to happen if the person does consent</a:t>
            </a:r>
          </a:p>
          <a:p>
            <a:pPr marL="457200" indent="-457200" algn="l">
              <a:buFont typeface="Arial" panose="020B0604020202020204" pitchFamily="34" charset="0"/>
              <a:buChar char="•"/>
            </a:pPr>
            <a:r>
              <a:rPr lang="en-GB" dirty="0"/>
              <a:t>What is likely to happen if the person refuses the care or treatment</a:t>
            </a:r>
          </a:p>
          <a:p>
            <a:pPr algn="l"/>
            <a:endParaRPr lang="en-GB" b="1" dirty="0"/>
          </a:p>
          <a:p>
            <a:pPr algn="l"/>
            <a:r>
              <a:rPr lang="en-GB" b="1" dirty="0"/>
              <a:t>We need to support the person on all occasions when their consent is required</a:t>
            </a:r>
            <a:endParaRPr lang="en-GB" dirty="0"/>
          </a:p>
          <a:p>
            <a:pPr algn="l"/>
            <a:endParaRPr lang="en-GB" dirty="0"/>
          </a:p>
        </p:txBody>
      </p:sp>
    </p:spTree>
    <p:extLst>
      <p:ext uri="{BB962C8B-B14F-4D97-AF65-F5344CB8AC3E}">
        <p14:creationId xmlns:p14="http://schemas.microsoft.com/office/powerpoint/2010/main" val="1130736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559496" y="5845310"/>
            <a:ext cx="2664296" cy="997042"/>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7851149" y="4898860"/>
            <a:ext cx="3127254" cy="2791968"/>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0" y="99246"/>
            <a:ext cx="7772400" cy="6957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1828800" y="1094282"/>
            <a:ext cx="8534400" cy="4544518"/>
          </a:xfrm>
        </p:spPr>
        <p:txBody>
          <a:bodyPr/>
          <a:lstStyle/>
          <a:p>
            <a:pPr algn="l"/>
            <a:r>
              <a:rPr lang="en-GB" sz="4000" b="1" dirty="0"/>
              <a:t>Who does this apply to ?</a:t>
            </a:r>
          </a:p>
          <a:p>
            <a:pPr algn="l"/>
            <a:endParaRPr lang="en-GB" sz="4000" b="1" dirty="0"/>
          </a:p>
          <a:p>
            <a:pPr marL="457200" indent="-457200" algn="l">
              <a:buFont typeface="Arial" panose="020B0604020202020204" pitchFamily="34" charset="0"/>
              <a:buChar char="•"/>
            </a:pPr>
            <a:r>
              <a:rPr lang="en-GB" dirty="0"/>
              <a:t>Anyone acting in professional role</a:t>
            </a:r>
          </a:p>
          <a:p>
            <a:pPr marL="457200" indent="-457200" algn="l">
              <a:buFont typeface="Arial" panose="020B0604020202020204" pitchFamily="34" charset="0"/>
              <a:buChar char="•"/>
            </a:pPr>
            <a:r>
              <a:rPr lang="en-GB" dirty="0"/>
              <a:t>Anyone with legal authority to make decisions on behalf of person lacking capacity</a:t>
            </a:r>
          </a:p>
          <a:p>
            <a:pPr marL="457200" indent="-457200" algn="l">
              <a:buFont typeface="Arial" panose="020B0604020202020204" pitchFamily="34" charset="0"/>
              <a:buChar char="•"/>
            </a:pPr>
            <a:r>
              <a:rPr lang="en-GB" dirty="0"/>
              <a:t>Anyone paid for acts in relation to a person who lacks capacity</a:t>
            </a:r>
          </a:p>
          <a:p>
            <a:pPr algn="l"/>
            <a:endParaRPr lang="en-GB" dirty="0"/>
          </a:p>
        </p:txBody>
      </p:sp>
    </p:spTree>
    <p:extLst>
      <p:ext uri="{BB962C8B-B14F-4D97-AF65-F5344CB8AC3E}">
        <p14:creationId xmlns:p14="http://schemas.microsoft.com/office/powerpoint/2010/main" val="3722626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00FB2F"/>
              </a:clrFrom>
              <a:clrTo>
                <a:srgbClr val="00FB2F">
                  <a:alpha val="0"/>
                </a:srgbClr>
              </a:clrTo>
            </a:clrChange>
            <a:extLst>
              <a:ext uri="{28A0092B-C50C-407E-A947-70E740481C1C}">
                <a14:useLocalDpi xmlns:a14="http://schemas.microsoft.com/office/drawing/2010/main" val="0"/>
              </a:ext>
            </a:extLst>
          </a:blip>
          <a:stretch>
            <a:fillRect/>
          </a:stretch>
        </p:blipFill>
        <p:spPr>
          <a:xfrm>
            <a:off x="1559496" y="5845310"/>
            <a:ext cx="2664296" cy="997042"/>
          </a:xfrm>
          <a:prstGeom prst="rect">
            <a:avLst/>
          </a:prstGeom>
        </p:spPr>
      </p:pic>
      <p:pic>
        <p:nvPicPr>
          <p:cNvPr id="5" name="Picture 4"/>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r="52522"/>
          <a:stretch/>
        </p:blipFill>
        <p:spPr>
          <a:xfrm rot="20347486">
            <a:off x="9191743" y="4955360"/>
            <a:ext cx="3110424" cy="2776942"/>
          </a:xfrm>
          <a:prstGeom prst="rect">
            <a:avLst/>
          </a:prstGeom>
        </p:spPr>
      </p:pic>
      <p:sp>
        <p:nvSpPr>
          <p:cNvPr id="7" name="Footer Placeholder 6"/>
          <p:cNvSpPr>
            <a:spLocks noGrp="1"/>
          </p:cNvSpPr>
          <p:nvPr>
            <p:ph type="ftr" sz="quarter" idx="11"/>
          </p:nvPr>
        </p:nvSpPr>
        <p:spPr>
          <a:xfrm>
            <a:off x="4439816" y="6237313"/>
            <a:ext cx="3240360" cy="484163"/>
          </a:xfrm>
        </p:spPr>
        <p:txBody>
          <a:bodyPr/>
          <a:lstStyle/>
          <a:p>
            <a:pPr defTabSz="914400"/>
            <a:r>
              <a:rPr lang="en-GB" sz="1600" dirty="0">
                <a:solidFill>
                  <a:prstClr val="white">
                    <a:tint val="75000"/>
                  </a:prstClr>
                </a:solidFill>
                <a:latin typeface="Calibri"/>
              </a:rPr>
              <a:t>Registered charity no. 1070038</a:t>
            </a:r>
          </a:p>
        </p:txBody>
      </p:sp>
      <p:sp>
        <p:nvSpPr>
          <p:cNvPr id="8" name="Title 1"/>
          <p:cNvSpPr txBox="1">
            <a:spLocks/>
          </p:cNvSpPr>
          <p:nvPr/>
        </p:nvSpPr>
        <p:spPr>
          <a:xfrm>
            <a:off x="128788" y="40504"/>
            <a:ext cx="7772400" cy="5456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dirty="0">
                <a:solidFill>
                  <a:srgbClr val="FFFF00"/>
                </a:solidFill>
                <a:latin typeface="Calibri"/>
              </a:rPr>
              <a:t>Swindon Advocacy Movement</a:t>
            </a:r>
          </a:p>
        </p:txBody>
      </p:sp>
      <p:sp>
        <p:nvSpPr>
          <p:cNvPr id="2" name="Subtitle 1"/>
          <p:cNvSpPr>
            <a:spLocks noGrp="1"/>
          </p:cNvSpPr>
          <p:nvPr>
            <p:ph type="subTitle" idx="1"/>
          </p:nvPr>
        </p:nvSpPr>
        <p:spPr>
          <a:xfrm>
            <a:off x="457200" y="858981"/>
            <a:ext cx="10712548" cy="5378331"/>
          </a:xfrm>
        </p:spPr>
        <p:txBody>
          <a:bodyPr>
            <a:normAutofit fontScale="92500"/>
          </a:bodyPr>
          <a:lstStyle/>
          <a:p>
            <a:r>
              <a:rPr lang="en-GB" sz="3900" b="1" dirty="0"/>
              <a:t>Introducing the MCA</a:t>
            </a:r>
          </a:p>
          <a:p>
            <a:endParaRPr lang="en-GB" sz="3600" b="1" dirty="0"/>
          </a:p>
          <a:p>
            <a:pPr marL="457200" indent="-457200" algn="l">
              <a:buFont typeface="Arial" panose="020B0604020202020204" pitchFamily="34" charset="0"/>
              <a:buChar char="•"/>
            </a:pPr>
            <a:r>
              <a:rPr lang="en-GB" dirty="0"/>
              <a:t>We should </a:t>
            </a:r>
            <a:r>
              <a:rPr lang="en-GB" u="sng" dirty="0"/>
              <a:t>presume</a:t>
            </a:r>
            <a:r>
              <a:rPr lang="en-GB" dirty="0"/>
              <a:t> that adults have the </a:t>
            </a:r>
            <a:r>
              <a:rPr lang="en-GB" u="sng" dirty="0"/>
              <a:t>capacity</a:t>
            </a:r>
            <a:r>
              <a:rPr lang="en-GB" dirty="0"/>
              <a:t> to consent to or refuse unless it can be established that they lack that capacity.</a:t>
            </a:r>
          </a:p>
          <a:p>
            <a:pPr marL="457200" indent="-457200" algn="l">
              <a:buFont typeface="Arial" panose="020B0604020202020204" pitchFamily="34" charset="0"/>
              <a:buChar char="•"/>
            </a:pPr>
            <a:r>
              <a:rPr lang="en-GB" dirty="0"/>
              <a:t>Each assessment of an individual’s </a:t>
            </a:r>
            <a:r>
              <a:rPr lang="en-GB" u="sng" dirty="0"/>
              <a:t>capacity should relate to a specific decision</a:t>
            </a:r>
          </a:p>
          <a:p>
            <a:pPr marL="457200" indent="-457200" algn="l">
              <a:buFont typeface="Arial" panose="020B0604020202020204" pitchFamily="34" charset="0"/>
              <a:buChar char="•"/>
            </a:pPr>
            <a:r>
              <a:rPr lang="en-GB" dirty="0"/>
              <a:t>The </a:t>
            </a:r>
            <a:r>
              <a:rPr lang="en-GB" i="1" dirty="0"/>
              <a:t>Mental Capacity Act Code of Practice </a:t>
            </a:r>
            <a:r>
              <a:rPr lang="en-GB" dirty="0"/>
              <a:t>stipulates that professionals should </a:t>
            </a:r>
            <a:r>
              <a:rPr lang="en-GB" u="sng" dirty="0"/>
              <a:t>never express an opinion on a person’s lack of capacity without carrying out a proper examination and assessment</a:t>
            </a:r>
            <a:r>
              <a:rPr lang="en-GB" dirty="0"/>
              <a:t>.</a:t>
            </a:r>
          </a:p>
        </p:txBody>
      </p:sp>
    </p:spTree>
    <p:extLst>
      <p:ext uri="{BB962C8B-B14F-4D97-AF65-F5344CB8AC3E}">
        <p14:creationId xmlns:p14="http://schemas.microsoft.com/office/powerpoint/2010/main" val="919051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605</TotalTime>
  <Words>2734</Words>
  <Application>Microsoft Office PowerPoint</Application>
  <PresentationFormat>Widescreen</PresentationFormat>
  <Paragraphs>363</Paragraphs>
  <Slides>32</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Mental Capacity Act 2005</dc:title>
  <dc:creator>Ian Reynolds</dc:creator>
  <cp:lastModifiedBy>Ian Reynolds</cp:lastModifiedBy>
  <cp:revision>69</cp:revision>
  <dcterms:created xsi:type="dcterms:W3CDTF">2018-09-14T10:37:01Z</dcterms:created>
  <dcterms:modified xsi:type="dcterms:W3CDTF">2020-08-04T14:22:18Z</dcterms:modified>
</cp:coreProperties>
</file>