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57" r:id="rId3"/>
    <p:sldId id="259" r:id="rId4"/>
    <p:sldId id="260" r:id="rId5"/>
    <p:sldId id="261" r:id="rId6"/>
    <p:sldId id="262" r:id="rId7"/>
    <p:sldId id="269" r:id="rId8"/>
    <p:sldId id="263" r:id="rId9"/>
    <p:sldId id="264" r:id="rId10"/>
    <p:sldId id="265" r:id="rId11"/>
    <p:sldId id="266" r:id="rId12"/>
    <p:sldId id="270"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5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CCDE81-12D0-409F-AD2D-CC195BBB7D1B}" type="datetimeFigureOut">
              <a:rPr lang="en-GB" smtClean="0"/>
              <a:t>25/08/2020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7954D3-C92C-43D6-A35A-7AE869328CD4}" type="slidenum">
              <a:rPr lang="en-GB" smtClean="0"/>
              <a:t>‹#›</a:t>
            </a:fld>
            <a:endParaRPr lang="en-GB"/>
          </a:p>
        </p:txBody>
      </p:sp>
    </p:spTree>
    <p:extLst>
      <p:ext uri="{BB962C8B-B14F-4D97-AF65-F5344CB8AC3E}">
        <p14:creationId xmlns:p14="http://schemas.microsoft.com/office/powerpoint/2010/main" val="17348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a:t>
            </a:fld>
            <a:endParaRPr lang="en-GB" dirty="0">
              <a:solidFill>
                <a:prstClr val="black"/>
              </a:solidFill>
            </a:endParaRPr>
          </a:p>
        </p:txBody>
      </p:sp>
    </p:spTree>
    <p:extLst>
      <p:ext uri="{BB962C8B-B14F-4D97-AF65-F5344CB8AC3E}">
        <p14:creationId xmlns:p14="http://schemas.microsoft.com/office/powerpoint/2010/main" val="2411130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10</a:t>
            </a:fld>
            <a:endParaRPr lang="en-GB" dirty="0">
              <a:solidFill>
                <a:prstClr val="black"/>
              </a:solidFill>
            </a:endParaRPr>
          </a:p>
        </p:txBody>
      </p:sp>
    </p:spTree>
    <p:extLst>
      <p:ext uri="{BB962C8B-B14F-4D97-AF65-F5344CB8AC3E}">
        <p14:creationId xmlns:p14="http://schemas.microsoft.com/office/powerpoint/2010/main" val="3539684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11</a:t>
            </a:fld>
            <a:endParaRPr lang="en-GB" dirty="0">
              <a:solidFill>
                <a:prstClr val="black"/>
              </a:solidFill>
            </a:endParaRPr>
          </a:p>
        </p:txBody>
      </p:sp>
    </p:spTree>
    <p:extLst>
      <p:ext uri="{BB962C8B-B14F-4D97-AF65-F5344CB8AC3E}">
        <p14:creationId xmlns:p14="http://schemas.microsoft.com/office/powerpoint/2010/main" val="2010917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12</a:t>
            </a:fld>
            <a:endParaRPr lang="en-GB" dirty="0">
              <a:solidFill>
                <a:prstClr val="black"/>
              </a:solidFill>
            </a:endParaRPr>
          </a:p>
        </p:txBody>
      </p:sp>
    </p:spTree>
    <p:extLst>
      <p:ext uri="{BB962C8B-B14F-4D97-AF65-F5344CB8AC3E}">
        <p14:creationId xmlns:p14="http://schemas.microsoft.com/office/powerpoint/2010/main" val="2034294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13</a:t>
            </a:fld>
            <a:endParaRPr lang="en-GB" dirty="0">
              <a:solidFill>
                <a:prstClr val="black"/>
              </a:solidFill>
            </a:endParaRPr>
          </a:p>
        </p:txBody>
      </p:sp>
    </p:spTree>
    <p:extLst>
      <p:ext uri="{BB962C8B-B14F-4D97-AF65-F5344CB8AC3E}">
        <p14:creationId xmlns:p14="http://schemas.microsoft.com/office/powerpoint/2010/main" val="3603763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14</a:t>
            </a:fld>
            <a:endParaRPr lang="en-GB" dirty="0">
              <a:solidFill>
                <a:prstClr val="black"/>
              </a:solidFill>
            </a:endParaRPr>
          </a:p>
        </p:txBody>
      </p:sp>
    </p:spTree>
    <p:extLst>
      <p:ext uri="{BB962C8B-B14F-4D97-AF65-F5344CB8AC3E}">
        <p14:creationId xmlns:p14="http://schemas.microsoft.com/office/powerpoint/2010/main" val="365623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2</a:t>
            </a:fld>
            <a:endParaRPr lang="en-GB" dirty="0">
              <a:solidFill>
                <a:prstClr val="black"/>
              </a:solidFill>
            </a:endParaRPr>
          </a:p>
        </p:txBody>
      </p:sp>
    </p:spTree>
    <p:extLst>
      <p:ext uri="{BB962C8B-B14F-4D97-AF65-F5344CB8AC3E}">
        <p14:creationId xmlns:p14="http://schemas.microsoft.com/office/powerpoint/2010/main" val="9857592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3</a:t>
            </a:fld>
            <a:endParaRPr lang="en-GB" dirty="0">
              <a:solidFill>
                <a:prstClr val="black"/>
              </a:solidFill>
            </a:endParaRPr>
          </a:p>
        </p:txBody>
      </p:sp>
    </p:spTree>
    <p:extLst>
      <p:ext uri="{BB962C8B-B14F-4D97-AF65-F5344CB8AC3E}">
        <p14:creationId xmlns:p14="http://schemas.microsoft.com/office/powerpoint/2010/main" val="113825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4</a:t>
            </a:fld>
            <a:endParaRPr lang="en-GB" dirty="0">
              <a:solidFill>
                <a:prstClr val="black"/>
              </a:solidFill>
            </a:endParaRPr>
          </a:p>
        </p:txBody>
      </p:sp>
    </p:spTree>
    <p:extLst>
      <p:ext uri="{BB962C8B-B14F-4D97-AF65-F5344CB8AC3E}">
        <p14:creationId xmlns:p14="http://schemas.microsoft.com/office/powerpoint/2010/main" val="241795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5</a:t>
            </a:fld>
            <a:endParaRPr lang="en-GB" dirty="0">
              <a:solidFill>
                <a:prstClr val="black"/>
              </a:solidFill>
            </a:endParaRPr>
          </a:p>
        </p:txBody>
      </p:sp>
    </p:spTree>
    <p:extLst>
      <p:ext uri="{BB962C8B-B14F-4D97-AF65-F5344CB8AC3E}">
        <p14:creationId xmlns:p14="http://schemas.microsoft.com/office/powerpoint/2010/main" val="14636689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6</a:t>
            </a:fld>
            <a:endParaRPr lang="en-GB" dirty="0">
              <a:solidFill>
                <a:prstClr val="black"/>
              </a:solidFill>
            </a:endParaRPr>
          </a:p>
        </p:txBody>
      </p:sp>
    </p:spTree>
    <p:extLst>
      <p:ext uri="{BB962C8B-B14F-4D97-AF65-F5344CB8AC3E}">
        <p14:creationId xmlns:p14="http://schemas.microsoft.com/office/powerpoint/2010/main" val="4138517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7</a:t>
            </a:fld>
            <a:endParaRPr lang="en-GB" dirty="0">
              <a:solidFill>
                <a:prstClr val="black"/>
              </a:solidFill>
            </a:endParaRPr>
          </a:p>
        </p:txBody>
      </p:sp>
    </p:spTree>
    <p:extLst>
      <p:ext uri="{BB962C8B-B14F-4D97-AF65-F5344CB8AC3E}">
        <p14:creationId xmlns:p14="http://schemas.microsoft.com/office/powerpoint/2010/main" val="256638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8</a:t>
            </a:fld>
            <a:endParaRPr lang="en-GB" dirty="0">
              <a:solidFill>
                <a:prstClr val="black"/>
              </a:solidFill>
            </a:endParaRPr>
          </a:p>
        </p:txBody>
      </p:sp>
    </p:spTree>
    <p:extLst>
      <p:ext uri="{BB962C8B-B14F-4D97-AF65-F5344CB8AC3E}">
        <p14:creationId xmlns:p14="http://schemas.microsoft.com/office/powerpoint/2010/main" val="1041880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screen as people come in and settle</a:t>
            </a:r>
          </a:p>
        </p:txBody>
      </p:sp>
      <p:sp>
        <p:nvSpPr>
          <p:cNvPr id="4" name="Slide Number Placeholder 3"/>
          <p:cNvSpPr>
            <a:spLocks noGrp="1"/>
          </p:cNvSpPr>
          <p:nvPr>
            <p:ph type="sldNum" sz="quarter" idx="10"/>
          </p:nvPr>
        </p:nvSpPr>
        <p:spPr/>
        <p:txBody>
          <a:bodyPr/>
          <a:lstStyle/>
          <a:p>
            <a:pPr defTabSz="914400">
              <a:defRPr/>
            </a:pPr>
            <a:fld id="{934196D2-25FB-473E-B659-5DD91C3E4A24}" type="slidenum">
              <a:rPr lang="en-GB" smtClean="0">
                <a:solidFill>
                  <a:prstClr val="black"/>
                </a:solidFill>
              </a:rPr>
              <a:pPr defTabSz="914400">
                <a:defRPr/>
              </a:pPr>
              <a:t>9</a:t>
            </a:fld>
            <a:endParaRPr lang="en-GB" dirty="0">
              <a:solidFill>
                <a:prstClr val="black"/>
              </a:solidFill>
            </a:endParaRPr>
          </a:p>
        </p:txBody>
      </p:sp>
    </p:spTree>
    <p:extLst>
      <p:ext uri="{BB962C8B-B14F-4D97-AF65-F5344CB8AC3E}">
        <p14:creationId xmlns:p14="http://schemas.microsoft.com/office/powerpoint/2010/main" val="4162521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D534166-0570-4B93-957A-2C643810D024}"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34218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9173DA-727D-438A-B8FB-30FBB0B3B19D}"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08145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F1D06E-C830-4A2A-9566-34CDB53D7C5C}"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85035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D534166-0570-4B93-957A-2C643810D024}"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713120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82E126-441F-4C4C-AA6D-E87ACB8A323B}"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1624601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1D610-D009-4ADB-814F-06865A13D5EB}"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9790781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3B7EE7-1EA6-4E0E-897E-B9EC1376C9C9}"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9809918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FBBD0C-6DCF-4ECF-A2AA-93CBEEAAB87C}" type="datetime1">
              <a:rPr lang="en-GB" smtClean="0">
                <a:solidFill>
                  <a:prstClr val="white">
                    <a:tint val="75000"/>
                  </a:prstClr>
                </a:solidFill>
              </a:rPr>
              <a:pPr/>
              <a:t>25/08/2020</a:t>
            </a:fld>
            <a:endParaRPr lang="en-GB" dirty="0">
              <a:solidFill>
                <a:prstClr val="white">
                  <a:tint val="75000"/>
                </a:prstClr>
              </a:solidFill>
            </a:endParaRPr>
          </a:p>
        </p:txBody>
      </p:sp>
      <p:sp>
        <p:nvSpPr>
          <p:cNvPr id="8" name="Footer Placeholder 7"/>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9" name="Slide Number Placeholder 8"/>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4802525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550015-4C99-4EB1-A60B-F3761ABC81A7}" type="datetime1">
              <a:rPr lang="en-GB" smtClean="0">
                <a:solidFill>
                  <a:prstClr val="white">
                    <a:tint val="75000"/>
                  </a:prstClr>
                </a:solidFill>
              </a:rPr>
              <a:pPr/>
              <a:t>25/08/2020</a:t>
            </a:fld>
            <a:endParaRPr lang="en-GB" dirty="0">
              <a:solidFill>
                <a:prstClr val="white">
                  <a:tint val="75000"/>
                </a:prstClr>
              </a:solidFill>
            </a:endParaRPr>
          </a:p>
        </p:txBody>
      </p:sp>
      <p:sp>
        <p:nvSpPr>
          <p:cNvPr id="4" name="Footer Placeholder 3"/>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5" name="Slide Number Placeholder 4"/>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040085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FDBA7-01B0-4FFE-81A4-5C21D30D17B1}" type="datetime1">
              <a:rPr lang="en-GB" smtClean="0">
                <a:solidFill>
                  <a:prstClr val="white">
                    <a:tint val="75000"/>
                  </a:prstClr>
                </a:solidFill>
              </a:rPr>
              <a:pPr/>
              <a:t>25/08/2020</a:t>
            </a:fld>
            <a:endParaRPr lang="en-GB" dirty="0">
              <a:solidFill>
                <a:prstClr val="white">
                  <a:tint val="75000"/>
                </a:prstClr>
              </a:solidFill>
            </a:endParaRPr>
          </a:p>
        </p:txBody>
      </p:sp>
      <p:sp>
        <p:nvSpPr>
          <p:cNvPr id="3" name="Footer Placeholder 2"/>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4" name="Slide Number Placeholder 3"/>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589463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20040-5BA5-45FE-85B0-27DA05D36C2D}"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620212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F82E126-441F-4C4C-AA6D-E87ACB8A323B}"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8245710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D6929-9A2A-4053-9B21-C103D70A7B01}"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612857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9173DA-727D-438A-B8FB-30FBB0B3B19D}"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36636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1F1D06E-C830-4A2A-9566-34CDB53D7C5C}"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25439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D1D610-D009-4ADB-814F-06865A13D5EB}" type="datetime1">
              <a:rPr lang="en-GB" smtClean="0">
                <a:solidFill>
                  <a:prstClr val="white">
                    <a:tint val="75000"/>
                  </a:prstClr>
                </a:solidFill>
              </a:rPr>
              <a:pPr/>
              <a:t>25/08/2020</a:t>
            </a:fld>
            <a:endParaRPr lang="en-GB" dirty="0">
              <a:solidFill>
                <a:prstClr val="white">
                  <a:tint val="75000"/>
                </a:prstClr>
              </a:solidFill>
            </a:endParaRPr>
          </a:p>
        </p:txBody>
      </p:sp>
      <p:sp>
        <p:nvSpPr>
          <p:cNvPr id="5" name="Footer Placeholder 4"/>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6" name="Slide Number Placeholder 5"/>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6587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83B7EE7-1EA6-4E0E-897E-B9EC1376C9C9}"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337505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3FBBD0C-6DCF-4ECF-A2AA-93CBEEAAB87C}" type="datetime1">
              <a:rPr lang="en-GB" smtClean="0">
                <a:solidFill>
                  <a:prstClr val="white">
                    <a:tint val="75000"/>
                  </a:prstClr>
                </a:solidFill>
              </a:rPr>
              <a:pPr/>
              <a:t>25/08/2020</a:t>
            </a:fld>
            <a:endParaRPr lang="en-GB" dirty="0">
              <a:solidFill>
                <a:prstClr val="white">
                  <a:tint val="75000"/>
                </a:prstClr>
              </a:solidFill>
            </a:endParaRPr>
          </a:p>
        </p:txBody>
      </p:sp>
      <p:sp>
        <p:nvSpPr>
          <p:cNvPr id="8" name="Footer Placeholder 7"/>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9" name="Slide Number Placeholder 8"/>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061789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550015-4C99-4EB1-A60B-F3761ABC81A7}" type="datetime1">
              <a:rPr lang="en-GB" smtClean="0">
                <a:solidFill>
                  <a:prstClr val="white">
                    <a:tint val="75000"/>
                  </a:prstClr>
                </a:solidFill>
              </a:rPr>
              <a:pPr/>
              <a:t>25/08/2020</a:t>
            </a:fld>
            <a:endParaRPr lang="en-GB" dirty="0">
              <a:solidFill>
                <a:prstClr val="white">
                  <a:tint val="75000"/>
                </a:prstClr>
              </a:solidFill>
            </a:endParaRPr>
          </a:p>
        </p:txBody>
      </p:sp>
      <p:sp>
        <p:nvSpPr>
          <p:cNvPr id="4" name="Footer Placeholder 3"/>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5" name="Slide Number Placeholder 4"/>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41131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FDBA7-01B0-4FFE-81A4-5C21D30D17B1}" type="datetime1">
              <a:rPr lang="en-GB" smtClean="0">
                <a:solidFill>
                  <a:prstClr val="white">
                    <a:tint val="75000"/>
                  </a:prstClr>
                </a:solidFill>
              </a:rPr>
              <a:pPr/>
              <a:t>25/08/2020</a:t>
            </a:fld>
            <a:endParaRPr lang="en-GB" dirty="0">
              <a:solidFill>
                <a:prstClr val="white">
                  <a:tint val="75000"/>
                </a:prstClr>
              </a:solidFill>
            </a:endParaRPr>
          </a:p>
        </p:txBody>
      </p:sp>
      <p:sp>
        <p:nvSpPr>
          <p:cNvPr id="3" name="Footer Placeholder 2"/>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4" name="Slide Number Placeholder 3"/>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1232630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A20040-5BA5-45FE-85B0-27DA05D36C2D}"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2779580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1D6929-9A2A-4053-9B21-C103D70A7B01}" type="datetime1">
              <a:rPr lang="en-GB" smtClean="0">
                <a:solidFill>
                  <a:prstClr val="white">
                    <a:tint val="75000"/>
                  </a:prstClr>
                </a:solidFill>
              </a:rPr>
              <a:pPr/>
              <a:t>25/08/2020</a:t>
            </a:fld>
            <a:endParaRPr lang="en-GB" dirty="0">
              <a:solidFill>
                <a:prstClr val="white">
                  <a:tint val="75000"/>
                </a:prstClr>
              </a:solidFill>
            </a:endParaRPr>
          </a:p>
        </p:txBody>
      </p:sp>
      <p:sp>
        <p:nvSpPr>
          <p:cNvPr id="6" name="Footer Placeholder 5"/>
          <p:cNvSpPr>
            <a:spLocks noGrp="1"/>
          </p:cNvSpPr>
          <p:nvPr>
            <p:ph type="ftr" sz="quarter" idx="11"/>
          </p:nvPr>
        </p:nvSpPr>
        <p:spPr/>
        <p:txBody>
          <a:bodyPr/>
          <a:lstStyle/>
          <a:p>
            <a:r>
              <a:rPr lang="en-GB" dirty="0">
                <a:solidFill>
                  <a:prstClr val="white">
                    <a:tint val="75000"/>
                  </a:prstClr>
                </a:solidFill>
              </a:rPr>
              <a:t>Registered charity no. 1070038</a:t>
            </a:r>
          </a:p>
        </p:txBody>
      </p:sp>
      <p:sp>
        <p:nvSpPr>
          <p:cNvPr id="7" name="Slide Number Placeholder 6"/>
          <p:cNvSpPr>
            <a:spLocks noGrp="1"/>
          </p:cNvSpPr>
          <p:nvPr>
            <p:ph type="sldNum" sz="quarter" idx="12"/>
          </p:nvPr>
        </p:nvSpPr>
        <p:spPr/>
        <p:txBody>
          <a:bodyPr/>
          <a:lstStyle/>
          <a:p>
            <a:fld id="{E7E3AF10-38A7-4565-9F47-32F7A00768BA}" type="slidenum">
              <a:rPr lang="en-GB" smtClean="0">
                <a:solidFill>
                  <a:prstClr val="white">
                    <a:tint val="75000"/>
                  </a:prstClr>
                </a:solidFill>
              </a:rPr>
              <a:pPr/>
              <a:t>‹#›</a:t>
            </a:fld>
            <a:endParaRPr lang="en-GB" dirty="0">
              <a:solidFill>
                <a:prstClr val="white">
                  <a:tint val="75000"/>
                </a:prstClr>
              </a:solidFill>
            </a:endParaRPr>
          </a:p>
        </p:txBody>
      </p:sp>
    </p:spTree>
    <p:extLst>
      <p:ext uri="{BB962C8B-B14F-4D97-AF65-F5344CB8AC3E}">
        <p14:creationId xmlns:p14="http://schemas.microsoft.com/office/powerpoint/2010/main" val="54294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125B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0931DAF-3EE7-4DFF-A00A-746873C3D51B}" type="datetime1">
              <a:rPr lang="en-GB" smtClean="0">
                <a:solidFill>
                  <a:prstClr val="white">
                    <a:tint val="75000"/>
                  </a:prstClr>
                </a:solidFill>
              </a:rPr>
              <a:pPr defTabSz="457200"/>
              <a:t>25/08/2020</a:t>
            </a:fld>
            <a:endParaRPr lang="en-GB" dirty="0">
              <a:solidFill>
                <a:prstClr val="white">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GB" dirty="0">
                <a:solidFill>
                  <a:prstClr val="white">
                    <a:tint val="75000"/>
                  </a:prstClr>
                </a:solidFill>
              </a:rPr>
              <a:t>Registered charity no. 1070038</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7E3AF10-38A7-4565-9F47-32F7A00768BA}" type="slidenum">
              <a:rPr lang="en-GB" smtClean="0">
                <a:solidFill>
                  <a:prstClr val="white">
                    <a:tint val="75000"/>
                  </a:prstClr>
                </a:solidFill>
              </a:rPr>
              <a:pPr defTabSz="457200"/>
              <a:t>‹#›</a:t>
            </a:fld>
            <a:endParaRPr lang="en-GB" dirty="0">
              <a:solidFill>
                <a:prstClr val="white">
                  <a:tint val="75000"/>
                </a:prstClr>
              </a:solidFill>
            </a:endParaRPr>
          </a:p>
        </p:txBody>
      </p:sp>
    </p:spTree>
    <p:extLst>
      <p:ext uri="{BB962C8B-B14F-4D97-AF65-F5344CB8AC3E}">
        <p14:creationId xmlns:p14="http://schemas.microsoft.com/office/powerpoint/2010/main" val="29420717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125B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70931DAF-3EE7-4DFF-A00A-746873C3D51B}" type="datetime1">
              <a:rPr lang="en-GB" smtClean="0">
                <a:solidFill>
                  <a:prstClr val="white">
                    <a:tint val="75000"/>
                  </a:prstClr>
                </a:solidFill>
              </a:rPr>
              <a:pPr defTabSz="457200"/>
              <a:t>25/08/2020</a:t>
            </a:fld>
            <a:endParaRPr lang="en-GB" dirty="0">
              <a:solidFill>
                <a:prstClr val="white">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en-GB" dirty="0">
                <a:solidFill>
                  <a:prstClr val="white">
                    <a:tint val="75000"/>
                  </a:prstClr>
                </a:solidFill>
              </a:rPr>
              <a:t>Registered charity no. 1070038</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E7E3AF10-38A7-4565-9F47-32F7A00768BA}" type="slidenum">
              <a:rPr lang="en-GB" smtClean="0">
                <a:solidFill>
                  <a:prstClr val="white">
                    <a:tint val="75000"/>
                  </a:prstClr>
                </a:solidFill>
              </a:rPr>
              <a:pPr defTabSz="457200"/>
              <a:t>‹#›</a:t>
            </a:fld>
            <a:endParaRPr lang="en-GB" dirty="0">
              <a:solidFill>
                <a:prstClr val="white">
                  <a:tint val="75000"/>
                </a:prstClr>
              </a:solidFill>
            </a:endParaRPr>
          </a:p>
        </p:txBody>
      </p:sp>
    </p:spTree>
    <p:extLst>
      <p:ext uri="{BB962C8B-B14F-4D97-AF65-F5344CB8AC3E}">
        <p14:creationId xmlns:p14="http://schemas.microsoft.com/office/powerpoint/2010/main" val="232287979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65967" y="1846720"/>
            <a:ext cx="7951591" cy="3384376"/>
          </a:xfrm>
        </p:spPr>
        <p:txBody>
          <a:bodyPr>
            <a:normAutofit fontScale="70000" lnSpcReduction="20000"/>
          </a:bodyPr>
          <a:lstStyle/>
          <a:p>
            <a:r>
              <a:rPr lang="en-GB" dirty="0"/>
              <a:t> </a:t>
            </a:r>
            <a:r>
              <a:rPr lang="en-GB" sz="3400" dirty="0"/>
              <a:t>An independent charity offering a clear and consistent voice for the rights of people with care and support needs. </a:t>
            </a:r>
          </a:p>
          <a:p>
            <a:endParaRPr lang="en-GB" sz="3400" dirty="0"/>
          </a:p>
          <a:p>
            <a:r>
              <a:rPr lang="en-GB" sz="3400" dirty="0"/>
              <a:t>Your life. Your choice. Your voice.</a:t>
            </a:r>
          </a:p>
          <a:p>
            <a:r>
              <a:rPr lang="en-GB" sz="3400" b="1" dirty="0"/>
              <a:t> </a:t>
            </a:r>
            <a:endParaRPr lang="en-GB" sz="3400" dirty="0"/>
          </a:p>
          <a:p>
            <a:r>
              <a:rPr lang="en-GB" i="1" dirty="0"/>
              <a:t>“Advocacy is taking action to help people say what they want, secure their rights, represent their interests and obtain services they need. Advocates and advocacy schemes work in partnership with the people they support and take their side. Advocacy promotes social inclusion, equality and social justice</a:t>
            </a:r>
            <a:r>
              <a:rPr lang="en-GB" dirty="0"/>
              <a:t>.” – </a:t>
            </a:r>
            <a:r>
              <a:rPr lang="en-GB" b="1" dirty="0"/>
              <a:t>The Advocacy Charter </a:t>
            </a:r>
            <a:endParaRPr lang="en-GB" dirty="0"/>
          </a:p>
          <a:p>
            <a:pPr algn="l"/>
            <a:endParaRPr lang="en-GB" dirty="0"/>
          </a:p>
        </p:txBody>
      </p:sp>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1559496" y="5845310"/>
            <a:ext cx="2664296" cy="997042"/>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7851149" y="4898860"/>
            <a:ext cx="3127254" cy="2791968"/>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207568" y="188640"/>
            <a:ext cx="7772400" cy="22322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dirty="0">
                <a:solidFill>
                  <a:srgbClr val="FFFF00"/>
                </a:solidFill>
              </a:rPr>
              <a:t>Swindon Advocacy Movement</a:t>
            </a:r>
          </a:p>
        </p:txBody>
      </p:sp>
    </p:spTree>
    <p:extLst>
      <p:ext uri="{BB962C8B-B14F-4D97-AF65-F5344CB8AC3E}">
        <p14:creationId xmlns:p14="http://schemas.microsoft.com/office/powerpoint/2010/main" val="1260713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069639" y="6114337"/>
            <a:ext cx="1987217" cy="743663"/>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609716" y="5057625"/>
            <a:ext cx="2178425" cy="1944867"/>
          </a:xfrm>
          <a:prstGeom prst="rect">
            <a:avLst/>
          </a:prstGeom>
        </p:spPr>
      </p:pic>
      <p:sp>
        <p:nvSpPr>
          <p:cNvPr id="7" name="Footer Placeholder 6"/>
          <p:cNvSpPr>
            <a:spLocks noGrp="1"/>
          </p:cNvSpPr>
          <p:nvPr>
            <p:ph type="ftr" sz="quarter" idx="11"/>
          </p:nvPr>
        </p:nvSpPr>
        <p:spPr>
          <a:xfrm>
            <a:off x="4717774" y="6493565"/>
            <a:ext cx="2962402" cy="227911"/>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5349545" cy="4235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1249" y="529318"/>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618185" y="791289"/>
            <a:ext cx="10753859" cy="4724370"/>
          </a:xfrm>
          <a:prstGeom prst="rect">
            <a:avLst/>
          </a:prstGeom>
          <a:noFill/>
        </p:spPr>
        <p:txBody>
          <a:bodyPr wrap="square" rtlCol="0">
            <a:spAutoFit/>
          </a:bodyPr>
          <a:lstStyle/>
          <a:p>
            <a:pPr algn="ctr"/>
            <a:r>
              <a:rPr lang="en-GB" sz="3200" b="1" dirty="0"/>
              <a:t>Advocacy Role</a:t>
            </a:r>
          </a:p>
          <a:p>
            <a:pPr algn="ctr"/>
            <a:endParaRPr lang="en-GB" sz="3000" dirty="0"/>
          </a:p>
          <a:p>
            <a:r>
              <a:rPr lang="en-GB" sz="2500" dirty="0"/>
              <a:t>Prior to commencing our role with an adult at risk under the Care Act, the advocate will establish facts into the concern:</a:t>
            </a:r>
          </a:p>
          <a:p>
            <a:pPr marL="342900" lvl="0" indent="-342900">
              <a:buFont typeface="Arial" panose="020B0604020202020204" pitchFamily="34" charset="0"/>
              <a:buChar char="•"/>
            </a:pPr>
            <a:r>
              <a:rPr lang="en-GB" sz="2500" dirty="0"/>
              <a:t>Has the adult at risk agreed/consented for a referral for support from an advocate?  We are instructed at all times by the adult at risk.</a:t>
            </a:r>
          </a:p>
          <a:p>
            <a:pPr marL="342900" lvl="0" indent="-342900">
              <a:buFont typeface="Arial" panose="020B0604020202020204" pitchFamily="34" charset="0"/>
              <a:buChar char="•"/>
            </a:pPr>
            <a:r>
              <a:rPr lang="en-GB" sz="2500" dirty="0"/>
              <a:t>Has the adult at risk been informed a safeguarding enquiry is taking place? The advocate will request the Safeguarding Enquiry Officer, Manager or Social worker arranges to talk to the adult at risk or arrange a joint visit before the advocate engages.</a:t>
            </a:r>
          </a:p>
          <a:p>
            <a:pPr marL="342900" lvl="0" indent="-342900">
              <a:buFont typeface="Arial" panose="020B0604020202020204" pitchFamily="34" charset="0"/>
              <a:buChar char="•"/>
            </a:pPr>
            <a:endParaRPr lang="en-GB" sz="2100" dirty="0"/>
          </a:p>
          <a:p>
            <a:endParaRPr lang="en-GB" dirty="0"/>
          </a:p>
        </p:txBody>
      </p:sp>
    </p:spTree>
    <p:extLst>
      <p:ext uri="{BB962C8B-B14F-4D97-AF65-F5344CB8AC3E}">
        <p14:creationId xmlns:p14="http://schemas.microsoft.com/office/powerpoint/2010/main" val="2396255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108015" y="6082949"/>
            <a:ext cx="2071092" cy="775051"/>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844365" y="5341902"/>
            <a:ext cx="2090650" cy="1866502"/>
          </a:xfrm>
          <a:prstGeom prst="rect">
            <a:avLst/>
          </a:prstGeom>
        </p:spPr>
      </p:pic>
      <p:sp>
        <p:nvSpPr>
          <p:cNvPr id="7" name="Footer Placeholder 6"/>
          <p:cNvSpPr>
            <a:spLocks noGrp="1"/>
          </p:cNvSpPr>
          <p:nvPr>
            <p:ph type="ftr" sz="quarter" idx="11"/>
          </p:nvPr>
        </p:nvSpPr>
        <p:spPr>
          <a:xfrm>
            <a:off x="4717774" y="6493565"/>
            <a:ext cx="2962402" cy="227911"/>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5349545" cy="4235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4530" y="529318"/>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360607" y="720811"/>
            <a:ext cx="11453545" cy="5170646"/>
          </a:xfrm>
          <a:prstGeom prst="rect">
            <a:avLst/>
          </a:prstGeom>
          <a:noFill/>
        </p:spPr>
        <p:txBody>
          <a:bodyPr wrap="square" rtlCol="0">
            <a:spAutoFit/>
          </a:bodyPr>
          <a:lstStyle/>
          <a:p>
            <a:pPr algn="ctr"/>
            <a:r>
              <a:rPr lang="en-GB" sz="3200" b="1" dirty="0"/>
              <a:t>Advocacy Role continued:</a:t>
            </a:r>
            <a:endParaRPr lang="en-GB" sz="3200" dirty="0"/>
          </a:p>
          <a:p>
            <a:pPr algn="ctr"/>
            <a:endParaRPr lang="en-GB" sz="3000" dirty="0"/>
          </a:p>
          <a:p>
            <a:pPr marL="342900" lvl="0" indent="-342900">
              <a:buFont typeface="Arial" panose="020B0604020202020204" pitchFamily="34" charset="0"/>
              <a:buChar char="•"/>
            </a:pPr>
            <a:r>
              <a:rPr lang="en-GB" sz="2500" dirty="0"/>
              <a:t>Does the adult at risk have capacity to understand the Section 42 enquiry process? The advocate will need evidence of a capacity assessment if the adult lacks capacity in order to engage and to provide a non-instructed advocacy report.</a:t>
            </a:r>
          </a:p>
          <a:p>
            <a:pPr marL="342900" lvl="0" indent="-342900">
              <a:buFont typeface="Arial" panose="020B0604020202020204" pitchFamily="34" charset="0"/>
              <a:buChar char="•"/>
            </a:pPr>
            <a:r>
              <a:rPr lang="en-GB" sz="2500" dirty="0"/>
              <a:t>What is the exact nature of the abuse or neglect of the adult at risk? The advocate will need evidence of the form 75 submitted to the local authority.</a:t>
            </a:r>
          </a:p>
          <a:p>
            <a:pPr marL="342900" lvl="0" indent="-342900">
              <a:buFont typeface="Arial" panose="020B0604020202020204" pitchFamily="34" charset="0"/>
              <a:buChar char="•"/>
            </a:pPr>
            <a:r>
              <a:rPr lang="en-GB" sz="2500" dirty="0"/>
              <a:t>Who are the alleged perpetrators and is there any risk to advocates visiting the adult? Advocates will need to know for own risk assessments to carry out visits.</a:t>
            </a:r>
          </a:p>
          <a:p>
            <a:pPr marL="342900" lvl="0" indent="-342900">
              <a:buFont typeface="Arial" panose="020B0604020202020204" pitchFamily="34" charset="0"/>
              <a:buChar char="•"/>
            </a:pPr>
            <a:r>
              <a:rPr lang="en-GB" sz="2500" dirty="0"/>
              <a:t>Is the matter being investigated by the police and is there any evidence the advocate is likely to contaminate.  Full disclosure is required for the advocate to proceed to contact the adult at risk.</a:t>
            </a:r>
          </a:p>
          <a:p>
            <a:endParaRPr lang="en-GB" dirty="0"/>
          </a:p>
        </p:txBody>
      </p:sp>
    </p:spTree>
    <p:extLst>
      <p:ext uri="{BB962C8B-B14F-4D97-AF65-F5344CB8AC3E}">
        <p14:creationId xmlns:p14="http://schemas.microsoft.com/office/powerpoint/2010/main" val="32800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601532" y="6329632"/>
            <a:ext cx="1622258" cy="607087"/>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10144175" y="5436963"/>
            <a:ext cx="2132172" cy="1903573"/>
          </a:xfrm>
          <a:prstGeom prst="rect">
            <a:avLst/>
          </a:prstGeom>
        </p:spPr>
      </p:pic>
      <p:sp>
        <p:nvSpPr>
          <p:cNvPr id="7" name="Footer Placeholder 6"/>
          <p:cNvSpPr>
            <a:spLocks noGrp="1"/>
          </p:cNvSpPr>
          <p:nvPr>
            <p:ph type="ftr" sz="quarter" idx="11"/>
          </p:nvPr>
        </p:nvSpPr>
        <p:spPr>
          <a:xfrm>
            <a:off x="4757868" y="6329632"/>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18941" y="24234"/>
            <a:ext cx="5245394" cy="4335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457822"/>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166963" y="457822"/>
            <a:ext cx="11681600" cy="6032421"/>
          </a:xfrm>
          <a:prstGeom prst="rect">
            <a:avLst/>
          </a:prstGeom>
          <a:noFill/>
        </p:spPr>
        <p:txBody>
          <a:bodyPr wrap="square" rtlCol="0">
            <a:spAutoFit/>
          </a:bodyPr>
          <a:lstStyle/>
          <a:p>
            <a:pPr algn="ctr"/>
            <a:r>
              <a:rPr lang="en-GB" sz="3200" b="1" dirty="0"/>
              <a:t>Advocacy Role continued:</a:t>
            </a:r>
            <a:endParaRPr lang="en-GB" sz="3200" dirty="0"/>
          </a:p>
          <a:p>
            <a:r>
              <a:rPr lang="en-GB" b="1" dirty="0"/>
              <a:t> </a:t>
            </a:r>
            <a:endParaRPr lang="en-GB" dirty="0"/>
          </a:p>
          <a:p>
            <a:r>
              <a:rPr lang="en-GB" sz="2400" dirty="0"/>
              <a:t>In terms of safeguarding there are some important issues for advocates to address.  These include enabling a person to:</a:t>
            </a:r>
          </a:p>
          <a:p>
            <a:r>
              <a:rPr lang="en-GB" sz="2400" dirty="0"/>
              <a:t> </a:t>
            </a:r>
          </a:p>
          <a:p>
            <a:pPr marL="342900" lvl="0" indent="-342900">
              <a:buFont typeface="Arial" panose="020B0604020202020204" pitchFamily="34" charset="0"/>
              <a:buChar char="•"/>
            </a:pPr>
            <a:r>
              <a:rPr lang="en-GB" sz="2400" dirty="0"/>
              <a:t>Explain to others how they feel</a:t>
            </a:r>
          </a:p>
          <a:p>
            <a:pPr marL="342900" lvl="0" indent="-342900">
              <a:buFont typeface="Arial" panose="020B0604020202020204" pitchFamily="34" charset="0"/>
              <a:buChar char="•"/>
            </a:pPr>
            <a:r>
              <a:rPr lang="en-GB" sz="2400" dirty="0"/>
              <a:t>Who they want to support them?</a:t>
            </a:r>
          </a:p>
          <a:p>
            <a:pPr marL="342900" lvl="0" indent="-342900">
              <a:buFont typeface="Arial" panose="020B0604020202020204" pitchFamily="34" charset="0"/>
              <a:buChar char="•"/>
            </a:pPr>
            <a:r>
              <a:rPr lang="en-GB" sz="2400" dirty="0"/>
              <a:t>What has happened?</a:t>
            </a:r>
          </a:p>
          <a:p>
            <a:pPr marL="342900" lvl="0" indent="-342900">
              <a:buFont typeface="Arial" panose="020B0604020202020204" pitchFamily="34" charset="0"/>
              <a:buChar char="•"/>
            </a:pPr>
            <a:r>
              <a:rPr lang="en-GB" sz="2400" dirty="0"/>
              <a:t>What is important to them?</a:t>
            </a:r>
          </a:p>
          <a:p>
            <a:pPr marL="342900" lvl="0" indent="-342900">
              <a:buFont typeface="Arial" panose="020B0604020202020204" pitchFamily="34" charset="0"/>
              <a:buChar char="•"/>
            </a:pPr>
            <a:r>
              <a:rPr lang="en-GB" sz="2400" dirty="0"/>
              <a:t>Any worries they have</a:t>
            </a:r>
          </a:p>
          <a:p>
            <a:pPr marL="342900" lvl="0" indent="-342900">
              <a:buFont typeface="Arial" panose="020B0604020202020204" pitchFamily="34" charset="0"/>
              <a:buChar char="•"/>
            </a:pPr>
            <a:r>
              <a:rPr lang="en-GB" sz="2400" dirty="0"/>
              <a:t>What will help them feel more in control of what is happening?</a:t>
            </a:r>
          </a:p>
          <a:p>
            <a:pPr marL="342900" lvl="0" indent="-342900">
              <a:buFont typeface="Arial" panose="020B0604020202020204" pitchFamily="34" charset="0"/>
              <a:buChar char="•"/>
            </a:pPr>
            <a:r>
              <a:rPr lang="en-GB" sz="2400" dirty="0"/>
              <a:t>How involved they wish to be?</a:t>
            </a:r>
          </a:p>
          <a:p>
            <a:pPr marL="342900" lvl="0" indent="-342900">
              <a:buFont typeface="Arial" panose="020B0604020202020204" pitchFamily="34" charset="0"/>
              <a:buChar char="•"/>
            </a:pPr>
            <a:r>
              <a:rPr lang="en-GB" sz="2400" dirty="0"/>
              <a:t>What they would like to happen?</a:t>
            </a:r>
          </a:p>
          <a:p>
            <a:pPr marL="342900" lvl="0" indent="-342900">
              <a:buFont typeface="Arial" panose="020B0604020202020204" pitchFamily="34" charset="0"/>
              <a:buChar char="•"/>
            </a:pPr>
            <a:r>
              <a:rPr lang="en-GB" sz="2400" dirty="0"/>
              <a:t>What they do not want to happen?</a:t>
            </a:r>
          </a:p>
          <a:p>
            <a:pPr marL="342900" lvl="0" indent="-342900">
              <a:buFont typeface="Arial" panose="020B0604020202020204" pitchFamily="34" charset="0"/>
              <a:buChar char="•"/>
            </a:pPr>
            <a:r>
              <a:rPr lang="en-GB" sz="2400" dirty="0"/>
              <a:t>What information they want and need?</a:t>
            </a:r>
          </a:p>
          <a:p>
            <a:pPr marL="342900" lvl="0" indent="-342900">
              <a:buFont typeface="Arial" panose="020B0604020202020204" pitchFamily="34" charset="0"/>
              <a:buChar char="•"/>
            </a:pPr>
            <a:r>
              <a:rPr lang="en-GB" sz="2400" dirty="0"/>
              <a:t>What can others do to make them feel safe from abuse or harm in the future?</a:t>
            </a:r>
          </a:p>
        </p:txBody>
      </p:sp>
    </p:spTree>
    <p:extLst>
      <p:ext uri="{BB962C8B-B14F-4D97-AF65-F5344CB8AC3E}">
        <p14:creationId xmlns:p14="http://schemas.microsoft.com/office/powerpoint/2010/main" val="2853088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188586" y="6091707"/>
            <a:ext cx="1992454" cy="745623"/>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154177" y="4940191"/>
            <a:ext cx="2579602" cy="2303032"/>
          </a:xfrm>
          <a:prstGeom prst="rect">
            <a:avLst/>
          </a:prstGeom>
        </p:spPr>
      </p:pic>
      <p:sp>
        <p:nvSpPr>
          <p:cNvPr id="7" name="Footer Placeholder 6"/>
          <p:cNvSpPr>
            <a:spLocks noGrp="1"/>
          </p:cNvSpPr>
          <p:nvPr>
            <p:ph type="ftr" sz="quarter" idx="11"/>
          </p:nvPr>
        </p:nvSpPr>
        <p:spPr>
          <a:xfrm>
            <a:off x="4608700" y="6402741"/>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4988937" cy="4485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1249" y="554281"/>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403728" y="974129"/>
            <a:ext cx="11088710" cy="4785926"/>
          </a:xfrm>
          <a:prstGeom prst="rect">
            <a:avLst/>
          </a:prstGeom>
          <a:noFill/>
        </p:spPr>
        <p:txBody>
          <a:bodyPr wrap="square" rtlCol="0">
            <a:spAutoFit/>
          </a:bodyPr>
          <a:lstStyle/>
          <a:p>
            <a:pPr algn="ctr"/>
            <a:r>
              <a:rPr lang="en-GB" sz="3200" b="1" dirty="0"/>
              <a:t> Advocacy Role continued:</a:t>
            </a:r>
            <a:endParaRPr lang="en-GB" sz="3200" dirty="0"/>
          </a:p>
          <a:p>
            <a:endParaRPr lang="en-GB" sz="3000" dirty="0"/>
          </a:p>
          <a:p>
            <a:pPr marL="342900" lvl="0" indent="-342900">
              <a:buFont typeface="Arial" panose="020B0604020202020204" pitchFamily="34" charset="0"/>
              <a:buChar char="•"/>
            </a:pPr>
            <a:r>
              <a:rPr lang="en-GB" sz="2500" dirty="0"/>
              <a:t>Decide what outcomes/changes they want </a:t>
            </a:r>
          </a:p>
          <a:p>
            <a:pPr marL="342900" lvl="0" indent="-342900">
              <a:buFont typeface="Arial" panose="020B0604020202020204" pitchFamily="34" charset="0"/>
              <a:buChar char="•"/>
            </a:pPr>
            <a:r>
              <a:rPr lang="en-GB" sz="2500" dirty="0"/>
              <a:t>Understand the safeguarding processes and proposed safeguarding plans</a:t>
            </a:r>
          </a:p>
          <a:p>
            <a:pPr marL="342900" lvl="0" indent="-342900">
              <a:buFont typeface="Arial" panose="020B0604020202020204" pitchFamily="34" charset="0"/>
              <a:buChar char="•"/>
            </a:pPr>
            <a:r>
              <a:rPr lang="en-GB" sz="2500" dirty="0"/>
              <a:t>Understand which actions of their own may expose them to avoidable abuse or neglect</a:t>
            </a:r>
          </a:p>
          <a:p>
            <a:pPr marL="342900" lvl="0" indent="-342900">
              <a:buFont typeface="Arial" panose="020B0604020202020204" pitchFamily="34" charset="0"/>
              <a:buChar char="•"/>
            </a:pPr>
            <a:r>
              <a:rPr lang="en-GB" sz="2500" dirty="0"/>
              <a:t>Understand what actions they can take to safeguard themselves</a:t>
            </a:r>
          </a:p>
          <a:p>
            <a:pPr marL="342900" lvl="0" indent="-342900">
              <a:buFont typeface="Arial" panose="020B0604020202020204" pitchFamily="34" charset="0"/>
              <a:buChar char="•"/>
            </a:pPr>
            <a:r>
              <a:rPr lang="en-GB" sz="2500" dirty="0"/>
              <a:t>Understand what advice and help they can expect from others, including the criminal justice system</a:t>
            </a:r>
          </a:p>
          <a:p>
            <a:pPr marL="342900" lvl="0" indent="-342900">
              <a:buFont typeface="Arial" panose="020B0604020202020204" pitchFamily="34" charset="0"/>
              <a:buChar char="•"/>
            </a:pPr>
            <a:r>
              <a:rPr lang="en-GB" sz="2500" dirty="0"/>
              <a:t>Understand what parts of the process are completely or partially within their control</a:t>
            </a:r>
          </a:p>
          <a:p>
            <a:endParaRPr lang="en-GB" dirty="0"/>
          </a:p>
        </p:txBody>
      </p:sp>
    </p:spTree>
    <p:extLst>
      <p:ext uri="{BB962C8B-B14F-4D97-AF65-F5344CB8AC3E}">
        <p14:creationId xmlns:p14="http://schemas.microsoft.com/office/powerpoint/2010/main" val="4049241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535549" y="6338870"/>
            <a:ext cx="1635138" cy="611907"/>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419950" y="5206672"/>
            <a:ext cx="2579602" cy="2303032"/>
          </a:xfrm>
          <a:prstGeom prst="rect">
            <a:avLst/>
          </a:prstGeom>
        </p:spPr>
      </p:pic>
      <p:sp>
        <p:nvSpPr>
          <p:cNvPr id="7" name="Footer Placeholder 6"/>
          <p:cNvSpPr>
            <a:spLocks noGrp="1"/>
          </p:cNvSpPr>
          <p:nvPr>
            <p:ph type="ftr" sz="quarter" idx="11"/>
          </p:nvPr>
        </p:nvSpPr>
        <p:spPr>
          <a:xfrm>
            <a:off x="4608700" y="6402741"/>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4988937" cy="4485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1249" y="554281"/>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401321" y="756438"/>
            <a:ext cx="11093523" cy="5232202"/>
          </a:xfrm>
          <a:prstGeom prst="rect">
            <a:avLst/>
          </a:prstGeom>
          <a:noFill/>
        </p:spPr>
        <p:txBody>
          <a:bodyPr wrap="square" rtlCol="0">
            <a:spAutoFit/>
          </a:bodyPr>
          <a:lstStyle/>
          <a:p>
            <a:pPr algn="ctr"/>
            <a:r>
              <a:rPr lang="en-GB" sz="3200" b="1" dirty="0"/>
              <a:t> Advocacy Role continued:</a:t>
            </a:r>
            <a:endParaRPr lang="en-GB" sz="3200" dirty="0"/>
          </a:p>
          <a:p>
            <a:endParaRPr lang="en-GB" sz="2200" dirty="0"/>
          </a:p>
          <a:p>
            <a:pPr marL="342900" lvl="0" indent="-342900">
              <a:buFont typeface="Arial" panose="020B0604020202020204" pitchFamily="34" charset="0"/>
              <a:buChar char="•"/>
            </a:pPr>
            <a:r>
              <a:rPr lang="en-GB" sz="2400" dirty="0"/>
              <a:t>Explain what help they want to avoid reoccurrence and recover from that experience</a:t>
            </a:r>
          </a:p>
          <a:p>
            <a:pPr marL="342900" lvl="0" indent="-342900">
              <a:buFont typeface="Arial" panose="020B0604020202020204" pitchFamily="34" charset="0"/>
              <a:buChar char="•"/>
            </a:pPr>
            <a:r>
              <a:rPr lang="en-GB" sz="2400" dirty="0"/>
              <a:t>Prepare a ‘One Page Profile’ or Non-Instructed Advocacy report if applicable (under MCA), with or on behalf of the person to ensure their views are shared and represented</a:t>
            </a:r>
          </a:p>
          <a:p>
            <a:pPr marL="342900" lvl="0" indent="-342900">
              <a:buFont typeface="Arial" panose="020B0604020202020204" pitchFamily="34" charset="0"/>
              <a:buChar char="•"/>
            </a:pPr>
            <a:r>
              <a:rPr lang="en-GB" sz="2400" dirty="0"/>
              <a:t>Attend safeguarding meetings with or on behalf of the person with their permission if appropriate, explain everyone’s role and responsibility</a:t>
            </a:r>
          </a:p>
          <a:p>
            <a:pPr marL="342900" lvl="0" indent="-342900">
              <a:buFont typeface="Arial" panose="020B0604020202020204" pitchFamily="34" charset="0"/>
              <a:buChar char="•"/>
            </a:pPr>
            <a:r>
              <a:rPr lang="en-GB" sz="2400" dirty="0"/>
              <a:t>Explain what is happening now and the next steps </a:t>
            </a:r>
          </a:p>
          <a:p>
            <a:pPr marL="342900" lvl="0" indent="-342900">
              <a:buFont typeface="Arial" panose="020B0604020202020204" pitchFamily="34" charset="0"/>
              <a:buChar char="•"/>
            </a:pPr>
            <a:r>
              <a:rPr lang="en-GB" sz="2400" dirty="0"/>
              <a:t>Feedback what went well and what could have been done differently</a:t>
            </a:r>
          </a:p>
          <a:p>
            <a:pPr marL="342900" lvl="0" indent="-342900">
              <a:buFont typeface="Arial" panose="020B0604020202020204" pitchFamily="34" charset="0"/>
              <a:buChar char="•"/>
            </a:pPr>
            <a:r>
              <a:rPr lang="en-GB" sz="2400" dirty="0"/>
              <a:t>Escalate concerns if the advocate believes the person remains at risk, Human Rights are being contravened, Mental Capacity Act, Best Interests and or least restrictive options, are not being applied, Care Act guidance not being applied.</a:t>
            </a:r>
          </a:p>
          <a:p>
            <a:endParaRPr lang="en-GB" dirty="0"/>
          </a:p>
        </p:txBody>
      </p:sp>
    </p:spTree>
    <p:extLst>
      <p:ext uri="{BB962C8B-B14F-4D97-AF65-F5344CB8AC3E}">
        <p14:creationId xmlns:p14="http://schemas.microsoft.com/office/powerpoint/2010/main" val="267725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1559496" y="5845310"/>
            <a:ext cx="2664296" cy="997042"/>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8417820" y="4640266"/>
            <a:ext cx="3127254" cy="2791968"/>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10746"/>
            <a:ext cx="7478927" cy="7940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708826"/>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GB" sz="6000" b="1" dirty="0"/>
              <a:t>The Care Act 2014</a:t>
            </a:r>
            <a:endParaRPr lang="en-GB" sz="6000" dirty="0"/>
          </a:p>
          <a:p>
            <a:r>
              <a:rPr lang="en-GB" b="1" dirty="0"/>
              <a:t>Advocacy within Safeguarding Section 42 Enquiries</a:t>
            </a:r>
            <a:endParaRPr lang="en-GB" dirty="0"/>
          </a:p>
          <a:p>
            <a:endParaRPr lang="en-GB" b="1" dirty="0"/>
          </a:p>
          <a:p>
            <a:endParaRPr lang="en-GB" b="1" dirty="0"/>
          </a:p>
          <a:p>
            <a:r>
              <a:rPr lang="en-GB" sz="2800" dirty="0"/>
              <a:t>Presented by Rachel Hill Advocacy Manager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850549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10424643" y="5799824"/>
            <a:ext cx="1808898" cy="1614958"/>
          </a:xfrm>
          <a:prstGeom prst="rect">
            <a:avLst/>
          </a:prstGeom>
        </p:spPr>
      </p:pic>
      <p:pic>
        <p:nvPicPr>
          <p:cNvPr id="4" name="Picture 3"/>
          <p:cNvPicPr>
            <a:picLocks noChangeAspect="1"/>
          </p:cNvPicPr>
          <p:nvPr/>
        </p:nvPicPr>
        <p:blipFill>
          <a:blip r:embed="rId4"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257876" y="6106659"/>
            <a:ext cx="1965915" cy="735692"/>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5929095" cy="4766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46186" y="659707"/>
            <a:ext cx="11827619" cy="5814798"/>
          </a:xfrm>
        </p:spPr>
        <p:txBody>
          <a:bodyPr>
            <a:noAutofit/>
          </a:bodyPr>
          <a:lstStyle/>
          <a:p>
            <a:r>
              <a:rPr lang="en-GB" b="1" dirty="0"/>
              <a:t>What is a Section 42 enquiry?</a:t>
            </a:r>
            <a:endParaRPr lang="en-GB" dirty="0"/>
          </a:p>
          <a:p>
            <a:pPr algn="l"/>
            <a:r>
              <a:rPr lang="en-GB" sz="2300" dirty="0"/>
              <a:t>The Section 42 duty on the local authority exists from the point at which a concern is received.</a:t>
            </a:r>
          </a:p>
          <a:p>
            <a:pPr algn="l"/>
            <a:r>
              <a:rPr lang="en-GB" sz="2300" dirty="0"/>
              <a:t>Section 42 duty requires consideration of the following:</a:t>
            </a:r>
          </a:p>
          <a:p>
            <a:pPr algn="l"/>
            <a:r>
              <a:rPr lang="en-GB" sz="2300" b="1" dirty="0"/>
              <a:t>S42 (1)</a:t>
            </a:r>
            <a:r>
              <a:rPr lang="en-GB" sz="2300" dirty="0"/>
              <a:t> – Whether there is ‘reasonable cause to suspect’ that an adult</a:t>
            </a:r>
          </a:p>
          <a:p>
            <a:pPr lvl="0" algn="l"/>
            <a:r>
              <a:rPr lang="en-GB" sz="2300" dirty="0"/>
              <a:t>	</a:t>
            </a:r>
            <a:r>
              <a:rPr lang="en-GB" sz="2300" dirty="0" err="1"/>
              <a:t>i</a:t>
            </a:r>
            <a:r>
              <a:rPr lang="en-GB" sz="2300" dirty="0"/>
              <a:t>. has needs for care and support</a:t>
            </a:r>
          </a:p>
          <a:p>
            <a:pPr lvl="0" algn="l"/>
            <a:r>
              <a:rPr lang="en-GB" sz="2300" dirty="0"/>
              <a:t>	ii. is experiencing, or is at risk of abuse or neglect, and </a:t>
            </a:r>
          </a:p>
          <a:p>
            <a:pPr lvl="0" algn="l"/>
            <a:r>
              <a:rPr lang="en-GB" sz="2300" dirty="0"/>
              <a:t>	iii. as a result of their needs is unable to protect themselves</a:t>
            </a:r>
          </a:p>
          <a:p>
            <a:pPr algn="l"/>
            <a:r>
              <a:rPr lang="en-GB" sz="2300" b="1" dirty="0"/>
              <a:t>S42 (2) </a:t>
            </a:r>
            <a:endParaRPr lang="en-GB" sz="2300" dirty="0"/>
          </a:p>
          <a:p>
            <a:pPr lvl="0" algn="l"/>
            <a:r>
              <a:rPr lang="en-GB" sz="2300" dirty="0"/>
              <a:t>	iv. making (or causing to be made) whatever enquiries are necessary</a:t>
            </a:r>
          </a:p>
          <a:p>
            <a:pPr lvl="0" algn="l"/>
            <a:r>
              <a:rPr lang="en-GB" sz="2300" dirty="0"/>
              <a:t>	v. deciding whether action is necessary and if so what and by whom</a:t>
            </a:r>
          </a:p>
          <a:p>
            <a:pPr algn="l"/>
            <a:r>
              <a:rPr lang="en-GB" sz="2300" dirty="0"/>
              <a:t>Although the points above are numbered, this is not a linear process.  The decision-making is not a linear process.  Practitioners might change their mind as information unfolds about whether or not the situation meets the statutory criteria for undertaking an enquiry under the S42 (2) duty.</a:t>
            </a:r>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1249" y="582333"/>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790752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1559496" y="5845310"/>
            <a:ext cx="2664296" cy="997042"/>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8911045" y="4841329"/>
            <a:ext cx="3127254" cy="2791968"/>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50" y="105730"/>
            <a:ext cx="6328340" cy="4060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1250" y="525175"/>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9" name="TextBox 8"/>
          <p:cNvSpPr txBox="1"/>
          <p:nvPr/>
        </p:nvSpPr>
        <p:spPr>
          <a:xfrm>
            <a:off x="321971" y="899769"/>
            <a:ext cx="11320529" cy="4985980"/>
          </a:xfrm>
          <a:prstGeom prst="rect">
            <a:avLst/>
          </a:prstGeom>
          <a:noFill/>
        </p:spPr>
        <p:txBody>
          <a:bodyPr wrap="square" rtlCol="0">
            <a:spAutoFit/>
          </a:bodyPr>
          <a:lstStyle/>
          <a:p>
            <a:r>
              <a:rPr lang="en-GB" sz="2800" b="1" dirty="0"/>
              <a:t>The objectives </a:t>
            </a:r>
            <a:r>
              <a:rPr lang="en-GB" sz="2800" dirty="0"/>
              <a:t>of a S42 enquiry into abuse or neglect are:</a:t>
            </a:r>
          </a:p>
          <a:p>
            <a:endParaRPr lang="en-GB" sz="2800" dirty="0"/>
          </a:p>
          <a:p>
            <a:pPr marL="914400" lvl="1" indent="-457200">
              <a:buFont typeface="Arial" panose="020B0604020202020204" pitchFamily="34" charset="0"/>
              <a:buChar char="•"/>
            </a:pPr>
            <a:r>
              <a:rPr lang="en-GB" sz="2600" dirty="0"/>
              <a:t>establish facts</a:t>
            </a:r>
          </a:p>
          <a:p>
            <a:pPr marL="914400" lvl="1" indent="-457200">
              <a:buFont typeface="Arial" panose="020B0604020202020204" pitchFamily="34" charset="0"/>
              <a:buChar char="•"/>
            </a:pPr>
            <a:r>
              <a:rPr lang="en-GB" sz="2600" dirty="0"/>
              <a:t>ascertain the adult’s views and wishes</a:t>
            </a:r>
          </a:p>
          <a:p>
            <a:pPr marL="914400" lvl="1" indent="-457200">
              <a:buFont typeface="Arial" panose="020B0604020202020204" pitchFamily="34" charset="0"/>
              <a:buChar char="•"/>
            </a:pPr>
            <a:r>
              <a:rPr lang="en-GB" sz="2600" dirty="0"/>
              <a:t>assess the needs of the adult for protection, support and redress and how they might be met</a:t>
            </a:r>
          </a:p>
          <a:p>
            <a:pPr marL="914400" lvl="1" indent="-457200">
              <a:buFont typeface="Arial" panose="020B0604020202020204" pitchFamily="34" charset="0"/>
              <a:buChar char="•"/>
            </a:pPr>
            <a:r>
              <a:rPr lang="en-GB" sz="2600" dirty="0"/>
              <a:t>protect from the abuse and neglect, in accordance with the wishes of the adult</a:t>
            </a:r>
          </a:p>
          <a:p>
            <a:pPr marL="914400" lvl="1" indent="-457200">
              <a:buFont typeface="Arial" panose="020B0604020202020204" pitchFamily="34" charset="0"/>
              <a:buChar char="•"/>
            </a:pPr>
            <a:r>
              <a:rPr lang="en-GB" sz="2600" dirty="0"/>
              <a:t>make decisions as to what follow-up action should be taken with regard to the person or organisation responsible for the abuse or neglect</a:t>
            </a:r>
          </a:p>
          <a:p>
            <a:pPr marL="914400" lvl="1" indent="-457200">
              <a:buFont typeface="Arial" panose="020B0604020202020204" pitchFamily="34" charset="0"/>
              <a:buChar char="•"/>
            </a:pPr>
            <a:r>
              <a:rPr lang="en-GB" sz="2600" dirty="0"/>
              <a:t>enable the adult to achieve resolution and recovery</a:t>
            </a:r>
          </a:p>
          <a:p>
            <a:endParaRPr lang="en-GB" sz="2800" dirty="0"/>
          </a:p>
        </p:txBody>
      </p:sp>
    </p:spTree>
    <p:extLst>
      <p:ext uri="{BB962C8B-B14F-4D97-AF65-F5344CB8AC3E}">
        <p14:creationId xmlns:p14="http://schemas.microsoft.com/office/powerpoint/2010/main" val="644250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408349" y="6162970"/>
            <a:ext cx="1815442" cy="679381"/>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10258303" y="5292017"/>
            <a:ext cx="2008519" cy="1793177"/>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50" y="105730"/>
            <a:ext cx="5735912" cy="41215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517885"/>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103031" y="899768"/>
            <a:ext cx="11835683" cy="6063198"/>
          </a:xfrm>
          <a:prstGeom prst="rect">
            <a:avLst/>
          </a:prstGeom>
          <a:noFill/>
        </p:spPr>
        <p:txBody>
          <a:bodyPr wrap="square" rtlCol="0">
            <a:spAutoFit/>
          </a:bodyPr>
          <a:lstStyle/>
          <a:p>
            <a:pPr algn="ctr"/>
            <a:r>
              <a:rPr lang="en-GB" sz="3200" b="1" dirty="0"/>
              <a:t>Making Safeguarding Personal </a:t>
            </a:r>
            <a:endParaRPr lang="en-GB" sz="3200" dirty="0"/>
          </a:p>
          <a:p>
            <a:endParaRPr lang="en-GB" sz="2400" dirty="0"/>
          </a:p>
          <a:p>
            <a:r>
              <a:rPr lang="en-GB" sz="2400" dirty="0"/>
              <a:t>The Care Act requires local authorities to offer an advocate to anyone who has ‘substantial difficulty’ being involved. This is within safeguarding cases where the individual lacks a suitable person to facilitate their involvement and/or represent them. </a:t>
            </a:r>
          </a:p>
          <a:p>
            <a:r>
              <a:rPr lang="en-GB" sz="2400" dirty="0"/>
              <a:t> </a:t>
            </a:r>
          </a:p>
          <a:p>
            <a:r>
              <a:rPr lang="en-GB" sz="2400" dirty="0"/>
              <a:t>The Act makes clear that local authorities have a responsibility to consider a person’s need for an independent advocate from the first time they make contact and through all subsequent contacts. This is set out in Sections 67 and 68 of the Act.</a:t>
            </a:r>
          </a:p>
          <a:p>
            <a:r>
              <a:rPr lang="en-GB" sz="2400" dirty="0"/>
              <a:t> </a:t>
            </a:r>
          </a:p>
          <a:p>
            <a:r>
              <a:rPr lang="en-GB" sz="2400" dirty="0"/>
              <a:t>The statutory guidance to the Act indicates that each local authority must; “arrange, where appropriate, for an independent advocate to represent and support an adult who is the subject of a safeguarding enquiry or safeguarding adult review (SAR),” where the above conditions are met.</a:t>
            </a:r>
          </a:p>
          <a:p>
            <a:r>
              <a:rPr lang="en-GB" sz="2200" dirty="0"/>
              <a:t> </a:t>
            </a:r>
          </a:p>
          <a:p>
            <a:endParaRPr lang="en-GB" sz="2200" dirty="0"/>
          </a:p>
        </p:txBody>
      </p:sp>
    </p:spTree>
    <p:extLst>
      <p:ext uri="{BB962C8B-B14F-4D97-AF65-F5344CB8AC3E}">
        <p14:creationId xmlns:p14="http://schemas.microsoft.com/office/powerpoint/2010/main" val="1284432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314030" y="6104586"/>
            <a:ext cx="2013272" cy="753414"/>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445612" y="5177015"/>
            <a:ext cx="2121324" cy="1893888"/>
          </a:xfrm>
          <a:prstGeom prst="rect">
            <a:avLst/>
          </a:prstGeom>
        </p:spPr>
      </p:pic>
      <p:sp>
        <p:nvSpPr>
          <p:cNvPr id="7" name="Footer Placeholder 6"/>
          <p:cNvSpPr>
            <a:spLocks noGrp="1"/>
          </p:cNvSpPr>
          <p:nvPr>
            <p:ph type="ftr" sz="quarter" idx="11"/>
          </p:nvPr>
        </p:nvSpPr>
        <p:spPr>
          <a:xfrm>
            <a:off x="4581484" y="6455606"/>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6109399" cy="31188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507765"/>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434488" y="751590"/>
            <a:ext cx="11198527" cy="4385816"/>
          </a:xfrm>
          <a:prstGeom prst="rect">
            <a:avLst/>
          </a:prstGeom>
          <a:noFill/>
        </p:spPr>
        <p:txBody>
          <a:bodyPr wrap="square" rtlCol="0">
            <a:spAutoFit/>
          </a:bodyPr>
          <a:lstStyle/>
          <a:p>
            <a:r>
              <a:rPr lang="en-GB" sz="3000" b="1" dirty="0"/>
              <a:t>Six Key Principles </a:t>
            </a:r>
            <a:r>
              <a:rPr lang="en-GB" sz="3000" dirty="0"/>
              <a:t>underpin all aspects of adult safeguarding work.</a:t>
            </a:r>
          </a:p>
          <a:p>
            <a:endParaRPr lang="en-GB" sz="2400" dirty="0"/>
          </a:p>
          <a:p>
            <a:r>
              <a:rPr lang="en-GB" sz="2500" dirty="0"/>
              <a:t>Independent advocacy will ensure these are clearly openly addressed from the outset and at the heart of decision-making and action.</a:t>
            </a:r>
          </a:p>
          <a:p>
            <a:r>
              <a:rPr lang="en-GB" sz="2500" dirty="0"/>
              <a:t> </a:t>
            </a:r>
          </a:p>
          <a:p>
            <a:pPr marL="457200" lvl="0" indent="-457200">
              <a:buFont typeface="+mj-lt"/>
              <a:buAutoNum type="arabicPeriod"/>
            </a:pPr>
            <a:r>
              <a:rPr lang="en-GB" sz="2500" dirty="0"/>
              <a:t>Empowerment – </a:t>
            </a:r>
            <a:r>
              <a:rPr lang="en-GB" sz="2500" i="1" dirty="0"/>
              <a:t>“I am asked what I want as the outcomes from the safeguarding process and these directly inform what happens”. </a:t>
            </a:r>
            <a:endParaRPr lang="en-GB" sz="2500" dirty="0"/>
          </a:p>
          <a:p>
            <a:pPr marL="457200" lvl="0" indent="-457200">
              <a:buFont typeface="+mj-lt"/>
              <a:buAutoNum type="arabicPeriod"/>
            </a:pPr>
            <a:r>
              <a:rPr lang="en-GB" sz="2500" dirty="0"/>
              <a:t>Prevention – </a:t>
            </a:r>
            <a:r>
              <a:rPr lang="en-GB" sz="2500" i="1" dirty="0"/>
              <a:t>“I receive clear and simple information about what abuse is, how to recognise the signs and what I can do to seek help”. </a:t>
            </a:r>
            <a:endParaRPr lang="en-GB" sz="2500" dirty="0"/>
          </a:p>
          <a:p>
            <a:pPr marL="457200" lvl="0" indent="-457200">
              <a:buFont typeface="+mj-lt"/>
              <a:buAutoNum type="arabicPeriod"/>
            </a:pPr>
            <a:r>
              <a:rPr lang="en-GB" sz="2500" dirty="0"/>
              <a:t>Proportionality – </a:t>
            </a:r>
            <a:r>
              <a:rPr lang="en-GB" sz="2500" i="1" dirty="0"/>
              <a:t>“I am sure that the professionals will work in my interest, as I see them, and they will only get involved as much as needed”. </a:t>
            </a:r>
            <a:endParaRPr lang="en-GB" sz="2500" dirty="0"/>
          </a:p>
        </p:txBody>
      </p:sp>
    </p:spTree>
    <p:extLst>
      <p:ext uri="{BB962C8B-B14F-4D97-AF65-F5344CB8AC3E}">
        <p14:creationId xmlns:p14="http://schemas.microsoft.com/office/powerpoint/2010/main" val="594492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2653048" y="6231455"/>
            <a:ext cx="1674253" cy="626545"/>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884915" y="5602080"/>
            <a:ext cx="1912051" cy="1707052"/>
          </a:xfrm>
          <a:prstGeom prst="rect">
            <a:avLst/>
          </a:prstGeom>
        </p:spPr>
      </p:pic>
      <p:sp>
        <p:nvSpPr>
          <p:cNvPr id="7" name="Footer Placeholder 6"/>
          <p:cNvSpPr>
            <a:spLocks noGrp="1"/>
          </p:cNvSpPr>
          <p:nvPr>
            <p:ph type="ftr" sz="quarter" idx="11"/>
          </p:nvPr>
        </p:nvSpPr>
        <p:spPr>
          <a:xfrm>
            <a:off x="4581484" y="6455606"/>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6109399" cy="35487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460608"/>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283335" y="593823"/>
            <a:ext cx="11500833" cy="5539978"/>
          </a:xfrm>
          <a:prstGeom prst="rect">
            <a:avLst/>
          </a:prstGeom>
          <a:noFill/>
        </p:spPr>
        <p:txBody>
          <a:bodyPr wrap="square" rtlCol="0">
            <a:spAutoFit/>
          </a:bodyPr>
          <a:lstStyle/>
          <a:p>
            <a:r>
              <a:rPr lang="en-GB" sz="3000" b="1" dirty="0"/>
              <a:t>Six Key Principles </a:t>
            </a:r>
            <a:r>
              <a:rPr lang="en-GB" sz="3000" dirty="0"/>
              <a:t>underpin all aspects of adult safeguarding work (cont.)</a:t>
            </a:r>
          </a:p>
          <a:p>
            <a:endParaRPr lang="en-GB" sz="2400" dirty="0"/>
          </a:p>
          <a:p>
            <a:pPr lvl="0"/>
            <a:r>
              <a:rPr lang="en-GB" sz="2400" dirty="0"/>
              <a:t>	</a:t>
            </a:r>
            <a:r>
              <a:rPr lang="en-GB" sz="2500" dirty="0"/>
              <a:t>4. Protection – </a:t>
            </a:r>
            <a:r>
              <a:rPr lang="en-GB" sz="2500" i="1" dirty="0"/>
              <a:t>“I get help and support to report abuse and neglect. I get help so that I am able to take part in the safeguarding process to the extent to which I want”. </a:t>
            </a:r>
            <a:endParaRPr lang="en-GB" sz="2500" dirty="0"/>
          </a:p>
          <a:p>
            <a:pPr lvl="0"/>
            <a:r>
              <a:rPr lang="en-GB" sz="2500" dirty="0"/>
              <a:t>	5. Partnership </a:t>
            </a:r>
            <a:r>
              <a:rPr lang="en-GB" sz="2500" i="1" dirty="0"/>
              <a:t>“I know that staff treat any personal and sensitive information in confidence, only sharing what is helpful and necessary. I am confident that professionals will work together and with me to get the best result for me”. </a:t>
            </a:r>
            <a:endParaRPr lang="en-GB" sz="2500" dirty="0"/>
          </a:p>
          <a:p>
            <a:pPr lvl="0"/>
            <a:r>
              <a:rPr lang="en-GB" sz="2500" dirty="0"/>
              <a:t>	6. Accountability –</a:t>
            </a:r>
            <a:r>
              <a:rPr lang="en-GB" sz="2500" i="1" dirty="0"/>
              <a:t>“I understand the role of everyone involved in my life and so do they “. </a:t>
            </a:r>
            <a:endParaRPr lang="en-GB" sz="2500" dirty="0"/>
          </a:p>
          <a:p>
            <a:endParaRPr lang="en-GB" sz="2500" dirty="0"/>
          </a:p>
          <a:p>
            <a:r>
              <a:rPr lang="en-GB" sz="2500" dirty="0"/>
              <a:t>Making safeguarding personal means it should be person-led and outcome focused. It engages the person in a conversation about how best to respond to their safeguarding situation in a way that involvement, choice and control as well as improving quality of life, wellbeing and safety.</a:t>
            </a:r>
          </a:p>
        </p:txBody>
      </p:sp>
    </p:spTree>
    <p:extLst>
      <p:ext uri="{BB962C8B-B14F-4D97-AF65-F5344CB8AC3E}">
        <p14:creationId xmlns:p14="http://schemas.microsoft.com/office/powerpoint/2010/main" val="253033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1559496" y="5845310"/>
            <a:ext cx="2664296" cy="997042"/>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7851149" y="4898860"/>
            <a:ext cx="3127254" cy="2791968"/>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49" y="105730"/>
            <a:ext cx="7478927" cy="79403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708826"/>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716500" y="1048826"/>
            <a:ext cx="10810091" cy="3785652"/>
          </a:xfrm>
          <a:prstGeom prst="rect">
            <a:avLst/>
          </a:prstGeom>
          <a:noFill/>
        </p:spPr>
        <p:txBody>
          <a:bodyPr wrap="square" rtlCol="0">
            <a:spAutoFit/>
          </a:bodyPr>
          <a:lstStyle/>
          <a:p>
            <a:pPr algn="ctr"/>
            <a:r>
              <a:rPr lang="en-GB" sz="3600" b="1" dirty="0"/>
              <a:t>The Mental Capacity Act 2005 </a:t>
            </a:r>
            <a:endParaRPr lang="en-GB" sz="3600" dirty="0"/>
          </a:p>
          <a:p>
            <a:r>
              <a:rPr lang="en-GB" b="1" dirty="0"/>
              <a:t> </a:t>
            </a:r>
            <a:endParaRPr lang="en-GB" dirty="0"/>
          </a:p>
          <a:p>
            <a:pPr marL="285750" lvl="0" indent="-285750">
              <a:buFont typeface="Arial" panose="020B0604020202020204" pitchFamily="34" charset="0"/>
              <a:buChar char="•"/>
            </a:pPr>
            <a:r>
              <a:rPr lang="en-GB" sz="2800" dirty="0"/>
              <a:t>Where an adult lacks capacity to make decisions about their safeguarding plans, then a range of options should be identified, which help the adult stay as much in control of their life as possible. </a:t>
            </a:r>
          </a:p>
          <a:p>
            <a:r>
              <a:rPr lang="en-GB" sz="2800" dirty="0"/>
              <a:t> </a:t>
            </a:r>
          </a:p>
          <a:p>
            <a:pPr marL="285750" lvl="0" indent="-285750">
              <a:buFont typeface="Arial" panose="020B0604020202020204" pitchFamily="34" charset="0"/>
              <a:buChar char="•"/>
            </a:pPr>
            <a:r>
              <a:rPr lang="en-GB" sz="2800" dirty="0"/>
              <a:t>Safeguarding plans should empower the adult as far as possible to make choices and to develop their own capability to respond to them.</a:t>
            </a:r>
          </a:p>
          <a:p>
            <a:endParaRPr lang="en-GB" dirty="0"/>
          </a:p>
        </p:txBody>
      </p:sp>
    </p:spTree>
    <p:extLst>
      <p:ext uri="{BB962C8B-B14F-4D97-AF65-F5344CB8AC3E}">
        <p14:creationId xmlns:p14="http://schemas.microsoft.com/office/powerpoint/2010/main" val="2783311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clrChange>
              <a:clrFrom>
                <a:srgbClr val="00FB2F"/>
              </a:clrFrom>
              <a:clrTo>
                <a:srgbClr val="00FB2F">
                  <a:alpha val="0"/>
                </a:srgbClr>
              </a:clrTo>
            </a:clrChange>
            <a:extLst>
              <a:ext uri="{28A0092B-C50C-407E-A947-70E740481C1C}">
                <a14:useLocalDpi xmlns:a14="http://schemas.microsoft.com/office/drawing/2010/main" val="0"/>
              </a:ext>
            </a:extLst>
          </a:blip>
          <a:stretch>
            <a:fillRect/>
          </a:stretch>
        </p:blipFill>
        <p:spPr>
          <a:xfrm>
            <a:off x="1559496" y="5845310"/>
            <a:ext cx="2664296" cy="997042"/>
          </a:xfrm>
          <a:prstGeom prst="rect">
            <a:avLst/>
          </a:prstGeom>
        </p:spPr>
      </p:pic>
      <p:pic>
        <p:nvPicPr>
          <p:cNvPr id="5" name="Picture 4"/>
          <p:cNvPicPr>
            <a:picLocks noChangeAspect="1"/>
          </p:cNvPicPr>
          <p:nvPr/>
        </p:nvPicPr>
        <p:blipFill rotWithShape="1">
          <a:blip r:embed="rId4" cstate="print">
            <a:clrChange>
              <a:clrFrom>
                <a:srgbClr val="FDFDFD"/>
              </a:clrFrom>
              <a:clrTo>
                <a:srgbClr val="FDFDFD">
                  <a:alpha val="0"/>
                </a:srgbClr>
              </a:clrTo>
            </a:clrChange>
            <a:extLst>
              <a:ext uri="{28A0092B-C50C-407E-A947-70E740481C1C}">
                <a14:useLocalDpi xmlns:a14="http://schemas.microsoft.com/office/drawing/2010/main" val="0"/>
              </a:ext>
            </a:extLst>
          </a:blip>
          <a:srcRect r="52522"/>
          <a:stretch/>
        </p:blipFill>
        <p:spPr>
          <a:xfrm rot="20347486">
            <a:off x="9083252" y="5156413"/>
            <a:ext cx="2829077" cy="2525760"/>
          </a:xfrm>
          <a:prstGeom prst="rect">
            <a:avLst/>
          </a:prstGeom>
        </p:spPr>
      </p:pic>
      <p:sp>
        <p:nvSpPr>
          <p:cNvPr id="7" name="Footer Placeholder 6"/>
          <p:cNvSpPr>
            <a:spLocks noGrp="1"/>
          </p:cNvSpPr>
          <p:nvPr>
            <p:ph type="ftr" sz="quarter" idx="11"/>
          </p:nvPr>
        </p:nvSpPr>
        <p:spPr>
          <a:xfrm>
            <a:off x="4439816" y="6237313"/>
            <a:ext cx="3240360" cy="484163"/>
          </a:xfrm>
        </p:spPr>
        <p:txBody>
          <a:bodyPr/>
          <a:lstStyle/>
          <a:p>
            <a:pPr defTabSz="914400"/>
            <a:r>
              <a:rPr lang="en-GB" sz="1600" dirty="0">
                <a:solidFill>
                  <a:prstClr val="white">
                    <a:tint val="75000"/>
                  </a:prstClr>
                </a:solidFill>
              </a:rPr>
              <a:t>Registered charity no. 1070038</a:t>
            </a:r>
          </a:p>
        </p:txBody>
      </p:sp>
      <p:sp>
        <p:nvSpPr>
          <p:cNvPr id="8" name="Title 1"/>
          <p:cNvSpPr txBox="1">
            <a:spLocks/>
          </p:cNvSpPr>
          <p:nvPr/>
        </p:nvSpPr>
        <p:spPr>
          <a:xfrm>
            <a:off x="201250" y="105730"/>
            <a:ext cx="5066210" cy="44599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3000" dirty="0">
                <a:solidFill>
                  <a:srgbClr val="FFFF00"/>
                </a:solidFill>
                <a:effectLst>
                  <a:outerShdw blurRad="38100" dist="38100" dir="2700000" algn="tl">
                    <a:srgbClr val="000000">
                      <a:alpha val="43137"/>
                    </a:srgbClr>
                  </a:outerShdw>
                </a:effectLst>
              </a:rPr>
              <a:t>Swindon </a:t>
            </a:r>
            <a:r>
              <a:rPr lang="en-GB" sz="3000" dirty="0">
                <a:solidFill>
                  <a:srgbClr val="FFFF00"/>
                </a:solidFill>
              </a:rPr>
              <a:t>Advocacy</a:t>
            </a:r>
            <a:r>
              <a:rPr lang="en-GB" sz="3000" dirty="0">
                <a:solidFill>
                  <a:srgbClr val="FFFF00"/>
                </a:solidFill>
                <a:effectLst>
                  <a:outerShdw blurRad="38100" dist="38100" dir="2700000" algn="tl">
                    <a:srgbClr val="000000">
                      <a:alpha val="43137"/>
                    </a:srgbClr>
                  </a:outerShdw>
                </a:effectLst>
              </a:rPr>
              <a:t> Movement</a:t>
            </a:r>
          </a:p>
        </p:txBody>
      </p:sp>
      <p:sp>
        <p:nvSpPr>
          <p:cNvPr id="2" name="Subtitle 1"/>
          <p:cNvSpPr>
            <a:spLocks noGrp="1"/>
          </p:cNvSpPr>
          <p:nvPr>
            <p:ph type="subTitle" idx="1"/>
          </p:nvPr>
        </p:nvSpPr>
        <p:spPr>
          <a:xfrm>
            <a:off x="1567180" y="1621013"/>
            <a:ext cx="9053175" cy="3503052"/>
          </a:xfrm>
        </p:spPr>
        <p:txBody>
          <a:bodyPr>
            <a:normAutofit/>
          </a:bodyPr>
          <a:lstStyle/>
          <a:p>
            <a:endParaRPr lang="en-GB" dirty="0"/>
          </a:p>
          <a:p>
            <a:endParaRPr lang="en-GB" dirty="0"/>
          </a:p>
          <a:p>
            <a:endParaRPr lang="en-GB" dirty="0"/>
          </a:p>
          <a:p>
            <a:endParaRPr lang="en-GB" dirty="0"/>
          </a:p>
        </p:txBody>
      </p:sp>
      <p:cxnSp>
        <p:nvCxnSpPr>
          <p:cNvPr id="6" name="Straight Connector 5"/>
          <p:cNvCxnSpPr/>
          <p:nvPr/>
        </p:nvCxnSpPr>
        <p:spPr>
          <a:xfrm>
            <a:off x="218941" y="863372"/>
            <a:ext cx="0" cy="123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8941" y="551726"/>
            <a:ext cx="11629622" cy="0"/>
          </a:xfrm>
          <a:prstGeom prst="line">
            <a:avLst/>
          </a:prstGeom>
          <a:ln w="38100">
            <a:solidFill>
              <a:srgbClr val="0125B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Subtitle 1"/>
          <p:cNvSpPr txBox="1">
            <a:spLocks/>
          </p:cNvSpPr>
          <p:nvPr/>
        </p:nvSpPr>
        <p:spPr>
          <a:xfrm>
            <a:off x="1421496" y="1621013"/>
            <a:ext cx="9053175" cy="35030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GB" dirty="0"/>
          </a:p>
          <a:p>
            <a:endParaRPr lang="en-GB" dirty="0"/>
          </a:p>
          <a:p>
            <a:endParaRPr lang="en-GB" dirty="0"/>
          </a:p>
          <a:p>
            <a:endParaRPr lang="en-GB" dirty="0"/>
          </a:p>
        </p:txBody>
      </p:sp>
      <p:sp>
        <p:nvSpPr>
          <p:cNvPr id="3" name="TextBox 2"/>
          <p:cNvSpPr txBox="1"/>
          <p:nvPr/>
        </p:nvSpPr>
        <p:spPr>
          <a:xfrm>
            <a:off x="218941" y="771827"/>
            <a:ext cx="11500834" cy="4832092"/>
          </a:xfrm>
          <a:prstGeom prst="rect">
            <a:avLst/>
          </a:prstGeom>
          <a:noFill/>
        </p:spPr>
        <p:txBody>
          <a:bodyPr wrap="square" rtlCol="0">
            <a:spAutoFit/>
          </a:bodyPr>
          <a:lstStyle/>
          <a:p>
            <a:pPr algn="ctr"/>
            <a:r>
              <a:rPr lang="en-GB" sz="3200" b="1" dirty="0"/>
              <a:t>Five Principles of the MCA</a:t>
            </a:r>
            <a:endParaRPr lang="en-GB" sz="3200" dirty="0"/>
          </a:p>
          <a:p>
            <a:r>
              <a:rPr lang="en-GB" dirty="0"/>
              <a:t> </a:t>
            </a:r>
          </a:p>
          <a:p>
            <a:pPr marL="457200" indent="-457200">
              <a:buFont typeface="+mj-lt"/>
              <a:buAutoNum type="arabicPeriod"/>
            </a:pPr>
            <a:r>
              <a:rPr lang="en-GB" sz="2400" b="1" dirty="0"/>
              <a:t>Assume capacity: </a:t>
            </a:r>
            <a:r>
              <a:rPr lang="en-GB" sz="2400" dirty="0"/>
              <a:t>a person must be assumed to have capacity unless it is established that they lack capacity</a:t>
            </a:r>
          </a:p>
          <a:p>
            <a:pPr marL="457200" indent="-457200">
              <a:buFont typeface="+mj-lt"/>
              <a:buAutoNum type="arabicPeriod"/>
            </a:pPr>
            <a:r>
              <a:rPr lang="en-GB" sz="2400" b="1" dirty="0"/>
              <a:t>Maximise capacity: </a:t>
            </a:r>
            <a:r>
              <a:rPr lang="en-GB" sz="2400" dirty="0"/>
              <a:t>a person is not to be treated as unable to make a decision unless all practicable steps to help him to do so have been taken without success</a:t>
            </a:r>
          </a:p>
          <a:p>
            <a:pPr marL="457200" indent="-457200">
              <a:buFont typeface="+mj-lt"/>
              <a:buAutoNum type="arabicPeriod"/>
            </a:pPr>
            <a:r>
              <a:rPr lang="en-GB" sz="2400" b="1" dirty="0"/>
              <a:t>Unwise decisions: </a:t>
            </a:r>
            <a:r>
              <a:rPr lang="en-GB" sz="2400" dirty="0"/>
              <a:t>a person is not to be treated as unable to make a decision merely because s/he makes an unwise decision</a:t>
            </a:r>
          </a:p>
          <a:p>
            <a:pPr marL="457200" indent="-457200">
              <a:buFont typeface="+mj-lt"/>
              <a:buAutoNum type="arabicPeriod"/>
            </a:pPr>
            <a:r>
              <a:rPr lang="en-GB" sz="2400" b="1" dirty="0"/>
              <a:t>Best interests</a:t>
            </a:r>
            <a:r>
              <a:rPr lang="en-GB" sz="2400" dirty="0"/>
              <a:t>: an act done, or decision made, under the Act for or on behalf of a person who lacks capacity must be done, or made, in their best interests</a:t>
            </a:r>
          </a:p>
          <a:p>
            <a:pPr marL="457200" indent="-457200">
              <a:buFont typeface="+mj-lt"/>
              <a:buAutoNum type="arabicPeriod"/>
            </a:pPr>
            <a:r>
              <a:rPr lang="en-GB" sz="2400" b="1" dirty="0"/>
              <a:t>Least restrictive option: </a:t>
            </a:r>
            <a:r>
              <a:rPr lang="en-GB" sz="2400" dirty="0"/>
              <a:t>regard to whether the purpose can be as effectively achieved in a way that is less restrictive of the person’s rights and freedoms</a:t>
            </a:r>
          </a:p>
          <a:p>
            <a:endParaRPr lang="en-GB" dirty="0"/>
          </a:p>
        </p:txBody>
      </p:sp>
    </p:spTree>
    <p:extLst>
      <p:ext uri="{BB962C8B-B14F-4D97-AF65-F5344CB8AC3E}">
        <p14:creationId xmlns:p14="http://schemas.microsoft.com/office/powerpoint/2010/main" val="81040222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1801</Words>
  <Application>Microsoft Office PowerPoint</Application>
  <PresentationFormat>Widescreen</PresentationFormat>
  <Paragraphs>209</Paragraphs>
  <Slides>14</Slides>
  <Notes>14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14</vt:i4>
      </vt:variant>
    </vt:vector>
  </HeadingPairs>
  <TitlesOfParts>
    <vt:vector size="18" baseType="lpstr">
      <vt:lpstr>Arial</vt:lpstr>
      <vt:lpstr>Calibri</vt:lpstr>
      <vt:lpstr>1_Office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Anh Tong</dc:creator>
  <cp:lastModifiedBy>Rachel Hill</cp:lastModifiedBy>
  <cp:revision>30</cp:revision>
  <dcterms:created xsi:type="dcterms:W3CDTF">2020-08-06T09:13:36Z</dcterms:created>
  <dcterms:modified xsi:type="dcterms:W3CDTF">2020-08-25T12:45:02Z</dcterms:modified>
</cp:coreProperties>
</file>