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0" d="100"/>
          <a:sy n="80" d="100"/>
        </p:scale>
        <p:origin x="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03/12/2020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03/12/2020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03/12/2020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03/12/2020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survivorpathway.org.uk/swindon/" TargetMode="External"/><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hyperlink" Target="https://www.firstlight.org.uk/swindonwiltshiresarc/" TargetMode="External"/><Relationship Id="rId5" Type="http://schemas.openxmlformats.org/officeDocument/2006/relationships/image" Target="../media/image3.jpeg"/><Relationship Id="rId4" Type="http://schemas.openxmlformats.org/officeDocument/2006/relationships/hyperlink" Target="https://safeguardingpartnership.swindon.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70290" y="1559624"/>
            <a:ext cx="3213634" cy="400110"/>
          </a:xfrm>
          <a:prstGeom prst="rect">
            <a:avLst/>
          </a:prstGeom>
        </p:spPr>
        <p:txBody>
          <a:bodyPr wrap="square">
            <a:spAutoFit/>
          </a:bodyPr>
          <a:lstStyle/>
          <a:p>
            <a:r>
              <a:rPr lang="en-GB" sz="1000" dirty="0" smtClean="0"/>
              <a:t>Right click on the SSP logo – select open hyperlink or click on the logo to go to the SSP website. </a:t>
            </a:r>
            <a:endParaRPr lang="en-GB" sz="1000"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250761" y="1961762"/>
            <a:ext cx="3177310" cy="3345933"/>
          </a:xfrm>
          <a:prstGeom prst="rect">
            <a:avLst/>
          </a:prstGeom>
        </p:spPr>
      </p:pic>
      <p:cxnSp>
        <p:nvCxnSpPr>
          <p:cNvPr id="9" name="Straight Connector 8"/>
          <p:cNvCxnSpPr/>
          <p:nvPr/>
        </p:nvCxnSpPr>
        <p:spPr>
          <a:xfrm flipV="1">
            <a:off x="3028723" y="1972331"/>
            <a:ext cx="5378683" cy="127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026916" y="900753"/>
            <a:ext cx="3615" cy="110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405599" y="886793"/>
            <a:ext cx="0" cy="11010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033672" y="911261"/>
            <a:ext cx="5384800" cy="9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09972" y="3250656"/>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989757" y="5880613"/>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95426" y="2133599"/>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5426" y="3107651"/>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95426" y="253000"/>
            <a:ext cx="7554030" cy="338554"/>
          </a:xfrm>
          <a:prstGeom prst="rect">
            <a:avLst/>
          </a:prstGeom>
          <a:noFill/>
        </p:spPr>
        <p:txBody>
          <a:bodyPr wrap="square" rtlCol="0">
            <a:spAutoFit/>
          </a:bodyPr>
          <a:lstStyle/>
          <a:p>
            <a:r>
              <a:rPr lang="en-GB" sz="1600" b="1" dirty="0" smtClean="0"/>
              <a:t>Swindon </a:t>
            </a:r>
            <a:r>
              <a:rPr lang="en-GB" sz="1600" b="1" dirty="0"/>
              <a:t>and Wiltshire Sexual Assault Referral Centre (SARC)</a:t>
            </a:r>
          </a:p>
        </p:txBody>
      </p:sp>
      <p:sp>
        <p:nvSpPr>
          <p:cNvPr id="121" name="Date Placeholder 120"/>
          <p:cNvSpPr>
            <a:spLocks noGrp="1"/>
          </p:cNvSpPr>
          <p:nvPr>
            <p:ph type="dt" sz="half" idx="10"/>
          </p:nvPr>
        </p:nvSpPr>
        <p:spPr>
          <a:xfrm>
            <a:off x="10677306" y="6619376"/>
            <a:ext cx="1344480" cy="131647"/>
          </a:xfrm>
        </p:spPr>
        <p:txBody>
          <a:bodyPr/>
          <a:lstStyle/>
          <a:p>
            <a:fld id="{2D0CAA2D-3CBD-40BC-81DF-7806B62FDA9D}" type="datetime1">
              <a:rPr lang="en-GB" smtClean="0"/>
              <a:t>03/12/2020</a:t>
            </a:fld>
            <a:endParaRPr lang="en-GB" dirty="0"/>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Minute Briefing</a:t>
            </a:r>
          </a:p>
        </p:txBody>
      </p:sp>
      <p:pic>
        <p:nvPicPr>
          <p:cNvPr id="33" name="Picture 32"/>
          <p:cNvPicPr/>
          <p:nvPr/>
        </p:nvPicPr>
        <p:blipFill>
          <a:blip r:embed="rId3" cstate="print">
            <a:extLst>
              <a:ext uri="{28A0092B-C50C-407E-A947-70E740481C1C}">
                <a14:useLocalDpi xmlns:a14="http://schemas.microsoft.com/office/drawing/2010/main" val="0"/>
              </a:ext>
            </a:extLst>
          </a:blip>
          <a:stretch>
            <a:fillRect/>
          </a:stretch>
        </p:blipFill>
        <p:spPr>
          <a:xfrm>
            <a:off x="5406886" y="2622123"/>
            <a:ext cx="723569" cy="647145"/>
          </a:xfrm>
          <a:prstGeom prst="rect">
            <a:avLst/>
          </a:prstGeom>
        </p:spPr>
      </p:pic>
      <p:sp>
        <p:nvSpPr>
          <p:cNvPr id="8" name="TextBox 7"/>
          <p:cNvSpPr txBox="1"/>
          <p:nvPr/>
        </p:nvSpPr>
        <p:spPr>
          <a:xfrm>
            <a:off x="5605670" y="2743200"/>
            <a:ext cx="326003" cy="400110"/>
          </a:xfrm>
          <a:prstGeom prst="rect">
            <a:avLst/>
          </a:prstGeom>
          <a:noFill/>
        </p:spPr>
        <p:txBody>
          <a:bodyPr wrap="square" rtlCol="0">
            <a:spAutoFit/>
          </a:bodyPr>
          <a:lstStyle/>
          <a:p>
            <a:r>
              <a:rPr lang="en-GB" sz="2000" b="1" dirty="0"/>
              <a:t>7</a:t>
            </a:r>
          </a:p>
        </p:txBody>
      </p:sp>
      <p:sp>
        <p:nvSpPr>
          <p:cNvPr id="3" name="Rectangle 2"/>
          <p:cNvSpPr/>
          <p:nvPr/>
        </p:nvSpPr>
        <p:spPr>
          <a:xfrm>
            <a:off x="3072291" y="948482"/>
            <a:ext cx="5209861" cy="1418273"/>
          </a:xfrm>
          <a:prstGeom prst="rect">
            <a:avLst/>
          </a:prstGeom>
        </p:spPr>
        <p:txBody>
          <a:bodyPr wrap="square">
            <a:spAutoFit/>
          </a:bodyPr>
          <a:lstStyle/>
          <a:p>
            <a:r>
              <a:rPr lang="en-GB" sz="1200" b="0" i="0" smtClean="0">
                <a:effectLst/>
              </a:rPr>
              <a:t>The </a:t>
            </a:r>
            <a:r>
              <a:rPr lang="en-GB" sz="1200" b="0" i="0" dirty="0">
                <a:effectLst/>
              </a:rPr>
              <a:t>Swindon &amp; Wiltshire Sexual Assault Referral Centre is the first point of contact for people who have experienced rape and serious sexual assault.</a:t>
            </a:r>
          </a:p>
          <a:p>
            <a:r>
              <a:rPr lang="en-GB" sz="1200" b="0" i="0" dirty="0">
                <a:effectLst/>
              </a:rPr>
              <a:t>The SARC is a safe place where we provide confidential practical and emotional support to anyone impacted by rape and serious sexual assault. Clients can attend the SARC with or without police involvement</a:t>
            </a:r>
            <a:r>
              <a:rPr lang="en-GB" sz="1200" b="0" i="0" dirty="0" smtClean="0">
                <a:effectLst/>
              </a:rPr>
              <a:t>. </a:t>
            </a:r>
            <a:endParaRPr lang="en-GB" sz="1200" b="0" i="0" dirty="0">
              <a:effectLst/>
            </a:endParaRPr>
          </a:p>
          <a:p>
            <a:endParaRPr lang="en-GB" sz="1200" dirty="0"/>
          </a:p>
          <a:p>
            <a:pPr lvl="0">
              <a:lnSpc>
                <a:spcPct val="112000"/>
              </a:lnSpc>
              <a:spcBef>
                <a:spcPts val="300"/>
              </a:spcBef>
              <a:spcAft>
                <a:spcPts val="600"/>
              </a:spcAft>
            </a:pPr>
            <a:endParaRPr lang="en-GB" sz="1100" dirty="0">
              <a:effectLst/>
              <a:ea typeface="Times New Roman" panose="02020603050405020304" pitchFamily="18" charset="0"/>
              <a:cs typeface="Times New Roman" panose="02020603050405020304" pitchFamily="18" charset="0"/>
            </a:endParaRPr>
          </a:p>
        </p:txBody>
      </p:sp>
      <p:sp>
        <p:nvSpPr>
          <p:cNvPr id="17" name="Rectangle 16"/>
          <p:cNvSpPr/>
          <p:nvPr/>
        </p:nvSpPr>
        <p:spPr>
          <a:xfrm>
            <a:off x="295426" y="4685820"/>
            <a:ext cx="5433757" cy="1200329"/>
          </a:xfrm>
          <a:prstGeom prst="rect">
            <a:avLst/>
          </a:prstGeom>
        </p:spPr>
        <p:txBody>
          <a:bodyPr wrap="square">
            <a:spAutoFit/>
          </a:bodyPr>
          <a:lstStyle/>
          <a:p>
            <a:r>
              <a:rPr lang="en-GB" sz="1200" dirty="0"/>
              <a:t>During</a:t>
            </a:r>
            <a:r>
              <a:rPr lang="en-GB" sz="1200" b="0" i="0" dirty="0">
                <a:effectLst/>
              </a:rPr>
              <a:t> the forensic examination the doctor/nurse may, if considered </a:t>
            </a:r>
            <a:endParaRPr lang="en-GB" sz="1200" b="0" i="0" dirty="0" smtClean="0">
              <a:effectLst/>
            </a:endParaRPr>
          </a:p>
          <a:p>
            <a:r>
              <a:rPr lang="en-GB" sz="1200" b="0" i="0" dirty="0" smtClean="0">
                <a:effectLst/>
              </a:rPr>
              <a:t>appropriate</a:t>
            </a:r>
            <a:r>
              <a:rPr lang="en-GB" sz="1200" b="0" i="0" dirty="0">
                <a:effectLst/>
              </a:rPr>
              <a:t>, </a:t>
            </a:r>
            <a:r>
              <a:rPr lang="en-GB" sz="1200" dirty="0"/>
              <a:t>offer a </a:t>
            </a:r>
            <a:r>
              <a:rPr lang="en-GB" sz="1200" b="0" i="0" dirty="0">
                <a:effectLst/>
              </a:rPr>
              <a:t>pregnancy test. The doctor/nurse will not check for STIs </a:t>
            </a:r>
            <a:endParaRPr lang="en-GB" sz="1200" b="0" i="0" dirty="0" smtClean="0">
              <a:effectLst/>
            </a:endParaRPr>
          </a:p>
          <a:p>
            <a:r>
              <a:rPr lang="en-GB" sz="1200" b="0" i="0" dirty="0" smtClean="0">
                <a:effectLst/>
              </a:rPr>
              <a:t>at </a:t>
            </a:r>
            <a:r>
              <a:rPr lang="en-GB" sz="1200" b="0" i="0" dirty="0">
                <a:effectLst/>
              </a:rPr>
              <a:t>the time of the forensic examination because it is often too early for them to show up. However, they will arrange for referrals to be made to the sexual health clinic fo</a:t>
            </a:r>
            <a:r>
              <a:rPr lang="en-GB" sz="1200" dirty="0"/>
              <a:t>r screening</a:t>
            </a:r>
            <a:r>
              <a:rPr lang="en-GB" sz="1200" dirty="0" smtClean="0"/>
              <a:t>. While </a:t>
            </a:r>
            <a:r>
              <a:rPr lang="en-GB" sz="1200" dirty="0"/>
              <a:t>in the SARC the nurse can provide HIV PEPSE, hepatitis B injections and emergency contraception. </a:t>
            </a:r>
          </a:p>
        </p:txBody>
      </p:sp>
      <p:sp>
        <p:nvSpPr>
          <p:cNvPr id="20" name="Rectangle 19"/>
          <p:cNvSpPr/>
          <p:nvPr/>
        </p:nvSpPr>
        <p:spPr>
          <a:xfrm>
            <a:off x="284026" y="3202792"/>
            <a:ext cx="4235415" cy="257506"/>
          </a:xfrm>
          <a:prstGeom prst="rect">
            <a:avLst/>
          </a:prstGeom>
        </p:spPr>
        <p:txBody>
          <a:bodyPr wrap="square">
            <a:spAutoFit/>
          </a:bodyPr>
          <a:lstStyle/>
          <a:p>
            <a:pPr>
              <a:lnSpc>
                <a:spcPct val="107000"/>
              </a:lnSpc>
              <a:spcAft>
                <a:spcPts val="600"/>
              </a:spcAft>
            </a:pPr>
            <a:endParaRPr lang="en-GB" sz="1050" dirty="0">
              <a:ea typeface="Calibri" panose="020F0502020204030204" pitchFamily="34" charset="0"/>
              <a:cs typeface="Times New Roman" panose="02020603050405020304" pitchFamily="18" charset="0"/>
            </a:endParaRPr>
          </a:p>
        </p:txBody>
      </p:sp>
      <p:sp>
        <p:nvSpPr>
          <p:cNvPr id="21" name="Rectangle 20"/>
          <p:cNvSpPr/>
          <p:nvPr/>
        </p:nvSpPr>
        <p:spPr>
          <a:xfrm>
            <a:off x="294580" y="2125168"/>
            <a:ext cx="4474749" cy="830997"/>
          </a:xfrm>
          <a:prstGeom prst="rect">
            <a:avLst/>
          </a:prstGeom>
        </p:spPr>
        <p:txBody>
          <a:bodyPr wrap="square">
            <a:spAutoFit/>
          </a:bodyPr>
          <a:lstStyle/>
          <a:p>
            <a:r>
              <a:rPr lang="en-US" sz="1200" dirty="0"/>
              <a:t>Our expectation is that when a client leaves the service they feel like they have gained back some control. Our crisis workers will provide the clients with all the information they need to make a balanced and informed decision. </a:t>
            </a:r>
            <a:endParaRPr lang="en-US" sz="1200" dirty="0" smtClean="0"/>
          </a:p>
        </p:txBody>
      </p:sp>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36001" y="56003"/>
            <a:ext cx="3428694" cy="1511092"/>
          </a:xfrm>
          <a:prstGeom prst="rect">
            <a:avLst/>
          </a:prstGeom>
        </p:spPr>
      </p:pic>
      <p:sp>
        <p:nvSpPr>
          <p:cNvPr id="5" name="Rectangle 4"/>
          <p:cNvSpPr/>
          <p:nvPr/>
        </p:nvSpPr>
        <p:spPr>
          <a:xfrm>
            <a:off x="3023439" y="922717"/>
            <a:ext cx="5307563" cy="278410"/>
          </a:xfrm>
          <a:prstGeom prst="rect">
            <a:avLst/>
          </a:prstGeom>
        </p:spPr>
        <p:txBody>
          <a:bodyPr wrap="square">
            <a:spAutoFit/>
          </a:bodyPr>
          <a:lstStyle/>
          <a:p>
            <a:pPr>
              <a:lnSpc>
                <a:spcPct val="105000"/>
              </a:lnSpc>
              <a:spcAft>
                <a:spcPts val="800"/>
              </a:spcAft>
            </a:pPr>
            <a:endParaRPr lang="en-GB" sz="1200" dirty="0">
              <a:latin typeface="Calibri" panose="020F0502020204030204" pitchFamily="34" charset="0"/>
              <a:ea typeface="Calibri" panose="020F0502020204030204" pitchFamily="34" charset="0"/>
            </a:endParaRPr>
          </a:p>
        </p:txBody>
      </p:sp>
      <p:sp>
        <p:nvSpPr>
          <p:cNvPr id="12" name="Rectangle 11"/>
          <p:cNvSpPr/>
          <p:nvPr/>
        </p:nvSpPr>
        <p:spPr>
          <a:xfrm>
            <a:off x="7267550" y="2135799"/>
            <a:ext cx="4716374" cy="1054006"/>
          </a:xfrm>
          <a:prstGeom prst="rect">
            <a:avLst/>
          </a:prstGeom>
        </p:spPr>
        <p:txBody>
          <a:bodyPr wrap="square">
            <a:spAutoFit/>
          </a:bodyPr>
          <a:lstStyle/>
          <a:p>
            <a:pPr>
              <a:lnSpc>
                <a:spcPct val="105000"/>
              </a:lnSpc>
              <a:spcAft>
                <a:spcPts val="800"/>
              </a:spcAft>
            </a:pPr>
            <a:r>
              <a:rPr lang="en-GB" sz="1200" b="0" i="0" dirty="0">
                <a:effectLst/>
              </a:rPr>
              <a:t>A Sexual Assault Referral Centre (SARC) is a special facility where recent victims of rape or sexual assault can receive immediate help and support. This includes access to a forensic medical examination. SARC clients also receive help and advice from one of our Crisis Workers who can offer to support them and stay with them throughout the process.</a:t>
            </a:r>
            <a:endParaRPr lang="en-GB" sz="1200" dirty="0">
              <a:ea typeface="Calibri" panose="020F0502020204030204" pitchFamily="34" charset="0"/>
            </a:endParaRPr>
          </a:p>
        </p:txBody>
      </p:sp>
      <p:sp>
        <p:nvSpPr>
          <p:cNvPr id="13" name="Rectangle 12"/>
          <p:cNvSpPr/>
          <p:nvPr/>
        </p:nvSpPr>
        <p:spPr>
          <a:xfrm>
            <a:off x="7287773" y="3214262"/>
            <a:ext cx="4734013" cy="1544397"/>
          </a:xfrm>
          <a:prstGeom prst="rect">
            <a:avLst/>
          </a:prstGeom>
        </p:spPr>
        <p:txBody>
          <a:bodyPr wrap="square">
            <a:spAutoFit/>
          </a:bodyPr>
          <a:lstStyle/>
          <a:p>
            <a:pPr>
              <a:lnSpc>
                <a:spcPct val="105000"/>
              </a:lnSpc>
              <a:spcAft>
                <a:spcPts val="800"/>
              </a:spcAft>
            </a:pPr>
            <a:r>
              <a:rPr lang="en-GB" sz="1200" dirty="0"/>
              <a:t>Clients can </a:t>
            </a:r>
            <a:r>
              <a:rPr lang="en-GB" sz="1200" b="0" i="0" dirty="0">
                <a:effectLst/>
              </a:rPr>
              <a:t>contact us directly, if they wish, they can remain anonymous and have time to think about how/if to involve the police. We can keep any forensic samples for up to 2 years (longer if requested). The SARC can also store dry samples such as clothing</a:t>
            </a:r>
            <a:r>
              <a:rPr lang="en-GB" sz="1200" dirty="0"/>
              <a:t> and </a:t>
            </a:r>
            <a:r>
              <a:rPr lang="en-GB" sz="1200" b="0" i="0" dirty="0">
                <a:effectLst/>
              </a:rPr>
              <a:t>bedsheets in the service. Clients names are not documented on the samples, each client is given a self referral number. </a:t>
            </a:r>
          </a:p>
          <a:p>
            <a:pPr>
              <a:lnSpc>
                <a:spcPct val="105000"/>
              </a:lnSpc>
              <a:spcAft>
                <a:spcPts val="800"/>
              </a:spcAft>
            </a:pPr>
            <a:endParaRPr lang="en-GB" sz="1200" dirty="0">
              <a:ea typeface="Calibri" panose="020F0502020204030204" pitchFamily="34" charset="0"/>
            </a:endParaRPr>
          </a:p>
        </p:txBody>
      </p:sp>
      <p:sp>
        <p:nvSpPr>
          <p:cNvPr id="14" name="Rectangle 13"/>
          <p:cNvSpPr/>
          <p:nvPr/>
        </p:nvSpPr>
        <p:spPr>
          <a:xfrm>
            <a:off x="6332927" y="4689906"/>
            <a:ext cx="5546346" cy="1255728"/>
          </a:xfrm>
          <a:prstGeom prst="rect">
            <a:avLst/>
          </a:prstGeom>
        </p:spPr>
        <p:txBody>
          <a:bodyPr wrap="square">
            <a:spAutoFit/>
          </a:bodyPr>
          <a:lstStyle/>
          <a:p>
            <a:pPr>
              <a:lnSpc>
                <a:spcPct val="105000"/>
              </a:lnSpc>
              <a:spcAft>
                <a:spcPts val="800"/>
              </a:spcAft>
            </a:pPr>
            <a:r>
              <a:rPr lang="en-GB" sz="1200" b="0" i="0" dirty="0">
                <a:effectLst/>
              </a:rPr>
              <a:t>              Self-referrals can be arranged Monday – Sunday 08.00 – 20.00. </a:t>
            </a:r>
            <a:r>
              <a:rPr lang="en-GB" sz="1200" dirty="0"/>
              <a:t>C</a:t>
            </a:r>
            <a:r>
              <a:rPr lang="en-GB" sz="1200" b="0" i="0" dirty="0">
                <a:effectLst/>
              </a:rPr>
              <a:t>lients can call a crisis worker directly on 01793 781917. </a:t>
            </a:r>
            <a:r>
              <a:rPr lang="en-GB" sz="1200" dirty="0"/>
              <a:t>This number is answered 24 hours a day 7 days a </a:t>
            </a:r>
            <a:r>
              <a:rPr lang="en-GB" sz="1200" dirty="0" smtClean="0"/>
              <a:t>week. </a:t>
            </a:r>
            <a:r>
              <a:rPr lang="en-GB" sz="1200" dirty="0" smtClean="0">
                <a:ea typeface="Calibri" panose="020F0502020204030204" pitchFamily="34" charset="0"/>
              </a:rPr>
              <a:t>If </a:t>
            </a:r>
            <a:r>
              <a:rPr lang="en-GB" sz="1200" dirty="0">
                <a:ea typeface="Calibri" panose="020F0502020204030204" pitchFamily="34" charset="0"/>
              </a:rPr>
              <a:t>the client is worried about getting to the SARC within the designated self referral hours they can be seen outside of these hours if needed. We can also arrange for transport to the SARC, alternatively a client can attend with the police 24 hours a day.</a:t>
            </a:r>
          </a:p>
        </p:txBody>
      </p:sp>
      <p:sp>
        <p:nvSpPr>
          <p:cNvPr id="16" name="Rectangle 15"/>
          <p:cNvSpPr/>
          <p:nvPr/>
        </p:nvSpPr>
        <p:spPr>
          <a:xfrm>
            <a:off x="262290" y="3163579"/>
            <a:ext cx="4215274" cy="1384995"/>
          </a:xfrm>
          <a:prstGeom prst="rect">
            <a:avLst/>
          </a:prstGeom>
        </p:spPr>
        <p:txBody>
          <a:bodyPr wrap="square">
            <a:spAutoFit/>
          </a:bodyPr>
          <a:lstStyle/>
          <a:p>
            <a:r>
              <a:rPr lang="en-US" sz="1200" dirty="0"/>
              <a:t>Clients can decide to come to the SARC for a welfare check and decline the medical examination. The SARC can also provide crisis consultations with a crisis worker. During this consultation the crisis worker will discuss the options open to them, they will also be able to talk them through any onward referrals. These referrals often include access to an Independent Sexual Violence Advisor (ISVA), GP, sexual health, mental health or safeguarding. </a:t>
            </a:r>
            <a:endParaRPr lang="en-GB" sz="1200" dirty="0"/>
          </a:p>
        </p:txBody>
      </p:sp>
      <p:sp>
        <p:nvSpPr>
          <p:cNvPr id="22" name="TextBox 21"/>
          <p:cNvSpPr txBox="1"/>
          <p:nvPr/>
        </p:nvSpPr>
        <p:spPr>
          <a:xfrm>
            <a:off x="262290" y="6026923"/>
            <a:ext cx="11616984" cy="677108"/>
          </a:xfrm>
          <a:prstGeom prst="rect">
            <a:avLst/>
          </a:prstGeom>
          <a:noFill/>
        </p:spPr>
        <p:txBody>
          <a:bodyPr wrap="square" rtlCol="0">
            <a:spAutoFit/>
          </a:bodyPr>
          <a:lstStyle/>
          <a:p>
            <a:r>
              <a:rPr lang="en-GB" sz="1400" b="1" dirty="0" smtClean="0"/>
              <a:t>Further information</a:t>
            </a:r>
            <a:r>
              <a:rPr lang="en-GB" sz="1200" b="1" dirty="0" smtClean="0"/>
              <a:t>: </a:t>
            </a:r>
            <a:r>
              <a:rPr lang="en-GB" sz="1200" dirty="0" smtClean="0"/>
              <a:t>visit </a:t>
            </a:r>
            <a:r>
              <a:rPr lang="en-GB" sz="1200" dirty="0"/>
              <a:t>the SARC First Light </a:t>
            </a:r>
            <a:r>
              <a:rPr lang="en-US" sz="1200" dirty="0" smtClean="0">
                <a:hlinkClick r:id="rId6"/>
              </a:rPr>
              <a:t>website</a:t>
            </a:r>
            <a:r>
              <a:rPr lang="en-US" sz="1200" dirty="0" smtClean="0"/>
              <a:t> </a:t>
            </a:r>
            <a:endParaRPr lang="en-GB" sz="1200" dirty="0"/>
          </a:p>
          <a:p>
            <a:r>
              <a:rPr lang="en-GB" sz="1200" dirty="0" smtClean="0">
                <a:hlinkClick r:id="rId7"/>
              </a:rPr>
              <a:t>Swindon </a:t>
            </a:r>
            <a:r>
              <a:rPr lang="en-GB" sz="1200" dirty="0">
                <a:hlinkClick r:id="rId7"/>
              </a:rPr>
              <a:t>survivor pathway </a:t>
            </a:r>
            <a:r>
              <a:rPr lang="en-GB" sz="1200" dirty="0" smtClean="0"/>
              <a:t>provides information for anyone </a:t>
            </a:r>
            <a:r>
              <a:rPr lang="en-GB" sz="1200" dirty="0"/>
              <a:t>wanting to know more about specialist sexual violence support services in </a:t>
            </a:r>
            <a:r>
              <a:rPr lang="en-GB" sz="1200" dirty="0" smtClean="0"/>
              <a:t>Swindon. Information regarding children and adults, recent and non-recent sexual assaults.</a:t>
            </a:r>
            <a:endParaRPr lang="en-GB" sz="1200" dirty="0"/>
          </a:p>
        </p:txBody>
      </p:sp>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567</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Jackie Barstow</cp:lastModifiedBy>
  <cp:revision>49</cp:revision>
  <dcterms:created xsi:type="dcterms:W3CDTF">2020-04-21T14:50:25Z</dcterms:created>
  <dcterms:modified xsi:type="dcterms:W3CDTF">2020-12-03T17:40:03Z</dcterms:modified>
</cp:coreProperties>
</file>