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373" r:id="rId2"/>
    <p:sldId id="356" r:id="rId3"/>
    <p:sldId id="375" r:id="rId4"/>
    <p:sldId id="256" r:id="rId5"/>
    <p:sldId id="308" r:id="rId6"/>
    <p:sldId id="374" r:id="rId7"/>
    <p:sldId id="312" r:id="rId8"/>
    <p:sldId id="289" r:id="rId9"/>
    <p:sldId id="290" r:id="rId10"/>
    <p:sldId id="284" r:id="rId11"/>
    <p:sldId id="283" r:id="rId12"/>
    <p:sldId id="271" r:id="rId13"/>
    <p:sldId id="376" r:id="rId14"/>
    <p:sldId id="288" r:id="rId15"/>
    <p:sldId id="377" r:id="rId16"/>
    <p:sldId id="287" r:id="rId17"/>
    <p:sldId id="370" r:id="rId18"/>
    <p:sldId id="372" r:id="rId19"/>
    <p:sldId id="371" r:id="rId20"/>
    <p:sldId id="292" r:id="rId21"/>
    <p:sldId id="368" r:id="rId22"/>
    <p:sldId id="369" r:id="rId23"/>
    <p:sldId id="293" r:id="rId24"/>
    <p:sldId id="354" r:id="rId25"/>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3" d="2"/>
        <a:sy n="3" d="2"/>
      </p:scale>
      <p:origin x="0" y="0"/>
    </p:cViewPr>
  </p:notesTextViewPr>
  <p:sorterViewPr>
    <p:cViewPr>
      <p:scale>
        <a:sx n="110" d="100"/>
        <a:sy n="110" d="100"/>
      </p:scale>
      <p:origin x="0" y="-4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166" tIns="45583" rIns="91166" bIns="45583" rtlCol="0"/>
          <a:lstStyle>
            <a:lvl1pPr algn="l">
              <a:defRPr sz="1200"/>
            </a:lvl1pPr>
          </a:lstStyle>
          <a:p>
            <a:endParaRPr lang="en-GB"/>
          </a:p>
        </p:txBody>
      </p:sp>
      <p:sp>
        <p:nvSpPr>
          <p:cNvPr id="3" name="Date Placeholder 2"/>
          <p:cNvSpPr>
            <a:spLocks noGrp="1"/>
          </p:cNvSpPr>
          <p:nvPr>
            <p:ph type="dt" sz="quarter" idx="1"/>
          </p:nvPr>
        </p:nvSpPr>
        <p:spPr>
          <a:xfrm>
            <a:off x="3834257" y="0"/>
            <a:ext cx="2933277" cy="495300"/>
          </a:xfrm>
          <a:prstGeom prst="rect">
            <a:avLst/>
          </a:prstGeom>
        </p:spPr>
        <p:txBody>
          <a:bodyPr vert="horz" lIns="91166" tIns="45583" rIns="91166" bIns="45583" rtlCol="0"/>
          <a:lstStyle>
            <a:lvl1pPr algn="r">
              <a:defRPr sz="1200"/>
            </a:lvl1pPr>
          </a:lstStyle>
          <a:p>
            <a:fld id="{A78AC06A-6E7F-414E-BC8F-E7CCC3830EE2}" type="datetimeFigureOut">
              <a:rPr lang="en-GB" smtClean="0"/>
              <a:t>02/03/2021</a:t>
            </a:fld>
            <a:endParaRPr lang="en-GB"/>
          </a:p>
        </p:txBody>
      </p:sp>
      <p:sp>
        <p:nvSpPr>
          <p:cNvPr id="4" name="Footer Placeholder 3"/>
          <p:cNvSpPr>
            <a:spLocks noGrp="1"/>
          </p:cNvSpPr>
          <p:nvPr>
            <p:ph type="ftr" sz="quarter" idx="2"/>
          </p:nvPr>
        </p:nvSpPr>
        <p:spPr>
          <a:xfrm>
            <a:off x="0" y="9408981"/>
            <a:ext cx="2933277" cy="495300"/>
          </a:xfrm>
          <a:prstGeom prst="rect">
            <a:avLst/>
          </a:prstGeom>
        </p:spPr>
        <p:txBody>
          <a:bodyPr vert="horz" lIns="91166" tIns="45583" rIns="91166" bIns="45583" rtlCol="0" anchor="b"/>
          <a:lstStyle>
            <a:lvl1pPr algn="l">
              <a:defRPr sz="1200"/>
            </a:lvl1pPr>
          </a:lstStyle>
          <a:p>
            <a:endParaRPr lang="en-GB"/>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166" tIns="45583" rIns="91166" bIns="45583" rtlCol="0" anchor="b"/>
          <a:lstStyle>
            <a:lvl1pPr algn="r">
              <a:defRPr sz="1200"/>
            </a:lvl1pPr>
          </a:lstStyle>
          <a:p>
            <a:fld id="{5A8506DA-1474-4264-9A14-CB8557CBBA81}" type="slidenum">
              <a:rPr lang="en-GB" smtClean="0"/>
              <a:t>‹#›</a:t>
            </a:fld>
            <a:endParaRPr lang="en-GB"/>
          </a:p>
        </p:txBody>
      </p:sp>
    </p:spTree>
    <p:extLst>
      <p:ext uri="{BB962C8B-B14F-4D97-AF65-F5344CB8AC3E}">
        <p14:creationId xmlns:p14="http://schemas.microsoft.com/office/powerpoint/2010/main" val="46850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014" cy="495855"/>
          </a:xfrm>
          <a:prstGeom prst="rect">
            <a:avLst/>
          </a:prstGeom>
        </p:spPr>
        <p:txBody>
          <a:bodyPr vert="horz" lIns="91166" tIns="45583" rIns="91166" bIns="45583" rtlCol="0"/>
          <a:lstStyle>
            <a:lvl1pPr algn="l">
              <a:defRPr sz="1200"/>
            </a:lvl1pPr>
          </a:lstStyle>
          <a:p>
            <a:endParaRPr lang="en-GB"/>
          </a:p>
        </p:txBody>
      </p:sp>
      <p:sp>
        <p:nvSpPr>
          <p:cNvPr id="3" name="Date Placeholder 2"/>
          <p:cNvSpPr>
            <a:spLocks noGrp="1"/>
          </p:cNvSpPr>
          <p:nvPr>
            <p:ph type="dt" idx="1"/>
          </p:nvPr>
        </p:nvSpPr>
        <p:spPr>
          <a:xfrm>
            <a:off x="3833505" y="0"/>
            <a:ext cx="2934014" cy="495855"/>
          </a:xfrm>
          <a:prstGeom prst="rect">
            <a:avLst/>
          </a:prstGeom>
        </p:spPr>
        <p:txBody>
          <a:bodyPr vert="horz" lIns="91166" tIns="45583" rIns="91166" bIns="45583" rtlCol="0"/>
          <a:lstStyle>
            <a:lvl1pPr algn="r">
              <a:defRPr sz="1200"/>
            </a:lvl1pPr>
          </a:lstStyle>
          <a:p>
            <a:fld id="{132F9097-FBCC-4961-95FB-D441A72E3AB7}" type="datetimeFigureOut">
              <a:rPr lang="en-GB" smtClean="0"/>
              <a:t>02/03/2021</a:t>
            </a:fld>
            <a:endParaRPr lang="en-GB"/>
          </a:p>
        </p:txBody>
      </p:sp>
      <p:sp>
        <p:nvSpPr>
          <p:cNvPr id="4" name="Slide Image Placeholder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166" tIns="45583" rIns="91166" bIns="45583" rtlCol="0" anchor="ctr"/>
          <a:lstStyle/>
          <a:p>
            <a:endParaRPr lang="en-GB"/>
          </a:p>
        </p:txBody>
      </p:sp>
      <p:sp>
        <p:nvSpPr>
          <p:cNvPr id="5" name="Notes Placeholder 4"/>
          <p:cNvSpPr>
            <a:spLocks noGrp="1"/>
          </p:cNvSpPr>
          <p:nvPr>
            <p:ph type="body" sz="quarter" idx="3"/>
          </p:nvPr>
        </p:nvSpPr>
        <p:spPr>
          <a:xfrm>
            <a:off x="676594" y="4766857"/>
            <a:ext cx="5415912" cy="3900299"/>
          </a:xfrm>
          <a:prstGeom prst="rect">
            <a:avLst/>
          </a:prstGeom>
        </p:spPr>
        <p:txBody>
          <a:bodyPr vert="horz" lIns="91166" tIns="45583" rIns="91166" bIns="45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10145"/>
            <a:ext cx="2934014" cy="495855"/>
          </a:xfrm>
          <a:prstGeom prst="rect">
            <a:avLst/>
          </a:prstGeom>
        </p:spPr>
        <p:txBody>
          <a:bodyPr vert="horz" lIns="91166" tIns="45583" rIns="91166" bIns="45583" rtlCol="0" anchor="b"/>
          <a:lstStyle>
            <a:lvl1pPr algn="l">
              <a:defRPr sz="1200"/>
            </a:lvl1pPr>
          </a:lstStyle>
          <a:p>
            <a:endParaRPr lang="en-GB"/>
          </a:p>
        </p:txBody>
      </p:sp>
      <p:sp>
        <p:nvSpPr>
          <p:cNvPr id="7" name="Slide Number Placeholder 6"/>
          <p:cNvSpPr>
            <a:spLocks noGrp="1"/>
          </p:cNvSpPr>
          <p:nvPr>
            <p:ph type="sldNum" sz="quarter" idx="5"/>
          </p:nvPr>
        </p:nvSpPr>
        <p:spPr>
          <a:xfrm>
            <a:off x="3833505" y="9410145"/>
            <a:ext cx="2934014" cy="495855"/>
          </a:xfrm>
          <a:prstGeom prst="rect">
            <a:avLst/>
          </a:prstGeom>
        </p:spPr>
        <p:txBody>
          <a:bodyPr vert="horz" lIns="91166" tIns="45583" rIns="91166" bIns="45583" rtlCol="0" anchor="b"/>
          <a:lstStyle>
            <a:lvl1pPr algn="r">
              <a:defRPr sz="1200"/>
            </a:lvl1pPr>
          </a:lstStyle>
          <a:p>
            <a:fld id="{A1173C2E-9F86-4835-81F6-9335A3B00DE0}" type="slidenum">
              <a:rPr lang="en-GB" smtClean="0"/>
              <a:t>‹#›</a:t>
            </a:fld>
            <a:endParaRPr lang="en-GB"/>
          </a:p>
        </p:txBody>
      </p:sp>
    </p:spTree>
    <p:extLst>
      <p:ext uri="{BB962C8B-B14F-4D97-AF65-F5344CB8AC3E}">
        <p14:creationId xmlns:p14="http://schemas.microsoft.com/office/powerpoint/2010/main" val="236428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 Introductions / The</a:t>
            </a:r>
            <a:r>
              <a:rPr lang="en-GB" baseline="0" dirty="0" smtClean="0"/>
              <a:t> right help/right time and referral form documents can be found at Swindon’s safeguarding website.</a:t>
            </a:r>
          </a:p>
          <a:p>
            <a:r>
              <a:rPr lang="en-GB" baseline="0" dirty="0" smtClean="0"/>
              <a:t>Swindon Safeguarding partnership came into effect on the 28</a:t>
            </a:r>
            <a:r>
              <a:rPr lang="en-GB" baseline="30000" dirty="0" smtClean="0"/>
              <a:t>th</a:t>
            </a:r>
            <a:r>
              <a:rPr lang="en-GB" baseline="0" dirty="0" smtClean="0"/>
              <a:t> July 2019, after transitioning from the LSCB- Local Safeguarding Children’s Board. </a:t>
            </a:r>
          </a:p>
          <a:p>
            <a:r>
              <a:rPr lang="en-GB" baseline="0" dirty="0" smtClean="0"/>
              <a:t>Swindon Safeguarding partnership is signed up to the South West Child Protection Procedures. SSP has developed local multi-agency procedures and guidance to address specific issues in Swindon; these procedures are all on the website. </a:t>
            </a:r>
            <a:endParaRPr lang="en-GB" dirty="0"/>
          </a:p>
        </p:txBody>
      </p:sp>
      <p:sp>
        <p:nvSpPr>
          <p:cNvPr id="4" name="Slide Number Placeholder 3"/>
          <p:cNvSpPr>
            <a:spLocks noGrp="1"/>
          </p:cNvSpPr>
          <p:nvPr>
            <p:ph type="sldNum" sz="quarter" idx="10"/>
          </p:nvPr>
        </p:nvSpPr>
        <p:spPr/>
        <p:txBody>
          <a:bodyPr/>
          <a:lstStyle/>
          <a:p>
            <a:fld id="{A1173C2E-9F86-4835-81F6-9335A3B00DE0}" type="slidenum">
              <a:rPr lang="en-GB" smtClean="0"/>
              <a:t>1</a:t>
            </a:fld>
            <a:endParaRPr lang="en-GB"/>
          </a:p>
        </p:txBody>
      </p:sp>
    </p:spTree>
    <p:extLst>
      <p:ext uri="{BB962C8B-B14F-4D97-AF65-F5344CB8AC3E}">
        <p14:creationId xmlns:p14="http://schemas.microsoft.com/office/powerpoint/2010/main" val="31457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D2ED17-48A3-4167-A530-9E2B460E29EF}" type="slidenum">
              <a:rPr lang="en-GB" altLang="en-US"/>
              <a:pPr/>
              <a:t>16</a:t>
            </a:fld>
            <a:endParaRPr lang="en-GB" altLang="en-US"/>
          </a:p>
        </p:txBody>
      </p:sp>
    </p:spTree>
    <p:extLst>
      <p:ext uri="{BB962C8B-B14F-4D97-AF65-F5344CB8AC3E}">
        <p14:creationId xmlns:p14="http://schemas.microsoft.com/office/powerpoint/2010/main" val="173332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r>
              <a:rPr lang="en-GB" altLang="en-US" dirty="0" smtClean="0"/>
              <a:t>RED Case – s.47, </a:t>
            </a:r>
            <a:r>
              <a:rPr lang="en-GB" altLang="en-US" dirty="0" err="1" smtClean="0"/>
              <a:t>Strat</a:t>
            </a:r>
            <a:r>
              <a:rPr lang="en-GB" altLang="en-US" dirty="0" smtClean="0"/>
              <a:t>, ICPC</a:t>
            </a:r>
          </a:p>
          <a:p>
            <a:endParaRPr lang="en-GB" altLang="en-US" dirty="0" smtClean="0"/>
          </a:p>
          <a:p>
            <a:r>
              <a:rPr lang="en-GB" altLang="en-US" dirty="0" smtClean="0"/>
              <a:t>AMBER Case – step up from Early Help.  Family known since 2009 – repeated referrals – parental mental health, substances, DV – child witnessed.  ABE Interview.  Assessment.  MARAC Referral</a:t>
            </a:r>
          </a:p>
          <a:p>
            <a:endParaRPr lang="en-GB" altLang="en-US" dirty="0" smtClean="0"/>
          </a:p>
          <a:p>
            <a:r>
              <a:rPr lang="en-GB" altLang="en-US" dirty="0" smtClean="0"/>
              <a:t>GREEN Case – Liaised with CAIT.  Father had acted appropriately.  Police and school responding, if concerns arise re-refer – Info and Advice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3E5697-B90D-4F85-AB0A-90EC9344C797}" type="slidenum">
              <a:rPr lang="en-GB" altLang="en-US"/>
              <a:pPr/>
              <a:t>20</a:t>
            </a:fld>
            <a:endParaRPr lang="en-GB" altLang="en-US"/>
          </a:p>
        </p:txBody>
      </p:sp>
    </p:spTree>
    <p:extLst>
      <p:ext uri="{BB962C8B-B14F-4D97-AF65-F5344CB8AC3E}">
        <p14:creationId xmlns:p14="http://schemas.microsoft.com/office/powerpoint/2010/main" val="135802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40F9D2-DD19-4758-89A0-E2373108332B}" type="slidenum">
              <a:rPr lang="en-GB" altLang="en-US"/>
              <a:pPr/>
              <a:t>23</a:t>
            </a:fld>
            <a:endParaRPr lang="en-GB" altLang="en-US"/>
          </a:p>
        </p:txBody>
      </p:sp>
    </p:spTree>
    <p:extLst>
      <p:ext uri="{BB962C8B-B14F-4D97-AF65-F5344CB8AC3E}">
        <p14:creationId xmlns:p14="http://schemas.microsoft.com/office/powerpoint/2010/main" val="219564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173C2E-9F86-4835-81F6-9335A3B00DE0}" type="slidenum">
              <a:rPr lang="en-GB" smtClean="0"/>
              <a:t>24</a:t>
            </a:fld>
            <a:endParaRPr lang="en-GB"/>
          </a:p>
        </p:txBody>
      </p:sp>
    </p:spTree>
    <p:extLst>
      <p:ext uri="{BB962C8B-B14F-4D97-AF65-F5344CB8AC3E}">
        <p14:creationId xmlns:p14="http://schemas.microsoft.com/office/powerpoint/2010/main" val="69216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173C2E-9F86-4835-81F6-9335A3B00DE0}" type="slidenum">
              <a:rPr lang="en-GB" smtClean="0"/>
              <a:t>4</a:t>
            </a:fld>
            <a:endParaRPr lang="en-GB"/>
          </a:p>
        </p:txBody>
      </p:sp>
    </p:spTree>
    <p:extLst>
      <p:ext uri="{BB962C8B-B14F-4D97-AF65-F5344CB8AC3E}">
        <p14:creationId xmlns:p14="http://schemas.microsoft.com/office/powerpoint/2010/main" val="12127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2EA66C-F8A3-42C5-8E76-0A739C0699D8}" type="slidenum">
              <a:rPr lang="en-GB" altLang="en-US"/>
              <a:pPr/>
              <a:t>8</a:t>
            </a:fld>
            <a:endParaRPr lang="en-GB" altLang="en-US"/>
          </a:p>
        </p:txBody>
      </p:sp>
    </p:spTree>
    <p:extLst>
      <p:ext uri="{BB962C8B-B14F-4D97-AF65-F5344CB8AC3E}">
        <p14:creationId xmlns:p14="http://schemas.microsoft.com/office/powerpoint/2010/main" val="29768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11EF75-C97D-467C-AFEF-52397521A7CE}" type="slidenum">
              <a:rPr lang="en-GB" altLang="en-US"/>
              <a:pPr/>
              <a:t>9</a:t>
            </a:fld>
            <a:endParaRPr lang="en-GB" altLang="en-US"/>
          </a:p>
        </p:txBody>
      </p:sp>
    </p:spTree>
    <p:extLst>
      <p:ext uri="{BB962C8B-B14F-4D97-AF65-F5344CB8AC3E}">
        <p14:creationId xmlns:p14="http://schemas.microsoft.com/office/powerpoint/2010/main" val="14816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199CB5-1D55-4A36-BB7D-035AC8333E94}" type="slidenum">
              <a:rPr lang="en-GB" altLang="en-US"/>
              <a:pPr/>
              <a:t>10</a:t>
            </a:fld>
            <a:endParaRPr lang="en-GB" altLang="en-US"/>
          </a:p>
        </p:txBody>
      </p:sp>
    </p:spTree>
    <p:extLst>
      <p:ext uri="{BB962C8B-B14F-4D97-AF65-F5344CB8AC3E}">
        <p14:creationId xmlns:p14="http://schemas.microsoft.com/office/powerpoint/2010/main" val="98824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24690D-4181-4720-B00E-C17217254269}" type="slidenum">
              <a:rPr lang="en-GB" altLang="en-US"/>
              <a:pPr/>
              <a:t>11</a:t>
            </a:fld>
            <a:endParaRPr lang="en-GB" altLang="en-US"/>
          </a:p>
        </p:txBody>
      </p:sp>
    </p:spTree>
    <p:extLst>
      <p:ext uri="{BB962C8B-B14F-4D97-AF65-F5344CB8AC3E}">
        <p14:creationId xmlns:p14="http://schemas.microsoft.com/office/powerpoint/2010/main" val="106830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173C2E-9F86-4835-81F6-9335A3B00DE0}" type="slidenum">
              <a:rPr lang="en-GB" smtClean="0"/>
              <a:t>12</a:t>
            </a:fld>
            <a:endParaRPr lang="en-GB"/>
          </a:p>
        </p:txBody>
      </p:sp>
    </p:spTree>
    <p:extLst>
      <p:ext uri="{BB962C8B-B14F-4D97-AF65-F5344CB8AC3E}">
        <p14:creationId xmlns:p14="http://schemas.microsoft.com/office/powerpoint/2010/main" val="42803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0721" indent="-284893">
              <a:defRPr>
                <a:solidFill>
                  <a:schemeClr val="tx1"/>
                </a:solidFill>
                <a:latin typeface="Calibri" panose="020F0502020204030204" pitchFamily="34" charset="0"/>
                <a:cs typeface="Arial" panose="020B0604020202020204" pitchFamily="34" charset="0"/>
              </a:defRPr>
            </a:lvl2pPr>
            <a:lvl3pPr marL="1139571" indent="-227914">
              <a:defRPr>
                <a:solidFill>
                  <a:schemeClr val="tx1"/>
                </a:solidFill>
                <a:latin typeface="Calibri" panose="020F0502020204030204" pitchFamily="34" charset="0"/>
                <a:cs typeface="Arial" panose="020B0604020202020204" pitchFamily="34" charset="0"/>
              </a:defRPr>
            </a:lvl3pPr>
            <a:lvl4pPr marL="1595399" indent="-227914">
              <a:defRPr>
                <a:solidFill>
                  <a:schemeClr val="tx1"/>
                </a:solidFill>
                <a:latin typeface="Calibri" panose="020F0502020204030204" pitchFamily="34" charset="0"/>
                <a:cs typeface="Arial" panose="020B0604020202020204" pitchFamily="34" charset="0"/>
              </a:defRPr>
            </a:lvl4pPr>
            <a:lvl5pPr marL="2051228" indent="-227914">
              <a:defRPr>
                <a:solidFill>
                  <a:schemeClr val="tx1"/>
                </a:solidFill>
                <a:latin typeface="Calibri" panose="020F0502020204030204" pitchFamily="34" charset="0"/>
                <a:cs typeface="Arial" panose="020B0604020202020204" pitchFamily="34" charset="0"/>
              </a:defRPr>
            </a:lvl5pPr>
            <a:lvl6pPr marL="2507056"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2885"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8713"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4541" indent="-227914" defTabSz="4558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AF6AA8-2EB7-4E82-BF93-4B7D9CC3E8B5}" type="slidenum">
              <a:rPr lang="en-GB" altLang="en-US"/>
              <a:pPr/>
              <a:t>14</a:t>
            </a:fld>
            <a:endParaRPr lang="en-GB" altLang="en-US"/>
          </a:p>
        </p:txBody>
      </p:sp>
    </p:spTree>
    <p:extLst>
      <p:ext uri="{BB962C8B-B14F-4D97-AF65-F5344CB8AC3E}">
        <p14:creationId xmlns:p14="http://schemas.microsoft.com/office/powerpoint/2010/main" val="111195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Data protection legislation is a barrier to sharing information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 the Data Protection Act 2018 and GDPR do not prohibit the collection and sharing of personal information, but rather provide a framework to ensure that personal information is shared appropriately. In particular, the Data Protection Act 2018 balances the rights of the information subject (the individual whom the information is about) and the possible need to share information about them. </a:t>
            </a:r>
          </a:p>
          <a:p>
            <a:r>
              <a:rPr lang="en-GB" sz="1200" b="1" kern="1200" dirty="0" smtClean="0">
                <a:solidFill>
                  <a:schemeClr val="tx1"/>
                </a:solidFill>
                <a:effectLst/>
                <a:latin typeface="+mn-lt"/>
                <a:ea typeface="+mn-ea"/>
                <a:cs typeface="+mn-cs"/>
              </a:rPr>
              <a:t>Consent is needed to share personal information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 you </a:t>
            </a:r>
            <a:r>
              <a:rPr lang="en-GB" sz="1200" b="1" kern="1200" dirty="0" smtClean="0">
                <a:solidFill>
                  <a:schemeClr val="tx1"/>
                </a:solidFill>
                <a:effectLst/>
                <a:latin typeface="+mn-lt"/>
                <a:ea typeface="+mn-ea"/>
                <a:cs typeface="+mn-cs"/>
              </a:rPr>
              <a:t>do not </a:t>
            </a:r>
            <a:r>
              <a:rPr lang="en-GB" sz="1200" kern="1200" dirty="0" smtClean="0">
                <a:solidFill>
                  <a:schemeClr val="tx1"/>
                </a:solidFill>
                <a:effectLst/>
                <a:latin typeface="+mn-lt"/>
                <a:ea typeface="+mn-ea"/>
                <a:cs typeface="+mn-cs"/>
              </a:rPr>
              <a:t>need consent to share personal information. It is one way to comply with the data protection legislation but not the only way. The GDPR provides a number of bases for sharing personal information. It is not necessary to seek consent to share information for the purposes of safeguarding and promoting the welfare of a child provided that there is a lawful basis to process any personal information required. The legal bases that may be appropriate for sharing data in these circumstances could be ‘legal obligation’, or ‘public task’ which includes the performance of a task in the public interest or the exercise of official authority. Each of the lawful bases under GDPR has different requirements.15 It continues to be good practice to ensure transparency and to inform parent/ carers that you are sharing information for these purposes and seek to work cooperatively with them. </a:t>
            </a:r>
          </a:p>
          <a:p>
            <a:r>
              <a:rPr lang="en-GB" sz="1200" b="1" kern="1200" dirty="0" smtClean="0">
                <a:solidFill>
                  <a:schemeClr val="tx1"/>
                </a:solidFill>
                <a:effectLst/>
                <a:latin typeface="+mn-lt"/>
                <a:ea typeface="+mn-ea"/>
                <a:cs typeface="+mn-cs"/>
              </a:rPr>
              <a:t>Personal information collected by one organisation/agency cannot be disclosed to another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 this is not the case, unless the information is to be used for a purpose incompatible with the purpose for which it was originally collected. In the case of children in need, or children at risk of significant harm, it is difficult to foresee circumstances where information law would be a barrier to sharing personal information with other practitioners16. </a:t>
            </a:r>
          </a:p>
          <a:p>
            <a:r>
              <a:rPr lang="en-GB" sz="1200" b="1" kern="1200" dirty="0" smtClean="0">
                <a:solidFill>
                  <a:schemeClr val="tx1"/>
                </a:solidFill>
                <a:effectLst/>
                <a:latin typeface="+mn-lt"/>
                <a:ea typeface="+mn-ea"/>
                <a:cs typeface="+mn-cs"/>
              </a:rPr>
              <a:t>The common law duty of confidence and the Human Rights Act 1998 prevent the sharing of personal information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 this is not the case. In addition to the Data Protection Act 2018 and GDPR, practitioners need to balance the common law duty of confidence and the Human Rights Act 1998 against the effect on individuals or others of not sharing the information. </a:t>
            </a:r>
          </a:p>
          <a:p>
            <a:r>
              <a:rPr lang="en-GB" sz="1200" b="1" kern="1200" dirty="0" smtClean="0">
                <a:solidFill>
                  <a:schemeClr val="tx1"/>
                </a:solidFill>
                <a:effectLst/>
                <a:latin typeface="+mn-lt"/>
                <a:ea typeface="+mn-ea"/>
                <a:cs typeface="+mn-cs"/>
              </a:rPr>
              <a:t>IT Systems are often a barrier to effective information sharing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 IT systems, such as the Child Protection Information Sharing project (CP-IS), can be useful for information sharing. IT systems are most valuable when practitioners use the shared data to make more informed decisions about how to support and safeguard a child</a:t>
            </a:r>
            <a:endParaRPr lang="en-GB" dirty="0"/>
          </a:p>
        </p:txBody>
      </p:sp>
      <p:sp>
        <p:nvSpPr>
          <p:cNvPr id="4" name="Slide Number Placeholder 3"/>
          <p:cNvSpPr>
            <a:spLocks noGrp="1"/>
          </p:cNvSpPr>
          <p:nvPr>
            <p:ph type="sldNum" sz="quarter" idx="10"/>
          </p:nvPr>
        </p:nvSpPr>
        <p:spPr/>
        <p:txBody>
          <a:bodyPr/>
          <a:lstStyle/>
          <a:p>
            <a:fld id="{A1173C2E-9F86-4835-81F6-9335A3B00DE0}" type="slidenum">
              <a:rPr lang="en-GB" smtClean="0"/>
              <a:t>15</a:t>
            </a:fld>
            <a:endParaRPr lang="en-GB"/>
          </a:p>
        </p:txBody>
      </p:sp>
    </p:spTree>
    <p:extLst>
      <p:ext uri="{BB962C8B-B14F-4D97-AF65-F5344CB8AC3E}">
        <p14:creationId xmlns:p14="http://schemas.microsoft.com/office/powerpoint/2010/main" val="248375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89376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327340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443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87893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291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310874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138695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216643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303297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A6D27-D95E-42EB-9448-6B3768D8385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14186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9A6D27-D95E-42EB-9448-6B3768D83850}"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113938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9A6D27-D95E-42EB-9448-6B3768D83850}"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195260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9A6D27-D95E-42EB-9448-6B3768D83850}"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18283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A6D27-D95E-42EB-9448-6B3768D83850}"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304833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A6D27-D95E-42EB-9448-6B3768D83850}"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313107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A6D27-D95E-42EB-9448-6B3768D83850}"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5B4FC-175D-41EE-A9F1-797034508559}" type="slidenum">
              <a:rPr lang="en-GB" smtClean="0"/>
              <a:t>‹#›</a:t>
            </a:fld>
            <a:endParaRPr lang="en-GB"/>
          </a:p>
        </p:txBody>
      </p:sp>
    </p:spTree>
    <p:extLst>
      <p:ext uri="{BB962C8B-B14F-4D97-AF65-F5344CB8AC3E}">
        <p14:creationId xmlns:p14="http://schemas.microsoft.com/office/powerpoint/2010/main" val="388292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9A6D27-D95E-42EB-9448-6B3768D83850}" type="datetimeFigureOut">
              <a:rPr lang="en-GB" smtClean="0"/>
              <a:t>02/03/2021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C75B4FC-175D-41EE-A9F1-797034508559}" type="slidenum">
              <a:rPr lang="en-GB" smtClean="0"/>
              <a:t>‹#›</a:t>
            </a:fld>
            <a:endParaRPr lang="en-GB"/>
          </a:p>
        </p:txBody>
      </p:sp>
    </p:spTree>
    <p:extLst>
      <p:ext uri="{BB962C8B-B14F-4D97-AF65-F5344CB8AC3E}">
        <p14:creationId xmlns:p14="http://schemas.microsoft.com/office/powerpoint/2010/main" val="2079277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feguardingpartnership@swindon.gov.uk"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windonlscb.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HHub@swindon.gov.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windonmash@swindon.gov.uk" TargetMode="External"/><Relationship Id="rId5" Type="http://schemas.openxmlformats.org/officeDocument/2006/relationships/hyperlink" Target="mailto:safeguardingpartnership@swindon.gov.uk" TargetMode="External"/><Relationship Id="rId4" Type="http://schemas.openxmlformats.org/officeDocument/2006/relationships/hyperlink" Target="https://www.swindonlscb.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99768"/>
            <a:ext cx="7346777" cy="1320800"/>
          </a:xfrm>
        </p:spPr>
        <p:txBody>
          <a:bodyPr/>
          <a:lstStyle/>
          <a:p>
            <a:r>
              <a:rPr lang="en-GB" altLang="en-US" dirty="0">
                <a:ea typeface="ＭＳ Ｐゴシック" panose="020B0600070205080204" pitchFamily="34" charset="-128"/>
              </a:rPr>
              <a:t>The Right Help @ The Right Time</a:t>
            </a:r>
            <a:endParaRPr lang="en-GB" dirty="0"/>
          </a:p>
        </p:txBody>
      </p:sp>
      <p:sp>
        <p:nvSpPr>
          <p:cNvPr id="6" name="Content Placeholder 5"/>
          <p:cNvSpPr>
            <a:spLocks noGrp="1"/>
          </p:cNvSpPr>
          <p:nvPr>
            <p:ph sz="quarter" idx="4"/>
          </p:nvPr>
        </p:nvSpPr>
        <p:spPr>
          <a:xfrm>
            <a:off x="4427984" y="2039005"/>
            <a:ext cx="3168352" cy="3304117"/>
          </a:xfrm>
        </p:spPr>
        <p:txBody>
          <a:bodyPr>
            <a:normAutofit lnSpcReduction="10000"/>
          </a:bodyPr>
          <a:lstStyle/>
          <a:p>
            <a:pPr eaLnBrk="0" fontAlgn="base" hangingPunct="0">
              <a:spcBef>
                <a:spcPct val="0"/>
              </a:spcBef>
              <a:spcAft>
                <a:spcPct val="0"/>
              </a:spcAft>
              <a:buSzTx/>
              <a:buFont typeface="Wingdings" panose="05000000000000000000" pitchFamily="2" charset="2"/>
              <a:buChar char="Ø"/>
            </a:pPr>
            <a:r>
              <a:rPr lang="en-GB" dirty="0">
                <a:solidFill>
                  <a:schemeClr val="tx1"/>
                </a:solidFill>
              </a:rPr>
              <a:t>The transition to the new </a:t>
            </a:r>
            <a:r>
              <a:rPr lang="en-GB" dirty="0" smtClean="0">
                <a:solidFill>
                  <a:schemeClr val="tx1"/>
                </a:solidFill>
              </a:rPr>
              <a:t>Swindon Safeguarding </a:t>
            </a:r>
            <a:r>
              <a:rPr lang="en-GB" dirty="0">
                <a:solidFill>
                  <a:schemeClr val="tx1"/>
                </a:solidFill>
              </a:rPr>
              <a:t>Partnership came into effect on Sunday, 28 July </a:t>
            </a:r>
            <a:r>
              <a:rPr lang="en-GB" dirty="0" smtClean="0">
                <a:solidFill>
                  <a:schemeClr val="tx1"/>
                </a:solidFill>
              </a:rPr>
              <a:t>2019</a:t>
            </a:r>
            <a:endParaRPr lang="en-GB" dirty="0">
              <a:solidFill>
                <a:schemeClr val="tx1"/>
              </a:solidFill>
            </a:endParaRPr>
          </a:p>
          <a:p>
            <a:pPr eaLnBrk="0" fontAlgn="base" hangingPunct="0">
              <a:spcBef>
                <a:spcPct val="0"/>
              </a:spcBef>
              <a:spcAft>
                <a:spcPct val="0"/>
              </a:spcAft>
              <a:buSzTx/>
              <a:buFont typeface="Wingdings" panose="05000000000000000000" pitchFamily="2" charset="2"/>
              <a:buChar char="Ø"/>
            </a:pPr>
            <a:endParaRPr lang="en-GB" altLang="en-US" dirty="0">
              <a:solidFill>
                <a:srgbClr val="642B62"/>
              </a:solidFill>
            </a:endParaRPr>
          </a:p>
          <a:p>
            <a:pPr eaLnBrk="0" fontAlgn="base" hangingPunct="0">
              <a:spcBef>
                <a:spcPct val="0"/>
              </a:spcBef>
              <a:spcAft>
                <a:spcPct val="0"/>
              </a:spcAft>
              <a:buSzTx/>
              <a:buFont typeface="Wingdings" panose="05000000000000000000" pitchFamily="2" charset="2"/>
              <a:buChar char="Ø"/>
            </a:pPr>
            <a:r>
              <a:rPr lang="en-GB" altLang="en-US" dirty="0">
                <a:solidFill>
                  <a:schemeClr val="tx1"/>
                </a:solidFill>
              </a:rPr>
              <a:t>Swindon Safeguarding Partnership Threshold Document</a:t>
            </a:r>
          </a:p>
          <a:p>
            <a:pPr eaLnBrk="0" fontAlgn="base" hangingPunct="0">
              <a:spcBef>
                <a:spcPct val="0"/>
              </a:spcBef>
              <a:spcAft>
                <a:spcPct val="0"/>
              </a:spcAft>
              <a:buSzTx/>
              <a:buFont typeface="Wingdings" panose="05000000000000000000" pitchFamily="2" charset="2"/>
              <a:buChar char="Ø"/>
            </a:pPr>
            <a:endParaRPr lang="en-GB" altLang="en-US" dirty="0">
              <a:solidFill>
                <a:schemeClr val="tx1"/>
              </a:solidFill>
            </a:endParaRPr>
          </a:p>
          <a:p>
            <a:pPr eaLnBrk="0" fontAlgn="base" hangingPunct="0">
              <a:spcBef>
                <a:spcPct val="0"/>
              </a:spcBef>
              <a:spcAft>
                <a:spcPct val="0"/>
              </a:spcAft>
              <a:buSzTx/>
              <a:buFont typeface="Wingdings" panose="05000000000000000000" pitchFamily="2" charset="2"/>
              <a:buChar char="Ø"/>
            </a:pPr>
            <a:r>
              <a:rPr lang="en-GB" altLang="en-US" dirty="0">
                <a:solidFill>
                  <a:schemeClr val="tx1"/>
                </a:solidFill>
              </a:rPr>
              <a:t>Download from:</a:t>
            </a:r>
          </a:p>
          <a:p>
            <a:pPr eaLnBrk="0" fontAlgn="base" hangingPunct="0">
              <a:spcBef>
                <a:spcPct val="0"/>
              </a:spcBef>
              <a:spcAft>
                <a:spcPct val="0"/>
              </a:spcAft>
              <a:buClrTx/>
              <a:buSzTx/>
              <a:buFontTx/>
              <a:buNone/>
            </a:pPr>
            <a:r>
              <a:rPr lang="en-GB" u="sng" dirty="0">
                <a:hlinkClick r:id="rId3"/>
              </a:rPr>
              <a:t>safeguardingpartnership@swindon.gov.uk</a:t>
            </a:r>
            <a:endParaRPr lang="en-GB" altLang="en-US" dirty="0">
              <a:solidFill>
                <a:schemeClr val="tx1"/>
              </a:solidFill>
            </a:endParaRPr>
          </a:p>
        </p:txBody>
      </p:sp>
      <p:sp>
        <p:nvSpPr>
          <p:cNvPr id="3" name="Content Placeholder 2"/>
          <p:cNvSpPr>
            <a:spLocks noGrp="1"/>
          </p:cNvSpPr>
          <p:nvPr>
            <p:ph sz="half" idx="2"/>
          </p:nvPr>
        </p:nvSpPr>
        <p:spPr>
          <a:xfrm>
            <a:off x="609599" y="1340768"/>
            <a:ext cx="2594249" cy="4700595"/>
          </a:xfrm>
          <a:solidFill>
            <a:schemeClr val="accent4">
              <a:lumMod val="75000"/>
            </a:schemeClr>
          </a:solidFill>
        </p:spPr>
        <p:style>
          <a:lnRef idx="2">
            <a:schemeClr val="accent4"/>
          </a:lnRef>
          <a:fillRef idx="1">
            <a:schemeClr val="lt1"/>
          </a:fillRef>
          <a:effectRef idx="0">
            <a:schemeClr val="accent4"/>
          </a:effectRef>
          <a:fontRef idx="minor">
            <a:schemeClr val="dk1"/>
          </a:fontRef>
        </p:style>
        <p:txBody>
          <a:bodyPr/>
          <a:lstStyle/>
          <a:p>
            <a:pPr algn="ctr"/>
            <a:r>
              <a:rPr lang="en-GB" sz="2000" dirty="0" smtClean="0">
                <a:solidFill>
                  <a:schemeClr val="bg1"/>
                </a:solidFill>
              </a:rPr>
              <a:t>SWINDON</a:t>
            </a:r>
          </a:p>
          <a:p>
            <a:pPr algn="ctr"/>
            <a:r>
              <a:rPr lang="en-GB" sz="2000" dirty="0" smtClean="0">
                <a:solidFill>
                  <a:schemeClr val="bg1"/>
                </a:solidFill>
              </a:rPr>
              <a:t>SAFEGUARDING</a:t>
            </a:r>
          </a:p>
          <a:p>
            <a:pPr algn="ctr"/>
            <a:r>
              <a:rPr lang="en-GB" sz="2000" dirty="0" smtClean="0">
                <a:solidFill>
                  <a:schemeClr val="bg1"/>
                </a:solidFill>
              </a:rPr>
              <a:t>CHILDREN’S BOARD</a:t>
            </a:r>
          </a:p>
          <a:p>
            <a:endParaRPr lang="en-GB" dirty="0">
              <a:solidFill>
                <a:schemeClr val="bg1"/>
              </a:solidFill>
            </a:endParaRPr>
          </a:p>
          <a:p>
            <a:r>
              <a:rPr lang="en-GB" sz="1050" dirty="0" smtClean="0">
                <a:solidFill>
                  <a:schemeClr val="bg1"/>
                </a:solidFill>
                <a:latin typeface="Calibri" panose="020F0502020204030204" pitchFamily="34" charset="0"/>
                <a:cs typeface="Calibri" panose="020F0502020204030204" pitchFamily="34" charset="0"/>
              </a:rPr>
              <a:t>A guide to assessing levels of need and identifying the most appropriate support</a:t>
            </a:r>
            <a:endParaRPr lang="en-GB" sz="105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3196095" y="1340767"/>
            <a:ext cx="1296144" cy="4700595"/>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tx1"/>
                </a:solidFill>
              </a:rPr>
              <a:t>The Right Help at the Right Time</a:t>
            </a:r>
            <a:endParaRPr lang="en-GB" dirty="0">
              <a:solidFill>
                <a:schemeClr val="tx1"/>
              </a:solidFill>
            </a:endParaRPr>
          </a:p>
        </p:txBody>
      </p:sp>
    </p:spTree>
    <p:extLst>
      <p:ext uri="{BB962C8B-B14F-4D97-AF65-F5344CB8AC3E}">
        <p14:creationId xmlns:p14="http://schemas.microsoft.com/office/powerpoint/2010/main" val="39402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87624" y="260648"/>
            <a:ext cx="5122912" cy="1224136"/>
          </a:xfrm>
        </p:spPr>
        <p:txBody>
          <a:bodyPr>
            <a:normAutofit/>
          </a:bodyPr>
          <a:lstStyle/>
          <a:p>
            <a:pPr algn="ctr"/>
            <a:r>
              <a:rPr lang="en-GB" altLang="en-US" dirty="0" smtClean="0">
                <a:latin typeface="Calibri" panose="020F0502020204030204" pitchFamily="34" charset="0"/>
              </a:rPr>
              <a:t>Safeguarding is </a:t>
            </a:r>
            <a:r>
              <a:rPr lang="en-GB" altLang="en-US" b="1" dirty="0" smtClean="0">
                <a:latin typeface="Calibri" panose="020F0502020204030204" pitchFamily="34" charset="0"/>
              </a:rPr>
              <a:t>everyone’s</a:t>
            </a:r>
            <a:r>
              <a:rPr lang="en-GB" altLang="en-US" dirty="0" smtClean="0">
                <a:latin typeface="Calibri" panose="020F0502020204030204" pitchFamily="34" charset="0"/>
              </a:rPr>
              <a:t> responsibility </a:t>
            </a:r>
          </a:p>
        </p:txBody>
      </p:sp>
      <p:sp>
        <p:nvSpPr>
          <p:cNvPr id="15363" name="Content Placeholder 2"/>
          <p:cNvSpPr>
            <a:spLocks noGrp="1"/>
          </p:cNvSpPr>
          <p:nvPr>
            <p:ph idx="1"/>
          </p:nvPr>
        </p:nvSpPr>
        <p:spPr>
          <a:xfrm>
            <a:off x="251520" y="1484784"/>
            <a:ext cx="7416824" cy="4968551"/>
          </a:xfrm>
        </p:spPr>
        <p:txBody>
          <a:bodyPr>
            <a:normAutofit/>
          </a:bodyPr>
          <a:lstStyle/>
          <a:p>
            <a:pPr marL="0" indent="0">
              <a:buFont typeface="Arial" charset="0"/>
              <a:buNone/>
              <a:defRPr/>
            </a:pPr>
            <a:r>
              <a:rPr lang="en-GB" sz="2400" dirty="0">
                <a:solidFill>
                  <a:srgbClr val="000000"/>
                </a:solidFill>
                <a:latin typeface="Calibri" panose="020F0502020204030204" pitchFamily="34" charset="0"/>
              </a:rPr>
              <a:t>P</a:t>
            </a:r>
            <a:r>
              <a:rPr lang="en-GB" sz="2400" dirty="0" smtClean="0">
                <a:solidFill>
                  <a:srgbClr val="000000"/>
                </a:solidFill>
                <a:latin typeface="Calibri" panose="020F0502020204030204" pitchFamily="34" charset="0"/>
              </a:rPr>
              <a:t>romote the welfare of children and young people to protect them from harm</a:t>
            </a:r>
            <a:r>
              <a:rPr lang="en-GB" sz="2400" dirty="0">
                <a:solidFill>
                  <a:srgbClr val="000000"/>
                </a:solidFill>
                <a:latin typeface="Calibri" panose="020F0502020204030204" pitchFamily="34" charset="0"/>
              </a:rPr>
              <a:t> </a:t>
            </a:r>
            <a:r>
              <a:rPr lang="en-GB" sz="2400" dirty="0" smtClean="0">
                <a:solidFill>
                  <a:srgbClr val="000000"/>
                </a:solidFill>
                <a:latin typeface="Calibri" panose="020F0502020204030204" pitchFamily="34" charset="0"/>
              </a:rPr>
              <a:t>and help them reach their full potential</a:t>
            </a:r>
          </a:p>
          <a:p>
            <a:pPr marL="0" indent="0">
              <a:buFont typeface="Arial" charset="0"/>
              <a:buNone/>
              <a:defRPr/>
            </a:pPr>
            <a:r>
              <a:rPr lang="en-GB" sz="2400" dirty="0" smtClean="0">
                <a:solidFill>
                  <a:srgbClr val="000000"/>
                </a:solidFill>
                <a:latin typeface="Calibri" panose="020F0502020204030204" pitchFamily="34" charset="0"/>
              </a:rPr>
              <a:t>Safeguarding means: </a:t>
            </a:r>
          </a:p>
          <a:p>
            <a:pPr>
              <a:buFont typeface="Arial" charset="0"/>
              <a:buChar char="•"/>
              <a:defRPr/>
            </a:pPr>
            <a:r>
              <a:rPr lang="en-GB" sz="2400" dirty="0">
                <a:solidFill>
                  <a:srgbClr val="000000"/>
                </a:solidFill>
                <a:latin typeface="Calibri" panose="020F0502020204030204" pitchFamily="34" charset="0"/>
              </a:rPr>
              <a:t>P</a:t>
            </a:r>
            <a:r>
              <a:rPr lang="en-GB" sz="2400" dirty="0" smtClean="0">
                <a:solidFill>
                  <a:srgbClr val="000000"/>
                </a:solidFill>
                <a:latin typeface="Calibri" panose="020F0502020204030204" pitchFamily="34" charset="0"/>
              </a:rPr>
              <a:t>rotecting children and young people from abuse, being hurt, physically and emotionally</a:t>
            </a:r>
          </a:p>
          <a:p>
            <a:pPr>
              <a:buFont typeface="Arial" charset="0"/>
              <a:buChar char="•"/>
              <a:defRPr/>
            </a:pPr>
            <a:r>
              <a:rPr lang="en-GB" sz="2400" dirty="0">
                <a:solidFill>
                  <a:srgbClr val="000000"/>
                </a:solidFill>
                <a:latin typeface="Calibri" panose="020F0502020204030204" pitchFamily="34" charset="0"/>
              </a:rPr>
              <a:t>P</a:t>
            </a:r>
            <a:r>
              <a:rPr lang="en-GB" sz="2400" dirty="0" smtClean="0">
                <a:solidFill>
                  <a:srgbClr val="000000"/>
                </a:solidFill>
                <a:latin typeface="Calibri" panose="020F0502020204030204" pitchFamily="34" charset="0"/>
              </a:rPr>
              <a:t>reventing harm to children's and young people’s health or development </a:t>
            </a:r>
          </a:p>
          <a:p>
            <a:pPr>
              <a:buFont typeface="Arial" charset="0"/>
              <a:buChar char="•"/>
              <a:defRPr/>
            </a:pPr>
            <a:r>
              <a:rPr lang="en-GB" sz="2400" dirty="0" smtClean="0">
                <a:solidFill>
                  <a:srgbClr val="000000"/>
                </a:solidFill>
                <a:latin typeface="Calibri" panose="020F0502020204030204" pitchFamily="34" charset="0"/>
              </a:rPr>
              <a:t>Protecting children from neglect, ensuring children and young people grow up in safe households with love and with good car</a:t>
            </a:r>
            <a:r>
              <a:rPr lang="en-GB" sz="2400" dirty="0">
                <a:solidFill>
                  <a:srgbClr val="000000"/>
                </a:solidFill>
                <a:latin typeface="Calibri" panose="020F0502020204030204" pitchFamily="34" charset="0"/>
              </a:rPr>
              <a:t>e</a:t>
            </a:r>
            <a:endParaRPr lang="en-GB" altLang="en-US" sz="24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60911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2355" y="947671"/>
            <a:ext cx="3312368" cy="7360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Nicki Mark </a:t>
            </a:r>
          </a:p>
          <a:p>
            <a:pPr algn="ctr">
              <a:defRPr/>
            </a:pPr>
            <a:r>
              <a:rPr lang="en-GB" sz="1600" dirty="0" smtClean="0">
                <a:latin typeface="Calibri" panose="020F0502020204030204" pitchFamily="34" charset="0"/>
              </a:rPr>
              <a:t>Team Manager</a:t>
            </a:r>
            <a:endParaRPr lang="en-GB" sz="1600" dirty="0">
              <a:latin typeface="Calibri" panose="020F0502020204030204" pitchFamily="34" charset="0"/>
            </a:endParaRPr>
          </a:p>
        </p:txBody>
      </p:sp>
      <p:sp>
        <p:nvSpPr>
          <p:cNvPr id="11" name="Rectangle 10"/>
          <p:cNvSpPr/>
          <p:nvPr/>
        </p:nvSpPr>
        <p:spPr>
          <a:xfrm>
            <a:off x="3357031" y="3852207"/>
            <a:ext cx="1700438" cy="84999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Wiltshire Police</a:t>
            </a:r>
          </a:p>
          <a:p>
            <a:pPr algn="ctr">
              <a:defRPr/>
            </a:pPr>
            <a:r>
              <a:rPr lang="en-GB" sz="1600" dirty="0" smtClean="0">
                <a:latin typeface="Calibri" panose="020F0502020204030204" pitchFamily="34" charset="0"/>
              </a:rPr>
              <a:t>Decision Makers and Researchers</a:t>
            </a:r>
          </a:p>
        </p:txBody>
      </p:sp>
      <p:sp>
        <p:nvSpPr>
          <p:cNvPr id="12" name="Rectangle 11"/>
          <p:cNvSpPr/>
          <p:nvPr/>
        </p:nvSpPr>
        <p:spPr>
          <a:xfrm>
            <a:off x="5944024" y="3826170"/>
            <a:ext cx="1721217" cy="82641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Education</a:t>
            </a:r>
            <a:r>
              <a:rPr lang="en-GB" sz="1600" b="1" dirty="0" smtClean="0">
                <a:latin typeface="Calibri" panose="020F0502020204030204" pitchFamily="34" charset="0"/>
              </a:rPr>
              <a:t> </a:t>
            </a:r>
            <a:r>
              <a:rPr lang="en-GB" sz="1600" dirty="0" smtClean="0">
                <a:latin typeface="Calibri" panose="020F0502020204030204" pitchFamily="34" charset="0"/>
              </a:rPr>
              <a:t>Safeguarding Lead</a:t>
            </a:r>
          </a:p>
          <a:p>
            <a:pPr algn="ctr">
              <a:defRPr/>
            </a:pPr>
            <a:r>
              <a:rPr lang="en-GB" sz="1600" dirty="0" smtClean="0">
                <a:latin typeface="Calibri" panose="020F0502020204030204" pitchFamily="34" charset="0"/>
              </a:rPr>
              <a:t>Tanya Westall</a:t>
            </a:r>
          </a:p>
        </p:txBody>
      </p:sp>
      <p:sp>
        <p:nvSpPr>
          <p:cNvPr id="21" name="Rectangle 20"/>
          <p:cNvSpPr/>
          <p:nvPr/>
        </p:nvSpPr>
        <p:spPr>
          <a:xfrm>
            <a:off x="-456" y="5381392"/>
            <a:ext cx="2779936" cy="147660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Advice &amp; Information Officers</a:t>
            </a:r>
          </a:p>
          <a:p>
            <a:pPr algn="ctr">
              <a:defRPr/>
            </a:pPr>
            <a:r>
              <a:rPr lang="en-GB" sz="1200" dirty="0" smtClean="0">
                <a:latin typeface="Calibri" panose="020F0502020204030204" pitchFamily="34" charset="0"/>
              </a:rPr>
              <a:t>Helen Webb</a:t>
            </a:r>
          </a:p>
          <a:p>
            <a:pPr algn="ctr">
              <a:defRPr/>
            </a:pPr>
            <a:r>
              <a:rPr lang="en-GB" sz="1200" dirty="0" err="1" smtClean="0">
                <a:latin typeface="Calibri" panose="020F0502020204030204" pitchFamily="34" charset="0"/>
              </a:rPr>
              <a:t>Alli</a:t>
            </a:r>
            <a:r>
              <a:rPr lang="en-GB" sz="1200" dirty="0" smtClean="0">
                <a:latin typeface="Calibri" panose="020F0502020204030204" pitchFamily="34" charset="0"/>
              </a:rPr>
              <a:t> Challoner</a:t>
            </a:r>
          </a:p>
          <a:p>
            <a:pPr algn="ctr">
              <a:defRPr/>
            </a:pPr>
            <a:r>
              <a:rPr lang="en-GB" sz="1200" dirty="0" smtClean="0">
                <a:latin typeface="Calibri" panose="020F0502020204030204" pitchFamily="34" charset="0"/>
              </a:rPr>
              <a:t>Robert Drenning</a:t>
            </a:r>
          </a:p>
          <a:p>
            <a:pPr algn="ctr">
              <a:defRPr/>
            </a:pPr>
            <a:r>
              <a:rPr lang="en-GB" sz="1200" dirty="0" smtClean="0">
                <a:latin typeface="Calibri" panose="020F0502020204030204" pitchFamily="34" charset="0"/>
              </a:rPr>
              <a:t>Michaela Vitale</a:t>
            </a:r>
          </a:p>
          <a:p>
            <a:pPr algn="ctr">
              <a:defRPr/>
            </a:pPr>
            <a:r>
              <a:rPr lang="en-GB" sz="1200" dirty="0" smtClean="0">
                <a:latin typeface="Calibri" panose="020F0502020204030204" pitchFamily="34" charset="0"/>
              </a:rPr>
              <a:t>Jack Berry</a:t>
            </a:r>
          </a:p>
          <a:p>
            <a:pPr algn="ctr">
              <a:defRPr/>
            </a:pPr>
            <a:r>
              <a:rPr lang="en-GB" sz="1200" dirty="0" smtClean="0">
                <a:latin typeface="Calibri" panose="020F0502020204030204" pitchFamily="34" charset="0"/>
              </a:rPr>
              <a:t>Catheryn Richter</a:t>
            </a:r>
            <a:endParaRPr lang="en-GB" sz="1200" dirty="0">
              <a:latin typeface="Calibri" panose="020F0502020204030204" pitchFamily="34" charset="0"/>
            </a:endParaRPr>
          </a:p>
        </p:txBody>
      </p:sp>
      <p:sp>
        <p:nvSpPr>
          <p:cNvPr id="23" name="Rectangle 22"/>
          <p:cNvSpPr/>
          <p:nvPr/>
        </p:nvSpPr>
        <p:spPr>
          <a:xfrm>
            <a:off x="634263" y="3863855"/>
            <a:ext cx="2138735" cy="7294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Safeguarding Nurses</a:t>
            </a:r>
          </a:p>
          <a:p>
            <a:pPr algn="ctr">
              <a:defRPr/>
            </a:pPr>
            <a:r>
              <a:rPr lang="en-GB" sz="1600" dirty="0" smtClean="0">
                <a:latin typeface="Calibri" panose="020F0502020204030204" pitchFamily="34" charset="0"/>
              </a:rPr>
              <a:t>Stephanie Coleman and Charlotte Hinder</a:t>
            </a:r>
            <a:endParaRPr lang="en-GB" sz="1600" dirty="0">
              <a:latin typeface="Calibri" panose="020F0502020204030204" pitchFamily="34" charset="0"/>
            </a:endParaRPr>
          </a:p>
        </p:txBody>
      </p:sp>
      <p:sp>
        <p:nvSpPr>
          <p:cNvPr id="26" name="Rectangle 25"/>
          <p:cNvSpPr/>
          <p:nvPr/>
        </p:nvSpPr>
        <p:spPr>
          <a:xfrm>
            <a:off x="3846720" y="5754147"/>
            <a:ext cx="1859449" cy="100811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p>
          <a:p>
            <a:pPr algn="ctr">
              <a:defRPr/>
            </a:pPr>
            <a:r>
              <a:rPr lang="en-GB" dirty="0" smtClean="0">
                <a:latin typeface="Calibri" panose="020F0502020204030204" pitchFamily="34" charset="0"/>
              </a:rPr>
              <a:t>Business Support Team</a:t>
            </a:r>
            <a:endParaRPr lang="en-GB" dirty="0">
              <a:latin typeface="Calibri" panose="020F0502020204030204" pitchFamily="34" charset="0"/>
            </a:endParaRPr>
          </a:p>
          <a:p>
            <a:pPr algn="ctr">
              <a:defRPr/>
            </a:pPr>
            <a:endParaRPr lang="en-GB" dirty="0"/>
          </a:p>
        </p:txBody>
      </p:sp>
      <p:sp>
        <p:nvSpPr>
          <p:cNvPr id="27" name="Rectangle 26"/>
          <p:cNvSpPr/>
          <p:nvPr/>
        </p:nvSpPr>
        <p:spPr>
          <a:xfrm>
            <a:off x="2809733" y="39056"/>
            <a:ext cx="3312368" cy="7120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Justine Davies</a:t>
            </a:r>
          </a:p>
          <a:p>
            <a:pPr algn="ctr">
              <a:defRPr/>
            </a:pPr>
            <a:r>
              <a:rPr lang="en-GB" sz="1600" dirty="0" smtClean="0">
                <a:latin typeface="Calibri" panose="020F0502020204030204" pitchFamily="34" charset="0"/>
              </a:rPr>
              <a:t>Service Manager</a:t>
            </a:r>
            <a:endParaRPr lang="en-GB" sz="1600" dirty="0">
              <a:latin typeface="Calibri" panose="020F0502020204030204" pitchFamily="34" charset="0"/>
            </a:endParaRPr>
          </a:p>
        </p:txBody>
      </p:sp>
      <p:sp>
        <p:nvSpPr>
          <p:cNvPr id="22" name="Rectangle 21"/>
          <p:cNvSpPr/>
          <p:nvPr/>
        </p:nvSpPr>
        <p:spPr>
          <a:xfrm>
            <a:off x="221589" y="4867108"/>
            <a:ext cx="1100602" cy="36608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Housing</a:t>
            </a:r>
          </a:p>
        </p:txBody>
      </p:sp>
      <p:sp>
        <p:nvSpPr>
          <p:cNvPr id="24" name="Rectangle 23"/>
          <p:cNvSpPr/>
          <p:nvPr/>
        </p:nvSpPr>
        <p:spPr>
          <a:xfrm>
            <a:off x="5976080" y="4953531"/>
            <a:ext cx="2379631" cy="63570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Disabled Children’s Team</a:t>
            </a:r>
          </a:p>
        </p:txBody>
      </p:sp>
      <p:sp>
        <p:nvSpPr>
          <p:cNvPr id="17" name="Rectangle 16"/>
          <p:cNvSpPr/>
          <p:nvPr/>
        </p:nvSpPr>
        <p:spPr>
          <a:xfrm>
            <a:off x="1907704" y="4867108"/>
            <a:ext cx="1939016" cy="43096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Turning Point </a:t>
            </a:r>
          </a:p>
        </p:txBody>
      </p:sp>
      <p:sp>
        <p:nvSpPr>
          <p:cNvPr id="18" name="Rectangle 17"/>
          <p:cNvSpPr/>
          <p:nvPr/>
        </p:nvSpPr>
        <p:spPr>
          <a:xfrm>
            <a:off x="-456" y="1922516"/>
            <a:ext cx="2857410" cy="74562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Assistant Team Manager</a:t>
            </a:r>
          </a:p>
          <a:p>
            <a:pPr algn="ctr">
              <a:defRPr/>
            </a:pPr>
            <a:r>
              <a:rPr lang="en-GB" sz="1600" dirty="0" smtClean="0">
                <a:latin typeface="Calibri" panose="020F0502020204030204" pitchFamily="34" charset="0"/>
              </a:rPr>
              <a:t>Rebecca Gregory</a:t>
            </a:r>
          </a:p>
          <a:p>
            <a:pPr algn="ctr">
              <a:defRPr/>
            </a:pPr>
            <a:r>
              <a:rPr lang="en-GB" sz="1600" dirty="0" smtClean="0">
                <a:latin typeface="Calibri" panose="020F0502020204030204" pitchFamily="34" charset="0"/>
              </a:rPr>
              <a:t>Maurette Bloxam</a:t>
            </a:r>
          </a:p>
        </p:txBody>
      </p:sp>
      <p:sp>
        <p:nvSpPr>
          <p:cNvPr id="19" name="Rectangle 18"/>
          <p:cNvSpPr/>
          <p:nvPr/>
        </p:nvSpPr>
        <p:spPr>
          <a:xfrm>
            <a:off x="3148198" y="1922516"/>
            <a:ext cx="2827882" cy="65726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Assistant Team Manager</a:t>
            </a:r>
          </a:p>
          <a:p>
            <a:pPr algn="ctr">
              <a:defRPr/>
            </a:pPr>
            <a:r>
              <a:rPr lang="en-GB" sz="1600" dirty="0" smtClean="0">
                <a:latin typeface="Calibri" panose="020F0502020204030204" pitchFamily="34" charset="0"/>
              </a:rPr>
              <a:t>Emma Shatford</a:t>
            </a:r>
          </a:p>
          <a:p>
            <a:pPr algn="ctr">
              <a:defRPr/>
            </a:pPr>
            <a:r>
              <a:rPr lang="en-GB" sz="1600" dirty="0" smtClean="0">
                <a:latin typeface="Calibri" panose="020F0502020204030204" pitchFamily="34" charset="0"/>
              </a:rPr>
              <a:t>James Roffey</a:t>
            </a:r>
          </a:p>
        </p:txBody>
      </p:sp>
      <p:sp>
        <p:nvSpPr>
          <p:cNvPr id="25" name="Rectangle 24"/>
          <p:cNvSpPr/>
          <p:nvPr/>
        </p:nvSpPr>
        <p:spPr>
          <a:xfrm>
            <a:off x="6267324" y="1922515"/>
            <a:ext cx="2827882" cy="65726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smtClean="0">
              <a:latin typeface="Calibri" panose="020F0502020204030204" pitchFamily="34" charset="0"/>
            </a:endParaRPr>
          </a:p>
          <a:p>
            <a:pPr algn="ctr">
              <a:defRPr/>
            </a:pPr>
            <a:r>
              <a:rPr lang="en-GB" sz="1400" dirty="0" smtClean="0">
                <a:latin typeface="Calibri" panose="020F0502020204030204" pitchFamily="34" charset="0"/>
              </a:rPr>
              <a:t>Assistant Team Manager- </a:t>
            </a:r>
          </a:p>
          <a:p>
            <a:pPr algn="ctr">
              <a:defRPr/>
            </a:pPr>
            <a:r>
              <a:rPr lang="en-GB" sz="1400" dirty="0" smtClean="0">
                <a:latin typeface="Calibri" panose="020F0502020204030204" pitchFamily="34" charset="0"/>
              </a:rPr>
              <a:t>Early Help</a:t>
            </a:r>
          </a:p>
          <a:p>
            <a:pPr algn="ctr">
              <a:defRPr/>
            </a:pPr>
            <a:r>
              <a:rPr lang="en-GB" sz="1400" dirty="0" smtClean="0">
                <a:latin typeface="Calibri" panose="020F0502020204030204" pitchFamily="34" charset="0"/>
              </a:rPr>
              <a:t>Fortunate Bosu</a:t>
            </a:r>
          </a:p>
          <a:p>
            <a:pPr algn="ctr">
              <a:defRPr/>
            </a:pPr>
            <a:endParaRPr lang="en-GB" sz="1600" dirty="0" smtClean="0">
              <a:latin typeface="Calibri" panose="020F0502020204030204" pitchFamily="34" charset="0"/>
            </a:endParaRPr>
          </a:p>
        </p:txBody>
      </p:sp>
      <p:sp>
        <p:nvSpPr>
          <p:cNvPr id="29" name="Rectangle 28"/>
          <p:cNvSpPr/>
          <p:nvPr/>
        </p:nvSpPr>
        <p:spPr>
          <a:xfrm>
            <a:off x="29073" y="2816340"/>
            <a:ext cx="2803282" cy="91625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smtClean="0">
              <a:latin typeface="Calibri" panose="020F0502020204030204" pitchFamily="34" charset="0"/>
            </a:endParaRPr>
          </a:p>
          <a:p>
            <a:pPr algn="ctr">
              <a:defRPr/>
            </a:pPr>
            <a:r>
              <a:rPr lang="en-GB" sz="1600" dirty="0" smtClean="0">
                <a:latin typeface="Calibri" panose="020F0502020204030204" pitchFamily="34" charset="0"/>
              </a:rPr>
              <a:t>Social Workers</a:t>
            </a:r>
          </a:p>
          <a:p>
            <a:pPr algn="ctr">
              <a:defRPr/>
            </a:pPr>
            <a:r>
              <a:rPr lang="en-GB" sz="1600" dirty="0" smtClean="0">
                <a:latin typeface="Calibri" panose="020F0502020204030204" pitchFamily="34" charset="0"/>
              </a:rPr>
              <a:t>Jan Laws</a:t>
            </a:r>
          </a:p>
          <a:p>
            <a:pPr algn="ctr">
              <a:defRPr/>
            </a:pPr>
            <a:r>
              <a:rPr lang="en-GB" sz="1600" dirty="0" smtClean="0">
                <a:latin typeface="Calibri" panose="020F0502020204030204" pitchFamily="34" charset="0"/>
              </a:rPr>
              <a:t>Tari Mashiri</a:t>
            </a:r>
          </a:p>
          <a:p>
            <a:pPr algn="ctr">
              <a:defRPr/>
            </a:pPr>
            <a:r>
              <a:rPr lang="en-GB" sz="1600" dirty="0" smtClean="0">
                <a:latin typeface="Calibri" panose="020F0502020204030204" pitchFamily="34" charset="0"/>
              </a:rPr>
              <a:t>Helen Wilks</a:t>
            </a:r>
            <a:endParaRPr lang="en-GB" sz="1600" dirty="0">
              <a:latin typeface="Calibri" panose="020F0502020204030204" pitchFamily="34" charset="0"/>
            </a:endParaRPr>
          </a:p>
          <a:p>
            <a:pPr algn="ctr">
              <a:defRPr/>
            </a:pPr>
            <a:endParaRPr lang="en-GB" sz="1600" dirty="0" smtClean="0">
              <a:latin typeface="Calibri" panose="020F0502020204030204" pitchFamily="34" charset="0"/>
            </a:endParaRPr>
          </a:p>
        </p:txBody>
      </p:sp>
      <p:sp>
        <p:nvSpPr>
          <p:cNvPr id="31" name="Rectangle 30"/>
          <p:cNvSpPr/>
          <p:nvPr/>
        </p:nvSpPr>
        <p:spPr>
          <a:xfrm>
            <a:off x="6267324" y="2841797"/>
            <a:ext cx="2827882" cy="91625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smtClean="0">
              <a:latin typeface="Calibri" panose="020F0502020204030204" pitchFamily="34" charset="0"/>
            </a:endParaRPr>
          </a:p>
          <a:p>
            <a:pPr algn="ctr">
              <a:defRPr/>
            </a:pPr>
            <a:r>
              <a:rPr lang="en-GB" sz="1600" dirty="0" smtClean="0">
                <a:latin typeface="Calibri" panose="020F0502020204030204" pitchFamily="34" charset="0"/>
              </a:rPr>
              <a:t>Social Workers</a:t>
            </a:r>
          </a:p>
          <a:p>
            <a:pPr algn="ctr">
              <a:defRPr/>
            </a:pPr>
            <a:r>
              <a:rPr lang="en-GB" sz="1600" dirty="0">
                <a:latin typeface="Calibri" panose="020F0502020204030204" pitchFamily="34" charset="0"/>
              </a:rPr>
              <a:t>Petra </a:t>
            </a:r>
            <a:r>
              <a:rPr lang="en-GB" sz="1600" dirty="0" smtClean="0">
                <a:latin typeface="Calibri" panose="020F0502020204030204" pitchFamily="34" charset="0"/>
              </a:rPr>
              <a:t>Matuvi</a:t>
            </a:r>
          </a:p>
          <a:p>
            <a:pPr algn="ctr">
              <a:defRPr/>
            </a:pPr>
            <a:r>
              <a:rPr lang="en-GB" sz="1600" dirty="0" smtClean="0">
                <a:latin typeface="Calibri" panose="020F0502020204030204" pitchFamily="34" charset="0"/>
              </a:rPr>
              <a:t>Paula </a:t>
            </a:r>
            <a:r>
              <a:rPr lang="en-GB" sz="1600" dirty="0" err="1" smtClean="0">
                <a:latin typeface="Calibri" panose="020F0502020204030204" pitchFamily="34" charset="0"/>
              </a:rPr>
              <a:t>Hogson</a:t>
            </a:r>
            <a:endParaRPr lang="en-GB" sz="1600" dirty="0" smtClean="0">
              <a:latin typeface="Calibri" panose="020F0502020204030204" pitchFamily="34" charset="0"/>
            </a:endParaRPr>
          </a:p>
          <a:p>
            <a:pPr algn="ctr">
              <a:defRPr/>
            </a:pPr>
            <a:r>
              <a:rPr lang="en-GB" sz="1600" dirty="0" smtClean="0">
                <a:latin typeface="Calibri" panose="020F0502020204030204" pitchFamily="34" charset="0"/>
              </a:rPr>
              <a:t>David Robson</a:t>
            </a:r>
            <a:endParaRPr lang="en-GB" sz="1600" dirty="0">
              <a:latin typeface="Calibri" panose="020F0502020204030204" pitchFamily="34" charset="0"/>
            </a:endParaRPr>
          </a:p>
          <a:p>
            <a:pPr algn="ctr">
              <a:defRPr/>
            </a:pPr>
            <a:endParaRPr lang="en-GB" sz="1600" dirty="0" smtClean="0">
              <a:latin typeface="Calibri" panose="020F0502020204030204" pitchFamily="34" charset="0"/>
            </a:endParaRPr>
          </a:p>
        </p:txBody>
      </p:sp>
      <p:sp>
        <p:nvSpPr>
          <p:cNvPr id="32" name="Rectangle 31"/>
          <p:cNvSpPr/>
          <p:nvPr/>
        </p:nvSpPr>
        <p:spPr>
          <a:xfrm>
            <a:off x="4005731" y="4953531"/>
            <a:ext cx="1700438" cy="63570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smtClean="0">
                <a:latin typeface="Calibri" panose="020F0502020204030204" pitchFamily="34" charset="0"/>
              </a:rPr>
              <a:t>CCE/Missing Lead</a:t>
            </a:r>
          </a:p>
        </p:txBody>
      </p:sp>
      <p:sp>
        <p:nvSpPr>
          <p:cNvPr id="20" name="Rectangle 19"/>
          <p:cNvSpPr/>
          <p:nvPr/>
        </p:nvSpPr>
        <p:spPr>
          <a:xfrm>
            <a:off x="3064276" y="2841797"/>
            <a:ext cx="2803282" cy="91625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600" dirty="0" smtClean="0">
              <a:latin typeface="Calibri" panose="020F0502020204030204" pitchFamily="34" charset="0"/>
            </a:endParaRPr>
          </a:p>
          <a:p>
            <a:pPr algn="ctr">
              <a:defRPr/>
            </a:pPr>
            <a:r>
              <a:rPr lang="en-GB" sz="1600" dirty="0" smtClean="0">
                <a:latin typeface="Calibri" panose="020F0502020204030204" pitchFamily="34" charset="0"/>
              </a:rPr>
              <a:t>Social Workers</a:t>
            </a:r>
          </a:p>
          <a:p>
            <a:pPr algn="ctr">
              <a:defRPr/>
            </a:pPr>
            <a:r>
              <a:rPr lang="en-GB" sz="1600" dirty="0" smtClean="0">
                <a:latin typeface="Calibri" panose="020F0502020204030204" pitchFamily="34" charset="0"/>
              </a:rPr>
              <a:t>Danny Good</a:t>
            </a:r>
          </a:p>
          <a:p>
            <a:pPr algn="ctr">
              <a:defRPr/>
            </a:pPr>
            <a:r>
              <a:rPr lang="en-GB" sz="1600" dirty="0" smtClean="0">
                <a:latin typeface="Calibri" panose="020F0502020204030204" pitchFamily="34" charset="0"/>
              </a:rPr>
              <a:t>Helen Creppy</a:t>
            </a:r>
          </a:p>
          <a:p>
            <a:pPr algn="ctr">
              <a:defRPr/>
            </a:pPr>
            <a:endParaRPr lang="en-GB" sz="1600" dirty="0" smtClean="0">
              <a:latin typeface="Calibri" panose="020F0502020204030204" pitchFamily="34" charset="0"/>
            </a:endParaRPr>
          </a:p>
        </p:txBody>
      </p:sp>
    </p:spTree>
    <p:extLst>
      <p:ext uri="{BB962C8B-B14F-4D97-AF65-F5344CB8AC3E}">
        <p14:creationId xmlns:p14="http://schemas.microsoft.com/office/powerpoint/2010/main" val="4134688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88640"/>
            <a:ext cx="7056784" cy="930432"/>
          </a:xfrm>
        </p:spPr>
        <p:txBody>
          <a:bodyPr>
            <a:normAutofit fontScale="90000"/>
          </a:bodyPr>
          <a:lstStyle/>
          <a:p>
            <a:pPr algn="ctr"/>
            <a:r>
              <a:rPr lang="en-GB" sz="4400" dirty="0" smtClean="0">
                <a:latin typeface="Calibri" panose="020F0502020204030204" pitchFamily="34" charset="0"/>
              </a:rPr>
              <a:t>Multi Agency Safeguarding Hub</a:t>
            </a:r>
            <a:endParaRPr lang="en-GB" sz="4400" dirty="0">
              <a:latin typeface="Calibri" panose="020F0502020204030204" pitchFamily="34" charset="0"/>
            </a:endParaRPr>
          </a:p>
        </p:txBody>
      </p:sp>
      <p:sp>
        <p:nvSpPr>
          <p:cNvPr id="2" name="Content Placeholder 1"/>
          <p:cNvSpPr>
            <a:spLocks noGrp="1"/>
          </p:cNvSpPr>
          <p:nvPr>
            <p:ph idx="1"/>
          </p:nvPr>
        </p:nvSpPr>
        <p:spPr>
          <a:xfrm>
            <a:off x="283026" y="908720"/>
            <a:ext cx="7385318" cy="5832648"/>
          </a:xfrm>
        </p:spPr>
        <p:txBody>
          <a:bodyPr>
            <a:noAutofit/>
          </a:bodyPr>
          <a:lstStyle/>
          <a:p>
            <a:r>
              <a:rPr lang="en-GB" sz="2400" dirty="0" smtClean="0">
                <a:solidFill>
                  <a:schemeClr val="bg2">
                    <a:lumMod val="25000"/>
                  </a:schemeClr>
                </a:solidFill>
                <a:latin typeface="Calibri" panose="020F0502020204030204" pitchFamily="34" charset="0"/>
              </a:rPr>
              <a:t>Receives </a:t>
            </a:r>
            <a:r>
              <a:rPr lang="en-GB" sz="2400" dirty="0">
                <a:solidFill>
                  <a:schemeClr val="bg2">
                    <a:lumMod val="25000"/>
                  </a:schemeClr>
                </a:solidFill>
                <a:latin typeface="Calibri" panose="020F0502020204030204" pitchFamily="34" charset="0"/>
              </a:rPr>
              <a:t>all </a:t>
            </a:r>
            <a:r>
              <a:rPr lang="en-GB" sz="2400" dirty="0" smtClean="0">
                <a:solidFill>
                  <a:schemeClr val="bg2">
                    <a:lumMod val="25000"/>
                  </a:schemeClr>
                </a:solidFill>
                <a:latin typeface="Calibri" panose="020F0502020204030204" pitchFamily="34" charset="0"/>
              </a:rPr>
              <a:t>safeguarding &amp; welfare contacts for children via a Referral Form (RF1) if not already open to Social Care.</a:t>
            </a:r>
            <a:endParaRPr lang="en-GB" sz="2400" dirty="0">
              <a:solidFill>
                <a:schemeClr val="bg2">
                  <a:lumMod val="25000"/>
                </a:schemeClr>
              </a:solidFill>
              <a:latin typeface="Calibri" panose="020F0502020204030204" pitchFamily="34" charset="0"/>
            </a:endParaRPr>
          </a:p>
          <a:p>
            <a:r>
              <a:rPr lang="en-GB" sz="2400" dirty="0">
                <a:solidFill>
                  <a:schemeClr val="bg2">
                    <a:lumMod val="25000"/>
                  </a:schemeClr>
                </a:solidFill>
                <a:latin typeface="Calibri" panose="020F0502020204030204" pitchFamily="34" charset="0"/>
              </a:rPr>
              <a:t>Consults with partner agencies to inform decision making</a:t>
            </a:r>
          </a:p>
          <a:p>
            <a:r>
              <a:rPr lang="en-GB" sz="2400" dirty="0" smtClean="0">
                <a:solidFill>
                  <a:schemeClr val="bg2">
                    <a:lumMod val="25000"/>
                  </a:schemeClr>
                </a:solidFill>
                <a:latin typeface="Calibri" panose="020F0502020204030204" pitchFamily="34" charset="0"/>
              </a:rPr>
              <a:t>Provides </a:t>
            </a:r>
            <a:r>
              <a:rPr lang="en-GB" sz="2400" dirty="0">
                <a:solidFill>
                  <a:schemeClr val="bg2">
                    <a:lumMod val="25000"/>
                  </a:schemeClr>
                </a:solidFill>
                <a:latin typeface="Calibri" panose="020F0502020204030204" pitchFamily="34" charset="0"/>
              </a:rPr>
              <a:t>a secure and confidential environment for </a:t>
            </a:r>
            <a:r>
              <a:rPr lang="en-GB" sz="2400" dirty="0" smtClean="0">
                <a:solidFill>
                  <a:schemeClr val="bg2">
                    <a:lumMod val="25000"/>
                  </a:schemeClr>
                </a:solidFill>
                <a:latin typeface="Calibri" panose="020F0502020204030204" pitchFamily="34" charset="0"/>
              </a:rPr>
              <a:t>MASH partner agencies </a:t>
            </a:r>
            <a:r>
              <a:rPr lang="en-GB" sz="2400" dirty="0">
                <a:solidFill>
                  <a:schemeClr val="bg2">
                    <a:lumMod val="25000"/>
                  </a:schemeClr>
                </a:solidFill>
                <a:latin typeface="Calibri" panose="020F0502020204030204" pitchFamily="34" charset="0"/>
              </a:rPr>
              <a:t>to </a:t>
            </a:r>
            <a:r>
              <a:rPr lang="en-GB" sz="2400" dirty="0" smtClean="0">
                <a:solidFill>
                  <a:schemeClr val="bg2">
                    <a:lumMod val="25000"/>
                  </a:schemeClr>
                </a:solidFill>
                <a:latin typeface="Calibri" panose="020F0502020204030204" pitchFamily="34" charset="0"/>
              </a:rPr>
              <a:t>be consulted and share information.</a:t>
            </a:r>
            <a:endParaRPr lang="en-GB" sz="2400" dirty="0">
              <a:solidFill>
                <a:schemeClr val="bg2">
                  <a:lumMod val="25000"/>
                </a:schemeClr>
              </a:solidFill>
              <a:latin typeface="Calibri" panose="020F0502020204030204" pitchFamily="34" charset="0"/>
            </a:endParaRPr>
          </a:p>
          <a:p>
            <a:r>
              <a:rPr lang="en-GB" sz="2400" dirty="0">
                <a:solidFill>
                  <a:schemeClr val="bg2">
                    <a:lumMod val="25000"/>
                  </a:schemeClr>
                </a:solidFill>
                <a:latin typeface="Calibri" panose="020F0502020204030204" pitchFamily="34" charset="0"/>
              </a:rPr>
              <a:t>Prioritises referrals </a:t>
            </a:r>
            <a:r>
              <a:rPr lang="en-GB" sz="2400" dirty="0" smtClean="0">
                <a:solidFill>
                  <a:schemeClr val="bg2">
                    <a:lumMod val="25000"/>
                  </a:schemeClr>
                </a:solidFill>
                <a:latin typeface="Calibri" panose="020F0502020204030204" pitchFamily="34" charset="0"/>
              </a:rPr>
              <a:t>and will make a decision of support and intervention for a child using the Threshold Framework</a:t>
            </a:r>
            <a:endParaRPr lang="en-GB" sz="2400" dirty="0">
              <a:solidFill>
                <a:schemeClr val="bg2">
                  <a:lumMod val="25000"/>
                </a:schemeClr>
              </a:solidFill>
              <a:latin typeface="Calibri" panose="020F0502020204030204" pitchFamily="34" charset="0"/>
            </a:endParaRPr>
          </a:p>
        </p:txBody>
      </p:sp>
    </p:spTree>
    <p:extLst>
      <p:ext uri="{BB962C8B-B14F-4D97-AF65-F5344CB8AC3E}">
        <p14:creationId xmlns:p14="http://schemas.microsoft.com/office/powerpoint/2010/main" val="862003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good RF1 </a:t>
            </a:r>
            <a:r>
              <a:rPr lang="en-GB" dirty="0" smtClean="0">
                <a:solidFill>
                  <a:srgbClr val="FF0000"/>
                </a:solidFill>
              </a:rPr>
              <a:t>Example</a:t>
            </a:r>
            <a:endParaRPr lang="en-GB" dirty="0">
              <a:solidFill>
                <a:srgbClr val="FF0000"/>
              </a:solidFill>
            </a:endParaRPr>
          </a:p>
        </p:txBody>
      </p:sp>
      <p:sp>
        <p:nvSpPr>
          <p:cNvPr id="3" name="Content Placeholder 2"/>
          <p:cNvSpPr>
            <a:spLocks noGrp="1"/>
          </p:cNvSpPr>
          <p:nvPr>
            <p:ph idx="1"/>
          </p:nvPr>
        </p:nvSpPr>
        <p:spPr>
          <a:xfrm>
            <a:off x="609599" y="1556792"/>
            <a:ext cx="6347714" cy="4484571"/>
          </a:xfrm>
        </p:spPr>
        <p:txBody>
          <a:bodyPr/>
          <a:lstStyle/>
          <a:p>
            <a:r>
              <a:rPr lang="en-GB" dirty="0" smtClean="0"/>
              <a:t>In this example a clear analysis was given as to why no consent has been obtained </a:t>
            </a:r>
          </a:p>
          <a:p>
            <a:r>
              <a:rPr lang="en-GB" dirty="0" smtClean="0"/>
              <a:t>The referrer made it clear what work has been undertaken with the child and included an overview in the RF1 – </a:t>
            </a:r>
            <a:r>
              <a:rPr lang="en-GB" dirty="0" smtClean="0">
                <a:solidFill>
                  <a:srgbClr val="FF0000"/>
                </a:solidFill>
              </a:rPr>
              <a:t>a TAC was in place and a professional’s meeting had happened prior to RF1</a:t>
            </a:r>
            <a:endParaRPr lang="en-GB" dirty="0" smtClean="0"/>
          </a:p>
          <a:p>
            <a:r>
              <a:rPr lang="en-GB" dirty="0" smtClean="0"/>
              <a:t>The referrer used the </a:t>
            </a:r>
            <a:r>
              <a:rPr lang="en-GB" dirty="0"/>
              <a:t>Threshold document </a:t>
            </a:r>
            <a:r>
              <a:rPr lang="en-GB" dirty="0" smtClean="0"/>
              <a:t>and identified the risks and needs of the child in the RF1.  They said how this impacted on the child and what their worries were </a:t>
            </a:r>
          </a:p>
          <a:p>
            <a:r>
              <a:rPr lang="en-GB" dirty="0" smtClean="0"/>
              <a:t>The referrer included the voice of the child who had said “</a:t>
            </a:r>
            <a:r>
              <a:rPr lang="en-GB" dirty="0" smtClean="0">
                <a:solidFill>
                  <a:srgbClr val="FF0000"/>
                </a:solidFill>
              </a:rPr>
              <a:t>I don’t </a:t>
            </a:r>
            <a:r>
              <a:rPr lang="en-GB" dirty="0">
                <a:solidFill>
                  <a:srgbClr val="FF0000"/>
                </a:solidFill>
              </a:rPr>
              <a:t>like being at </a:t>
            </a:r>
            <a:r>
              <a:rPr lang="en-GB" dirty="0" smtClean="0">
                <a:solidFill>
                  <a:srgbClr val="FF0000"/>
                </a:solidFill>
              </a:rPr>
              <a:t>home” “I’m hungry and there isn’t enough food at home”</a:t>
            </a:r>
            <a:endParaRPr lang="en-GB" dirty="0"/>
          </a:p>
        </p:txBody>
      </p:sp>
    </p:spTree>
    <p:extLst>
      <p:ext uri="{BB962C8B-B14F-4D97-AF65-F5344CB8AC3E}">
        <p14:creationId xmlns:p14="http://schemas.microsoft.com/office/powerpoint/2010/main" val="85073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57200"/>
            <a:ext cx="8229600" cy="883568"/>
          </a:xfrm>
        </p:spPr>
        <p:txBody>
          <a:bodyPr>
            <a:normAutofit/>
          </a:bodyPr>
          <a:lstStyle/>
          <a:p>
            <a:pPr algn="ctr"/>
            <a:r>
              <a:rPr lang="en-GB" altLang="en-US" sz="4000" b="1" dirty="0" smtClean="0">
                <a:latin typeface="Calibri" panose="020F0502020204030204" pitchFamily="34" charset="0"/>
              </a:rPr>
              <a:t>How do we make decisions</a:t>
            </a:r>
            <a:r>
              <a:rPr lang="en-GB" altLang="en-US" sz="4000" b="1" dirty="0" smtClean="0"/>
              <a:t>?</a:t>
            </a:r>
          </a:p>
        </p:txBody>
      </p:sp>
      <p:sp>
        <p:nvSpPr>
          <p:cNvPr id="18435" name="Content Placeholder 2"/>
          <p:cNvSpPr>
            <a:spLocks noGrp="1"/>
          </p:cNvSpPr>
          <p:nvPr>
            <p:ph idx="1"/>
          </p:nvPr>
        </p:nvSpPr>
        <p:spPr>
          <a:xfrm>
            <a:off x="457200" y="1412776"/>
            <a:ext cx="8229600" cy="5112568"/>
          </a:xfrm>
        </p:spPr>
        <p:txBody>
          <a:bodyPr>
            <a:normAutofit lnSpcReduction="10000"/>
          </a:bodyPr>
          <a:lstStyle/>
          <a:p>
            <a:pPr eaLnBrk="1" hangingPunct="1">
              <a:lnSpc>
                <a:spcPct val="75000"/>
              </a:lnSpc>
              <a:spcBef>
                <a:spcPct val="0"/>
              </a:spcBef>
              <a:buFont typeface="Arial" charset="0"/>
              <a:buChar char="•"/>
              <a:defRPr/>
            </a:pPr>
            <a:endParaRPr lang="en-GB" altLang="en-US" sz="2400" dirty="0" smtClean="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400" dirty="0" smtClean="0">
                <a:latin typeface="Calibri" panose="020F0502020204030204" pitchFamily="34" charset="0"/>
                <a:cs typeface="Arial" charset="0"/>
              </a:rPr>
              <a:t>For every Contact that comes into MASH, </a:t>
            </a:r>
            <a:r>
              <a:rPr lang="en-GB" altLang="en-US" sz="2400" dirty="0">
                <a:latin typeface="Calibri" panose="020F0502020204030204" pitchFamily="34" charset="0"/>
                <a:cs typeface="Arial" charset="0"/>
              </a:rPr>
              <a:t>a</a:t>
            </a:r>
            <a:r>
              <a:rPr lang="en-GB" altLang="en-US" sz="2400" dirty="0" smtClean="0">
                <a:latin typeface="Calibri" panose="020F0502020204030204" pitchFamily="34" charset="0"/>
                <a:cs typeface="Arial" charset="0"/>
              </a:rPr>
              <a:t> Manager considers the information against the Threshold Framework. </a:t>
            </a:r>
          </a:p>
          <a:p>
            <a:pPr eaLnBrk="1" hangingPunct="1">
              <a:lnSpc>
                <a:spcPct val="75000"/>
              </a:lnSpc>
              <a:spcBef>
                <a:spcPct val="0"/>
              </a:spcBef>
              <a:buFont typeface="Arial" charset="0"/>
              <a:buChar char="•"/>
              <a:defRPr/>
            </a:pPr>
            <a:endParaRPr lang="en-GB" altLang="en-US" sz="2400" dirty="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400" dirty="0" smtClean="0">
                <a:latin typeface="Calibri" panose="020F0502020204030204" pitchFamily="34" charset="0"/>
                <a:cs typeface="Arial" charset="0"/>
              </a:rPr>
              <a:t>An initial decision is applied to indicate the level of need.</a:t>
            </a:r>
          </a:p>
          <a:p>
            <a:pPr marL="0" indent="0" eaLnBrk="1" hangingPunct="1">
              <a:lnSpc>
                <a:spcPct val="75000"/>
              </a:lnSpc>
              <a:spcBef>
                <a:spcPct val="0"/>
              </a:spcBef>
              <a:buNone/>
              <a:defRPr/>
            </a:pPr>
            <a:endParaRPr lang="en-GB" altLang="en-US" sz="2400" dirty="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400" dirty="0" smtClean="0">
                <a:latin typeface="Calibri" panose="020F0502020204030204" pitchFamily="34" charset="0"/>
                <a:cs typeface="Arial" charset="0"/>
              </a:rPr>
              <a:t>Where appropriate MASH enquiries are undertaken with MASH partner agencies to inform decision making. This process always involves talking to families and seeking Consent</a:t>
            </a:r>
          </a:p>
          <a:p>
            <a:pPr eaLnBrk="1" hangingPunct="1">
              <a:lnSpc>
                <a:spcPct val="75000"/>
              </a:lnSpc>
              <a:spcBef>
                <a:spcPct val="0"/>
              </a:spcBef>
              <a:buFont typeface="Arial" charset="0"/>
              <a:buChar char="•"/>
              <a:defRPr/>
            </a:pPr>
            <a:endParaRPr lang="en-GB" altLang="en-US" sz="2400" dirty="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400" dirty="0" smtClean="0">
                <a:latin typeface="Calibri" panose="020F0502020204030204" pitchFamily="34" charset="0"/>
                <a:cs typeface="Arial" charset="0"/>
              </a:rPr>
              <a:t>If Consent is not gained but information is still required to make safe, robust decisions about a Child’s welfare a MASH manager can decide that we share information without consent.</a:t>
            </a:r>
          </a:p>
          <a:p>
            <a:pPr eaLnBrk="1" hangingPunct="1">
              <a:lnSpc>
                <a:spcPct val="75000"/>
              </a:lnSpc>
              <a:spcBef>
                <a:spcPct val="0"/>
              </a:spcBef>
              <a:buFont typeface="Arial" charset="0"/>
              <a:buChar char="•"/>
              <a:defRPr/>
            </a:pPr>
            <a:endParaRPr lang="en-GB" altLang="en-US" sz="2400" dirty="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400" dirty="0" smtClean="0">
                <a:latin typeface="Calibri" panose="020F0502020204030204" pitchFamily="34" charset="0"/>
                <a:cs typeface="Arial" charset="0"/>
              </a:rPr>
              <a:t>MASH enquiries involve partner agencies sharing relevant information about children and families.</a:t>
            </a:r>
          </a:p>
          <a:p>
            <a:pPr eaLnBrk="1" hangingPunct="1">
              <a:lnSpc>
                <a:spcPct val="75000"/>
              </a:lnSpc>
              <a:spcBef>
                <a:spcPct val="0"/>
              </a:spcBef>
              <a:buFont typeface="Arial" charset="0"/>
              <a:buChar char="•"/>
              <a:defRPr/>
            </a:pPr>
            <a:endParaRPr lang="en-GB" altLang="en-US" sz="2400" dirty="0">
              <a:solidFill>
                <a:srgbClr val="000000"/>
              </a:solidFill>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400" dirty="0" smtClean="0">
                <a:solidFill>
                  <a:srgbClr val="000000"/>
                </a:solidFill>
                <a:latin typeface="Calibri" panose="020F0502020204030204" pitchFamily="34" charset="0"/>
                <a:cs typeface="Arial" charset="0"/>
              </a:rPr>
              <a:t>MASH have a responsibility to inform referring partner agencies the outcome of their referral.</a:t>
            </a:r>
            <a:endParaRPr lang="en-GB" altLang="en-US" sz="2400" dirty="0" smtClean="0">
              <a:solidFill>
                <a:srgbClr val="000000"/>
              </a:solidFill>
              <a:cs typeface="Arial" charset="0"/>
            </a:endParaRPr>
          </a:p>
          <a:p>
            <a:pPr marL="0" indent="0" eaLnBrk="1" hangingPunct="1">
              <a:lnSpc>
                <a:spcPct val="75000"/>
              </a:lnSpc>
              <a:spcBef>
                <a:spcPct val="0"/>
              </a:spcBef>
              <a:buFont typeface="Arial" charset="0"/>
              <a:buNone/>
              <a:defRPr/>
            </a:pPr>
            <a:endParaRPr lang="en-GB" altLang="en-US" sz="2400" dirty="0" smtClean="0">
              <a:solidFill>
                <a:srgbClr val="000000"/>
              </a:solidFill>
              <a:cs typeface="Arial" charset="0"/>
            </a:endParaRPr>
          </a:p>
          <a:p>
            <a:pPr eaLnBrk="1" hangingPunct="1">
              <a:lnSpc>
                <a:spcPct val="75000"/>
              </a:lnSpc>
              <a:spcBef>
                <a:spcPct val="0"/>
              </a:spcBef>
              <a:buFont typeface="Arial" charset="0"/>
              <a:buChar char="•"/>
              <a:defRPr/>
            </a:pPr>
            <a:endParaRPr lang="en-GB" altLang="en-US" sz="2400" dirty="0" smtClean="0">
              <a:solidFill>
                <a:srgbClr val="000000"/>
              </a:solidFill>
              <a:cs typeface="Arial" charset="0"/>
            </a:endParaRPr>
          </a:p>
        </p:txBody>
      </p:sp>
    </p:spTree>
    <p:extLst>
      <p:ext uri="{BB962C8B-B14F-4D97-AF65-F5344CB8AC3E}">
        <p14:creationId xmlns:p14="http://schemas.microsoft.com/office/powerpoint/2010/main" val="67081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74769" cy="1320800"/>
          </a:xfrm>
        </p:spPr>
        <p:txBody>
          <a:bodyPr/>
          <a:lstStyle/>
          <a:p>
            <a:r>
              <a:rPr lang="en-GB" dirty="0" smtClean="0"/>
              <a:t>Myth-Busting Guide to information Sharing Yes or No?</a:t>
            </a:r>
            <a:endParaRPr lang="en-GB" dirty="0"/>
          </a:p>
        </p:txBody>
      </p:sp>
      <p:sp>
        <p:nvSpPr>
          <p:cNvPr id="5" name="Content Placeholder 4"/>
          <p:cNvSpPr>
            <a:spLocks noGrp="1"/>
          </p:cNvSpPr>
          <p:nvPr>
            <p:ph idx="1"/>
          </p:nvPr>
        </p:nvSpPr>
        <p:spPr>
          <a:xfrm>
            <a:off x="179512" y="2132856"/>
            <a:ext cx="7992887" cy="4032448"/>
          </a:xfrm>
        </p:spPr>
        <p:txBody>
          <a:bodyPr/>
          <a:lstStyle/>
          <a:p>
            <a:pPr marL="0" indent="0">
              <a:buNone/>
            </a:pPr>
            <a:r>
              <a:rPr lang="en-GB" dirty="0"/>
              <a:t>Sharing information enables practitioners and agencies to identify and provide appropriate services that safeguard and promote the welfare of children. Below are common myths that may hinder effective information </a:t>
            </a:r>
            <a:r>
              <a:rPr lang="en-GB" dirty="0" smtClean="0"/>
              <a:t>sharing – please answer yes or no.</a:t>
            </a:r>
          </a:p>
          <a:p>
            <a:r>
              <a:rPr lang="en-GB" b="1" dirty="0" smtClean="0"/>
              <a:t>Is Data </a:t>
            </a:r>
            <a:r>
              <a:rPr lang="en-GB" b="1" dirty="0"/>
              <a:t>protection legislation is a barrier to sharing </a:t>
            </a:r>
            <a:r>
              <a:rPr lang="en-GB" b="1" dirty="0" smtClean="0"/>
              <a:t>information?</a:t>
            </a:r>
          </a:p>
          <a:p>
            <a:r>
              <a:rPr lang="en-GB" b="1" dirty="0"/>
              <a:t>Consent is needed to share personal </a:t>
            </a:r>
            <a:r>
              <a:rPr lang="en-GB" b="1" dirty="0" smtClean="0"/>
              <a:t>information? </a:t>
            </a:r>
            <a:endParaRPr lang="en-GB" dirty="0"/>
          </a:p>
          <a:p>
            <a:r>
              <a:rPr lang="en-GB" b="1" dirty="0" smtClean="0"/>
              <a:t>Personal </a:t>
            </a:r>
            <a:r>
              <a:rPr lang="en-GB" b="1" dirty="0"/>
              <a:t>information collected by one organisation/agency cannot be disclosed to another </a:t>
            </a:r>
            <a:endParaRPr lang="en-GB" b="1" dirty="0" smtClean="0"/>
          </a:p>
          <a:p>
            <a:r>
              <a:rPr lang="en-GB" b="1" dirty="0" smtClean="0"/>
              <a:t>Does the </a:t>
            </a:r>
            <a:r>
              <a:rPr lang="en-GB" b="1" dirty="0"/>
              <a:t>common law </a:t>
            </a:r>
            <a:r>
              <a:rPr lang="en-GB" b="1" dirty="0" smtClean="0"/>
              <a:t>Duty </a:t>
            </a:r>
            <a:r>
              <a:rPr lang="en-GB" b="1" dirty="0"/>
              <a:t>of confidence and the Human Rights Act 1998 prevent the sharing of personal </a:t>
            </a:r>
            <a:r>
              <a:rPr lang="en-GB" b="1" dirty="0" smtClean="0"/>
              <a:t>information? </a:t>
            </a:r>
            <a:endParaRPr lang="en-GB" dirty="0"/>
          </a:p>
          <a:p>
            <a:r>
              <a:rPr lang="en-GB" b="1" dirty="0" smtClean="0"/>
              <a:t>Do IT </a:t>
            </a:r>
            <a:r>
              <a:rPr lang="en-GB" b="1" dirty="0"/>
              <a:t>Systems </a:t>
            </a:r>
            <a:r>
              <a:rPr lang="en-GB" b="1" dirty="0" smtClean="0"/>
              <a:t>act as a barrier </a:t>
            </a:r>
            <a:r>
              <a:rPr lang="en-GB" b="1" dirty="0"/>
              <a:t>to effective information </a:t>
            </a:r>
            <a:r>
              <a:rPr lang="en-GB" b="1" dirty="0" smtClean="0"/>
              <a:t>sharing? </a:t>
            </a:r>
            <a:endParaRPr lang="en-GB" dirty="0"/>
          </a:p>
          <a:p>
            <a:endParaRPr lang="en-GB" dirty="0"/>
          </a:p>
        </p:txBody>
      </p:sp>
    </p:spTree>
    <p:extLst>
      <p:ext uri="{BB962C8B-B14F-4D97-AF65-F5344CB8AC3E}">
        <p14:creationId xmlns:p14="http://schemas.microsoft.com/office/powerpoint/2010/main" val="410067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4025"/>
            <a:ext cx="8229600" cy="1143000"/>
          </a:xfrm>
        </p:spPr>
        <p:txBody>
          <a:bodyPr>
            <a:normAutofit/>
          </a:bodyPr>
          <a:lstStyle/>
          <a:p>
            <a:r>
              <a:rPr lang="en-GB" altLang="en-US" sz="4000" dirty="0" smtClean="0">
                <a:latin typeface="Calibri" panose="020F0502020204030204" pitchFamily="34" charset="0"/>
              </a:rPr>
              <a:t>What does a ‘GOOD’ referral look like?</a:t>
            </a:r>
          </a:p>
        </p:txBody>
      </p:sp>
      <p:sp>
        <p:nvSpPr>
          <p:cNvPr id="28675" name="Content Placeholder 2"/>
          <p:cNvSpPr>
            <a:spLocks noGrp="1"/>
          </p:cNvSpPr>
          <p:nvPr>
            <p:ph idx="1"/>
          </p:nvPr>
        </p:nvSpPr>
        <p:spPr>
          <a:xfrm>
            <a:off x="609598" y="1124744"/>
            <a:ext cx="8426898" cy="5616624"/>
          </a:xfrm>
        </p:spPr>
        <p:txBody>
          <a:bodyPr>
            <a:normAutofit fontScale="92500" lnSpcReduction="10000"/>
          </a:bodyPr>
          <a:lstStyle/>
          <a:p>
            <a:pPr>
              <a:buFont typeface="Wingdings" panose="05000000000000000000" pitchFamily="2" charset="2"/>
              <a:buChar char="Ø"/>
            </a:pPr>
            <a:r>
              <a:rPr lang="en-GB" altLang="en-US" sz="2400" b="1" dirty="0" smtClean="0">
                <a:latin typeface="Calibri" panose="020F0502020204030204" pitchFamily="34" charset="0"/>
              </a:rPr>
              <a:t>Discuss</a:t>
            </a:r>
            <a:r>
              <a:rPr lang="en-GB" altLang="en-US" sz="2400" dirty="0" smtClean="0">
                <a:latin typeface="Calibri" panose="020F0502020204030204" pitchFamily="34" charset="0"/>
              </a:rPr>
              <a:t> </a:t>
            </a:r>
            <a:r>
              <a:rPr lang="en-GB" altLang="en-US" sz="2400" dirty="0">
                <a:latin typeface="Calibri" panose="020F0502020204030204" pitchFamily="34" charset="0"/>
              </a:rPr>
              <a:t>– Referrals must be discussed with parents/carers before being </a:t>
            </a:r>
            <a:r>
              <a:rPr lang="en-GB" altLang="en-US" sz="2400" dirty="0" smtClean="0">
                <a:latin typeface="Calibri" panose="020F0502020204030204" pitchFamily="34" charset="0"/>
              </a:rPr>
              <a:t>made and consent gain un </a:t>
            </a:r>
            <a:r>
              <a:rPr lang="en-GB" altLang="en-US" sz="2400" b="1" u="sng" dirty="0" smtClean="0">
                <a:solidFill>
                  <a:srgbClr val="FF0000"/>
                </a:solidFill>
                <a:latin typeface="Calibri" panose="020F0502020204030204" pitchFamily="34" charset="0"/>
              </a:rPr>
              <a:t>except </a:t>
            </a:r>
            <a:r>
              <a:rPr lang="en-GB" altLang="en-US" sz="2400" b="1" u="sng" dirty="0">
                <a:solidFill>
                  <a:srgbClr val="FF0000"/>
                </a:solidFill>
                <a:latin typeface="Calibri" panose="020F0502020204030204" pitchFamily="34" charset="0"/>
              </a:rPr>
              <a:t>in child protection </a:t>
            </a:r>
            <a:r>
              <a:rPr lang="en-GB" altLang="en-US" sz="2400" b="1" u="sng" dirty="0" smtClean="0">
                <a:solidFill>
                  <a:srgbClr val="FF0000"/>
                </a:solidFill>
                <a:latin typeface="Calibri" panose="020F0502020204030204" pitchFamily="34" charset="0"/>
              </a:rPr>
              <a:t>situations</a:t>
            </a:r>
            <a:endParaRPr lang="en-GB" altLang="en-US" sz="2400" b="1" dirty="0" smtClean="0">
              <a:latin typeface="Calibri" panose="020F0502020204030204" pitchFamily="34" charset="0"/>
            </a:endParaRPr>
          </a:p>
          <a:p>
            <a:pPr>
              <a:buFont typeface="Wingdings" panose="05000000000000000000" pitchFamily="2" charset="2"/>
              <a:buChar char="Ø"/>
            </a:pPr>
            <a:r>
              <a:rPr lang="en-GB" altLang="en-US" sz="2400" b="1" dirty="0" smtClean="0">
                <a:latin typeface="Calibri" panose="020F0502020204030204" pitchFamily="34" charset="0"/>
              </a:rPr>
              <a:t>Support </a:t>
            </a:r>
            <a:r>
              <a:rPr lang="en-GB" altLang="en-US" sz="2400" dirty="0" smtClean="0">
                <a:latin typeface="Calibri" panose="020F0502020204030204" pitchFamily="34" charset="0"/>
              </a:rPr>
              <a:t>– What help/support/services have the family been offered? Is there anything the family can do for themselves?  Is there anything that your agency or an Early Help plan can provide before referring the family into Children’s Social Care?</a:t>
            </a:r>
          </a:p>
          <a:p>
            <a:pPr>
              <a:buFont typeface="Wingdings" panose="05000000000000000000" pitchFamily="2" charset="2"/>
              <a:buChar char="Ø"/>
            </a:pPr>
            <a:r>
              <a:rPr lang="en-GB" altLang="en-US" sz="2400" b="1" dirty="0" smtClean="0">
                <a:latin typeface="Calibri" panose="020F0502020204030204" pitchFamily="34" charset="0"/>
                <a:cs typeface="Arial" charset="0"/>
              </a:rPr>
              <a:t>Threshold</a:t>
            </a:r>
            <a:r>
              <a:rPr lang="en-GB" altLang="en-US" sz="2400" dirty="0" smtClean="0">
                <a:latin typeface="Calibri" panose="020F0502020204030204" pitchFamily="34" charset="0"/>
                <a:cs typeface="Arial" charset="0"/>
              </a:rPr>
              <a:t> - before </a:t>
            </a:r>
            <a:r>
              <a:rPr lang="en-GB" altLang="en-US" sz="2400" dirty="0">
                <a:latin typeface="Calibri" panose="020F0502020204030204" pitchFamily="34" charset="0"/>
                <a:cs typeface="Arial" charset="0"/>
              </a:rPr>
              <a:t>making a referral refer to the Threshold </a:t>
            </a:r>
            <a:r>
              <a:rPr lang="en-GB" altLang="en-US" sz="2400" dirty="0" smtClean="0">
                <a:latin typeface="Calibri" panose="020F0502020204030204" pitchFamily="34" charset="0"/>
                <a:cs typeface="Arial" charset="0"/>
              </a:rPr>
              <a:t>Framework. It is </a:t>
            </a:r>
            <a:r>
              <a:rPr lang="en-GB" altLang="en-US" sz="2400" dirty="0">
                <a:latin typeface="Calibri" panose="020F0502020204030204" pitchFamily="34" charset="0"/>
                <a:cs typeface="Arial" charset="0"/>
              </a:rPr>
              <a:t>an expectation that partner agencies explicitly consider it when making their </a:t>
            </a:r>
            <a:r>
              <a:rPr lang="en-GB" altLang="en-US" sz="2400" dirty="0" smtClean="0">
                <a:latin typeface="Calibri" panose="020F0502020204030204" pitchFamily="34" charset="0"/>
                <a:cs typeface="Arial" charset="0"/>
              </a:rPr>
              <a:t>referrals</a:t>
            </a:r>
            <a:endParaRPr lang="en-GB" altLang="en-US" sz="2400" dirty="0" smtClean="0">
              <a:latin typeface="Calibri" panose="020F0502020204030204" pitchFamily="34" charset="0"/>
            </a:endParaRPr>
          </a:p>
          <a:p>
            <a:pPr>
              <a:buFont typeface="Wingdings" panose="05000000000000000000" pitchFamily="2" charset="2"/>
              <a:buChar char="Ø"/>
            </a:pPr>
            <a:r>
              <a:rPr lang="en-GB" altLang="en-US" sz="2400" b="1" dirty="0" smtClean="0">
                <a:latin typeface="Calibri" panose="020F0502020204030204" pitchFamily="34" charset="0"/>
                <a:cs typeface="Arial" charset="0"/>
              </a:rPr>
              <a:t>Evidence</a:t>
            </a:r>
            <a:r>
              <a:rPr lang="en-GB" altLang="en-US" sz="2400" dirty="0" smtClean="0">
                <a:latin typeface="Calibri" panose="020F0502020204030204" pitchFamily="34" charset="0"/>
                <a:cs typeface="Arial" charset="0"/>
              </a:rPr>
              <a:t> – What is the exact evidence that supports your concerns? What risks do you think are present and why? Be as explicit and detailed as you can.</a:t>
            </a:r>
            <a:endParaRPr lang="en-GB" altLang="en-US" sz="2400" dirty="0">
              <a:latin typeface="Calibri" panose="020F0502020204030204" pitchFamily="34" charset="0"/>
              <a:cs typeface="Arial" charset="0"/>
            </a:endParaRPr>
          </a:p>
          <a:p>
            <a:pPr>
              <a:buFont typeface="Wingdings" panose="05000000000000000000" pitchFamily="2" charset="2"/>
              <a:buChar char="Ø"/>
            </a:pPr>
            <a:r>
              <a:rPr lang="en-GB" altLang="en-US" sz="2400" b="1" dirty="0">
                <a:latin typeface="Calibri" panose="020F0502020204030204" pitchFamily="34" charset="0"/>
                <a:cs typeface="Arial" charset="0"/>
              </a:rPr>
              <a:t>Child’s </a:t>
            </a:r>
            <a:r>
              <a:rPr lang="en-GB" altLang="en-US" sz="2400" b="1" dirty="0" smtClean="0">
                <a:latin typeface="Calibri" panose="020F0502020204030204" pitchFamily="34" charset="0"/>
                <a:cs typeface="Arial" charset="0"/>
              </a:rPr>
              <a:t>voice – </a:t>
            </a:r>
            <a:r>
              <a:rPr lang="en-GB" altLang="en-US" sz="2400" dirty="0" smtClean="0">
                <a:latin typeface="Calibri" panose="020F0502020204030204" pitchFamily="34" charset="0"/>
                <a:cs typeface="Arial" charset="0"/>
              </a:rPr>
              <a:t>What is the child saying/use their exact words. </a:t>
            </a:r>
          </a:p>
          <a:p>
            <a:pPr>
              <a:buFont typeface="Wingdings" panose="05000000000000000000" pitchFamily="2" charset="2"/>
              <a:buChar char="Ø"/>
            </a:pPr>
            <a:r>
              <a:rPr lang="en-GB" altLang="en-US" sz="2400" b="1" dirty="0" smtClean="0">
                <a:latin typeface="Calibri" panose="020F0502020204030204" pitchFamily="34" charset="0"/>
              </a:rPr>
              <a:t>Outcome</a:t>
            </a:r>
            <a:r>
              <a:rPr lang="en-GB" altLang="en-US" sz="2400" dirty="0" smtClean="0">
                <a:latin typeface="Calibri" panose="020F0502020204030204" pitchFamily="34" charset="0"/>
              </a:rPr>
              <a:t> – Include your realistic desired outcome to give an idea of what you feel the family need</a:t>
            </a:r>
          </a:p>
          <a:p>
            <a:endParaRPr lang="en-GB" altLang="en-US" sz="900" b="1" dirty="0" smtClean="0">
              <a:latin typeface="Calibri" panose="020F0502020204030204" pitchFamily="34" charset="0"/>
            </a:endParaRPr>
          </a:p>
          <a:p>
            <a:endParaRPr lang="en-GB" altLang="en-US" sz="2400" dirty="0" smtClean="0"/>
          </a:p>
          <a:p>
            <a:endParaRPr lang="en-GB" altLang="en-US" sz="2400" dirty="0" smtClean="0"/>
          </a:p>
          <a:p>
            <a:endParaRPr lang="en-GB" altLang="en-US" dirty="0" smtClean="0"/>
          </a:p>
        </p:txBody>
      </p:sp>
    </p:spTree>
    <p:extLst>
      <p:ext uri="{BB962C8B-B14F-4D97-AF65-F5344CB8AC3E}">
        <p14:creationId xmlns:p14="http://schemas.microsoft.com/office/powerpoint/2010/main" val="301648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620688"/>
          </a:xfrm>
        </p:spPr>
        <p:txBody>
          <a:bodyPr>
            <a:normAutofit/>
          </a:bodyPr>
          <a:lstStyle/>
          <a:p>
            <a:pPr algn="ctr"/>
            <a:r>
              <a:rPr lang="en-GB" sz="3200" dirty="0" smtClean="0"/>
              <a:t>MASH to Early Help Hub</a:t>
            </a:r>
            <a:endParaRPr lang="en-GB" sz="3200" dirty="0"/>
          </a:p>
        </p:txBody>
      </p:sp>
      <p:sp>
        <p:nvSpPr>
          <p:cNvPr id="3" name="Content Placeholder 2"/>
          <p:cNvSpPr>
            <a:spLocks noGrp="1"/>
          </p:cNvSpPr>
          <p:nvPr>
            <p:ph idx="1"/>
          </p:nvPr>
        </p:nvSpPr>
        <p:spPr>
          <a:xfrm>
            <a:off x="179512" y="620688"/>
            <a:ext cx="8712967" cy="5976664"/>
          </a:xfrm>
        </p:spPr>
        <p:txBody>
          <a:bodyPr/>
          <a:lstStyle/>
          <a:p>
            <a:r>
              <a:rPr lang="en-GB" sz="2200" dirty="0" smtClean="0"/>
              <a:t>Contacts are passed to the EHH if the MASH identifies unmet/uncoordinated </a:t>
            </a:r>
            <a:r>
              <a:rPr lang="en-GB" sz="2200" dirty="0"/>
              <a:t>E</a:t>
            </a:r>
            <a:r>
              <a:rPr lang="en-GB" sz="2200" dirty="0" smtClean="0"/>
              <a:t>arly </a:t>
            </a:r>
            <a:r>
              <a:rPr lang="en-GB" sz="2200" dirty="0"/>
              <a:t>H</a:t>
            </a:r>
            <a:r>
              <a:rPr lang="en-GB" sz="2200" dirty="0" smtClean="0"/>
              <a:t>elp needs</a:t>
            </a:r>
          </a:p>
          <a:p>
            <a:r>
              <a:rPr lang="en-GB" sz="2200" dirty="0" smtClean="0"/>
              <a:t>Parents are contacted where appropriate to discuss the recommendation for Early Help</a:t>
            </a:r>
          </a:p>
          <a:p>
            <a:r>
              <a:rPr lang="en-GB" sz="2200" dirty="0" smtClean="0"/>
              <a:t>Outcomes from EHH:</a:t>
            </a:r>
          </a:p>
          <a:p>
            <a:pPr lvl="1"/>
            <a:r>
              <a:rPr lang="en-GB" sz="2200" dirty="0" smtClean="0"/>
              <a:t>Close with no further action</a:t>
            </a:r>
          </a:p>
          <a:p>
            <a:pPr lvl="1"/>
            <a:r>
              <a:rPr lang="en-GB" sz="2200" dirty="0" smtClean="0"/>
              <a:t>Provision of information and advice </a:t>
            </a:r>
          </a:p>
          <a:p>
            <a:pPr lvl="1"/>
            <a:r>
              <a:rPr lang="en-GB" sz="2200" dirty="0" smtClean="0"/>
              <a:t>Recommend single service referral</a:t>
            </a:r>
          </a:p>
          <a:p>
            <a:pPr lvl="1"/>
            <a:r>
              <a:rPr lang="en-GB" sz="2200" dirty="0" smtClean="0"/>
              <a:t>Recommend Team Around the Family Review if already open Early Help Assessment and Plan</a:t>
            </a:r>
          </a:p>
          <a:p>
            <a:pPr lvl="1"/>
            <a:r>
              <a:rPr lang="en-GB" sz="2200" dirty="0" smtClean="0"/>
              <a:t>Identify a Lead Professional -  to work with the family and initiate an Early Help Assessment</a:t>
            </a:r>
          </a:p>
          <a:p>
            <a:pPr lvl="1"/>
            <a:r>
              <a:rPr lang="en-GB" sz="2200" dirty="0" smtClean="0"/>
              <a:t>Feedback to the referrer, Family and Lead Professional </a:t>
            </a:r>
          </a:p>
          <a:p>
            <a:endParaRPr lang="en-GB" dirty="0"/>
          </a:p>
        </p:txBody>
      </p:sp>
    </p:spTree>
    <p:extLst>
      <p:ext uri="{BB962C8B-B14F-4D97-AF65-F5344CB8AC3E}">
        <p14:creationId xmlns:p14="http://schemas.microsoft.com/office/powerpoint/2010/main" val="3443943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6632"/>
            <a:ext cx="6347713" cy="648072"/>
          </a:xfrm>
        </p:spPr>
        <p:txBody>
          <a:bodyPr/>
          <a:lstStyle/>
          <a:p>
            <a:pPr algn="ctr"/>
            <a:r>
              <a:rPr lang="en-GB" dirty="0" smtClean="0"/>
              <a:t>Early Help Hub for Families </a:t>
            </a:r>
            <a:endParaRPr lang="en-GB" dirty="0"/>
          </a:p>
        </p:txBody>
      </p:sp>
      <p:sp>
        <p:nvSpPr>
          <p:cNvPr id="3" name="Content Placeholder 2"/>
          <p:cNvSpPr>
            <a:spLocks noGrp="1"/>
          </p:cNvSpPr>
          <p:nvPr>
            <p:ph idx="1"/>
          </p:nvPr>
        </p:nvSpPr>
        <p:spPr>
          <a:xfrm>
            <a:off x="609598" y="764704"/>
            <a:ext cx="7994850" cy="5832648"/>
          </a:xfrm>
        </p:spPr>
        <p:txBody>
          <a:bodyPr>
            <a:normAutofit lnSpcReduction="10000"/>
          </a:bodyPr>
          <a:lstStyle/>
          <a:p>
            <a:r>
              <a:rPr lang="en-GB" sz="1600" b="1" dirty="0"/>
              <a:t>The Early Help Hub </a:t>
            </a:r>
            <a:r>
              <a:rPr lang="en-GB" sz="1600" b="1" dirty="0" smtClean="0"/>
              <a:t>is also </a:t>
            </a:r>
            <a:r>
              <a:rPr lang="en-GB" sz="1600" b="1" dirty="0"/>
              <a:t>a point of contact </a:t>
            </a:r>
            <a:r>
              <a:rPr lang="en-GB" sz="1600" b="1" dirty="0" smtClean="0"/>
              <a:t>for information and advice, and where </a:t>
            </a:r>
            <a:r>
              <a:rPr lang="en-GB" sz="1600" b="1" dirty="0"/>
              <a:t>access to targeted early help services in </a:t>
            </a:r>
            <a:r>
              <a:rPr lang="en-GB" sz="1600" b="1" dirty="0" smtClean="0"/>
              <a:t>Swindon </a:t>
            </a:r>
            <a:r>
              <a:rPr lang="en-GB" sz="1600" b="1" dirty="0"/>
              <a:t>is coordinated. </a:t>
            </a:r>
            <a:endParaRPr lang="en-GB" sz="1600" b="1" dirty="0" smtClean="0"/>
          </a:p>
          <a:p>
            <a:r>
              <a:rPr lang="en-GB" sz="1600" b="1" dirty="0" smtClean="0"/>
              <a:t>The </a:t>
            </a:r>
            <a:r>
              <a:rPr lang="en-GB" sz="1600" b="1" dirty="0"/>
              <a:t>Early Help Hub receives contacts that do not meet threshold for a statutory service </a:t>
            </a:r>
            <a:r>
              <a:rPr lang="en-GB" sz="1600" b="1" dirty="0" smtClean="0"/>
              <a:t>but may require coordination of multi-agency </a:t>
            </a:r>
            <a:r>
              <a:rPr lang="en-GB" sz="1600" b="1" dirty="0"/>
              <a:t>support through Early Help Services to best support a family’s </a:t>
            </a:r>
            <a:r>
              <a:rPr lang="en-GB" sz="1600" b="1" dirty="0" smtClean="0"/>
              <a:t>needs</a:t>
            </a:r>
          </a:p>
          <a:p>
            <a:r>
              <a:rPr lang="en-GB" sz="1600" b="1" dirty="0" smtClean="0"/>
              <a:t>A range of services are available in Swindon for professionals and families to access directly:</a:t>
            </a:r>
          </a:p>
          <a:p>
            <a:r>
              <a:rPr lang="en-GB" sz="1600" b="1" dirty="0" smtClean="0"/>
              <a:t>Example - Parenting Support – Managing Challenging Behaviour, Family Links Teen, 24/7 Parenting, RESPECT</a:t>
            </a:r>
          </a:p>
          <a:p>
            <a:r>
              <a:rPr lang="en-GB" sz="1600" b="1" dirty="0" smtClean="0"/>
              <a:t>Support for Children and Young People – Swindon Young Carers, Swindon Ten to Eighteen, SMASH, Wiltshire Police Early Intervention Project, Youth Engagement Service, School Nursing, On Trak, TaMHS, U Turn. There are numerous other online services such as KOOTH, Swindon Mind, BEAT and Out of The Can(LGBT Group)</a:t>
            </a:r>
          </a:p>
          <a:p>
            <a:r>
              <a:rPr lang="en-GB" sz="1600" b="1" dirty="0" smtClean="0"/>
              <a:t>SBC Housing Services, NSPCC, Swindon Women’s Aid</a:t>
            </a:r>
          </a:p>
          <a:p>
            <a:pPr marL="0" indent="0">
              <a:buNone/>
            </a:pPr>
            <a:r>
              <a:rPr lang="en-GB" sz="1600" b="1" dirty="0" smtClean="0"/>
              <a:t>Further information about support and services available can be found at:</a:t>
            </a:r>
          </a:p>
          <a:p>
            <a:pPr>
              <a:defRPr/>
            </a:pPr>
            <a:r>
              <a:rPr lang="en-GB" sz="1600" b="1" dirty="0"/>
              <a:t>Swindon’s Local Offer; children.mycaremysupport.co.uk</a:t>
            </a:r>
          </a:p>
          <a:p>
            <a:pPr>
              <a:defRPr/>
            </a:pPr>
            <a:r>
              <a:rPr lang="en-GB" sz="1600" b="1" dirty="0"/>
              <a:t>One Minute Guides; can be located via </a:t>
            </a:r>
            <a:r>
              <a:rPr lang="en-GB" sz="1600" b="1" u="sng" dirty="0" smtClean="0"/>
              <a:t>schoolsonline</a:t>
            </a:r>
          </a:p>
          <a:p>
            <a:pPr marL="0" indent="0" algn="ctr">
              <a:buNone/>
              <a:defRPr/>
            </a:pPr>
            <a:r>
              <a:rPr lang="en-GB" sz="1600" b="1" dirty="0" smtClean="0"/>
              <a:t>Or by contacting the Consultation Line on 01793 466903 Option 1 then Option 2 </a:t>
            </a:r>
            <a:endParaRPr lang="en-GB" sz="1600" b="1" dirty="0"/>
          </a:p>
          <a:p>
            <a:endParaRPr lang="en-GB" dirty="0" smtClean="0"/>
          </a:p>
        </p:txBody>
      </p:sp>
    </p:spTree>
    <p:extLst>
      <p:ext uri="{BB962C8B-B14F-4D97-AF65-F5344CB8AC3E}">
        <p14:creationId xmlns:p14="http://schemas.microsoft.com/office/powerpoint/2010/main" val="868035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620688"/>
          </a:xfrm>
        </p:spPr>
        <p:txBody>
          <a:bodyPr>
            <a:normAutofit fontScale="90000"/>
          </a:bodyPr>
          <a:lstStyle/>
          <a:p>
            <a:pPr algn="ctr"/>
            <a:r>
              <a:rPr lang="en-GB" dirty="0"/>
              <a:t>Early Help </a:t>
            </a:r>
            <a:r>
              <a:rPr lang="en-GB" dirty="0" smtClean="0"/>
              <a:t>Hub for Partners</a:t>
            </a:r>
            <a:endParaRPr lang="en-GB" dirty="0"/>
          </a:p>
        </p:txBody>
      </p:sp>
      <p:sp>
        <p:nvSpPr>
          <p:cNvPr id="3" name="Content Placeholder 2"/>
          <p:cNvSpPr>
            <a:spLocks noGrp="1"/>
          </p:cNvSpPr>
          <p:nvPr>
            <p:ph idx="1"/>
          </p:nvPr>
        </p:nvSpPr>
        <p:spPr>
          <a:xfrm>
            <a:off x="179512" y="620688"/>
            <a:ext cx="8712968" cy="6048672"/>
          </a:xfrm>
        </p:spPr>
        <p:txBody>
          <a:bodyPr>
            <a:normAutofit/>
          </a:bodyPr>
          <a:lstStyle/>
          <a:p>
            <a:pPr marL="457200" lvl="1" indent="0">
              <a:buNone/>
            </a:pPr>
            <a:r>
              <a:rPr lang="en-GB" dirty="0"/>
              <a:t>With parents consent; we are also here to support you with the Early Help process and subject to availability can support you to case map, support you to complete the paperwork, Independently chair a complex TAF and support you to identify ‘next steps’ that will help the family to achieve positive outcomes. </a:t>
            </a:r>
          </a:p>
          <a:p>
            <a:pPr marL="457200" lvl="1" indent="0">
              <a:buNone/>
            </a:pPr>
            <a:r>
              <a:rPr lang="en-GB" b="1" u="sng" dirty="0"/>
              <a:t>However, we do not ‘case hold’ and do not hold the Lead Professional role</a:t>
            </a:r>
            <a:r>
              <a:rPr lang="en-GB" b="1" u="sng" dirty="0" smtClean="0"/>
              <a:t>.</a:t>
            </a:r>
          </a:p>
          <a:p>
            <a:pPr marL="457200" lvl="1" indent="0">
              <a:buNone/>
            </a:pPr>
            <a:r>
              <a:rPr lang="en-GB" dirty="0" smtClean="0"/>
              <a:t>The Early Help Assessment and Plan Training is now a one-day course. There will be six dates available during each academic year</a:t>
            </a:r>
          </a:p>
          <a:p>
            <a:pPr marL="457200" lvl="1" indent="0">
              <a:buNone/>
            </a:pPr>
            <a:r>
              <a:rPr lang="en-GB" dirty="0" smtClean="0"/>
              <a:t>The day will offer delegates an opportunity to learn about</a:t>
            </a:r>
          </a:p>
          <a:p>
            <a:pPr lvl="1"/>
            <a:r>
              <a:rPr lang="en-GB" dirty="0"/>
              <a:t>an overview of </a:t>
            </a:r>
            <a:r>
              <a:rPr lang="en-GB" dirty="0" smtClean="0"/>
              <a:t>Early Help</a:t>
            </a:r>
          </a:p>
          <a:p>
            <a:pPr lvl="1"/>
            <a:r>
              <a:rPr lang="en-GB" dirty="0" smtClean="0"/>
              <a:t>The paperwork – consent(Part A), Assessment(Part B), Plan(Part C), Review(Part D)</a:t>
            </a:r>
          </a:p>
          <a:p>
            <a:pPr lvl="1"/>
            <a:r>
              <a:rPr lang="en-GB" dirty="0" smtClean="0"/>
              <a:t>Tools to support completing the paperwork – case mapping and gathering the child’s voice</a:t>
            </a:r>
          </a:p>
          <a:p>
            <a:pPr lvl="1"/>
            <a:r>
              <a:rPr lang="en-GB" dirty="0" smtClean="0"/>
              <a:t>OFSTED feedback on ‘best practice’</a:t>
            </a:r>
          </a:p>
          <a:p>
            <a:pPr lvl="1"/>
            <a:r>
              <a:rPr lang="en-GB" dirty="0" smtClean="0"/>
              <a:t>Using the Threshold criteria in practice</a:t>
            </a:r>
          </a:p>
          <a:p>
            <a:pPr lvl="1"/>
            <a:r>
              <a:rPr lang="en-GB" dirty="0" smtClean="0"/>
              <a:t>Role of the Lead Professional</a:t>
            </a:r>
          </a:p>
          <a:p>
            <a:pPr lvl="1"/>
            <a:r>
              <a:rPr lang="en-GB" dirty="0" smtClean="0"/>
              <a:t>Chairing a Team around the Child/Family</a:t>
            </a:r>
          </a:p>
          <a:p>
            <a:pPr marL="457200" lvl="1" indent="0">
              <a:buNone/>
            </a:pPr>
            <a:r>
              <a:rPr lang="en-GB" dirty="0" smtClean="0"/>
              <a:t>Book onto this training via Swindon Safeguarding Partnership </a:t>
            </a:r>
          </a:p>
          <a:p>
            <a:pPr marL="457200" lvl="1" indent="0" algn="ctr">
              <a:buNone/>
            </a:pPr>
            <a:r>
              <a:rPr lang="en-GB" dirty="0" smtClean="0">
                <a:hlinkClick r:id="rId2"/>
              </a:rPr>
              <a:t>www.swindonlscb.org.uk</a:t>
            </a:r>
            <a:endParaRPr lang="en-GB" dirty="0" smtClean="0"/>
          </a:p>
          <a:p>
            <a:pPr marL="457200" lvl="1" indent="0" algn="ctr">
              <a:buNone/>
            </a:pPr>
            <a:endParaRPr lang="en-GB" dirty="0" smtClean="0"/>
          </a:p>
          <a:p>
            <a:pPr lvl="1"/>
            <a:endParaRPr lang="en-GB" dirty="0" smtClean="0"/>
          </a:p>
          <a:p>
            <a:pPr lvl="1"/>
            <a:endParaRPr lang="en-GB" b="1" u="sng" dirty="0"/>
          </a:p>
          <a:p>
            <a:endParaRPr lang="en-GB" dirty="0"/>
          </a:p>
        </p:txBody>
      </p:sp>
    </p:spTree>
    <p:extLst>
      <p:ext uri="{BB962C8B-B14F-4D97-AF65-F5344CB8AC3E}">
        <p14:creationId xmlns:p14="http://schemas.microsoft.com/office/powerpoint/2010/main" val="1937072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058745" cy="1320800"/>
          </a:xfrm>
        </p:spPr>
        <p:txBody>
          <a:bodyPr/>
          <a:lstStyle/>
          <a:p>
            <a:r>
              <a:rPr lang="en-GB" altLang="en-US" dirty="0">
                <a:ea typeface="ＭＳ Ｐゴシック" panose="020B0600070205080204" pitchFamily="34" charset="-128"/>
              </a:rPr>
              <a:t>The Right Help @ The Right Time</a:t>
            </a:r>
            <a:endParaRPr lang="en-GB" dirty="0"/>
          </a:p>
        </p:txBody>
      </p:sp>
      <p:sp>
        <p:nvSpPr>
          <p:cNvPr id="3" name="Content Placeholder 2"/>
          <p:cNvSpPr>
            <a:spLocks noGrp="1"/>
          </p:cNvSpPr>
          <p:nvPr>
            <p:ph idx="1"/>
          </p:nvPr>
        </p:nvSpPr>
        <p:spPr>
          <a:xfrm>
            <a:off x="971600" y="2160590"/>
            <a:ext cx="6408711" cy="3880773"/>
          </a:xfrm>
        </p:spPr>
        <p:txBody>
          <a:bodyPr>
            <a:normAutofit/>
          </a:bodyPr>
          <a:lstStyle/>
          <a:p>
            <a:pPr eaLnBrk="0" fontAlgn="base" hangingPunct="0">
              <a:spcBef>
                <a:spcPct val="0"/>
              </a:spcBef>
              <a:spcAft>
                <a:spcPct val="0"/>
              </a:spcAft>
              <a:buClrTx/>
              <a:buSzTx/>
              <a:buFont typeface="Arial" panose="020B0604020202020204" pitchFamily="34" charset="0"/>
              <a:buChar char="•"/>
            </a:pPr>
            <a:endParaRPr lang="en-GB" altLang="en-US" sz="2400" dirty="0" smtClean="0">
              <a:solidFill>
                <a:srgbClr val="642B62"/>
              </a:solidFill>
            </a:endParaRPr>
          </a:p>
          <a:p>
            <a:pPr eaLnBrk="0" fontAlgn="base" hangingPunct="0">
              <a:spcBef>
                <a:spcPct val="0"/>
              </a:spcBef>
              <a:spcAft>
                <a:spcPct val="0"/>
              </a:spcAft>
              <a:buClrTx/>
              <a:buSzTx/>
              <a:buFont typeface="Arial" panose="020B0604020202020204" pitchFamily="34" charset="0"/>
              <a:buChar char="•"/>
            </a:pPr>
            <a:r>
              <a:rPr lang="en-GB" altLang="en-US" sz="2400" dirty="0" smtClean="0">
                <a:solidFill>
                  <a:schemeClr val="accent1"/>
                </a:solidFill>
              </a:rPr>
              <a:t>Principles </a:t>
            </a:r>
            <a:r>
              <a:rPr lang="en-GB" altLang="en-US" sz="2400" dirty="0">
                <a:solidFill>
                  <a:schemeClr val="accent1"/>
                </a:solidFill>
              </a:rPr>
              <a:t>of Practice</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Assessing Need through Conversations</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Dynamic Levels of Need</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Resolving Professional Disagreements</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Information Sharing</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Categories of Abuse</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Specific Safeguarding Issues</a:t>
            </a:r>
          </a:p>
          <a:p>
            <a:pPr eaLnBrk="0" fontAlgn="base" hangingPunct="0">
              <a:spcBef>
                <a:spcPct val="0"/>
              </a:spcBef>
              <a:spcAft>
                <a:spcPct val="0"/>
              </a:spcAft>
              <a:buClrTx/>
              <a:buSzTx/>
              <a:buFont typeface="Arial" panose="020B0604020202020204" pitchFamily="34" charset="0"/>
              <a:buChar char="•"/>
            </a:pPr>
            <a:r>
              <a:rPr lang="en-GB" altLang="en-US" sz="2400" dirty="0">
                <a:solidFill>
                  <a:schemeClr val="accent1"/>
                </a:solidFill>
              </a:rPr>
              <a:t>Making a Good </a:t>
            </a:r>
            <a:r>
              <a:rPr lang="en-GB" altLang="en-US" sz="2400" dirty="0" smtClean="0">
                <a:solidFill>
                  <a:schemeClr val="accent1"/>
                </a:solidFill>
              </a:rPr>
              <a:t>Referral and Consent</a:t>
            </a:r>
            <a:endParaRPr lang="en-GB" altLang="en-US" sz="2400" dirty="0">
              <a:solidFill>
                <a:schemeClr val="accent1"/>
              </a:solidFill>
            </a:endParaRPr>
          </a:p>
        </p:txBody>
      </p:sp>
    </p:spTree>
    <p:extLst>
      <p:ext uri="{BB962C8B-B14F-4D97-AF65-F5344CB8AC3E}">
        <p14:creationId xmlns:p14="http://schemas.microsoft.com/office/powerpoint/2010/main" val="165851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2536" y="692696"/>
            <a:ext cx="8229600" cy="1143000"/>
          </a:xfrm>
        </p:spPr>
        <p:txBody>
          <a:bodyPr>
            <a:normAutofit/>
          </a:bodyPr>
          <a:lstStyle/>
          <a:p>
            <a:pPr algn="ctr"/>
            <a:r>
              <a:rPr lang="en-GB" altLang="en-US" dirty="0" smtClean="0">
                <a:latin typeface="Calibri" panose="020F0502020204030204" pitchFamily="34" charset="0"/>
              </a:rPr>
              <a:t>Theory into Practice – Case Studies </a:t>
            </a:r>
          </a:p>
        </p:txBody>
      </p:sp>
      <p:sp>
        <p:nvSpPr>
          <p:cNvPr id="29699" name="Content Placeholder 2"/>
          <p:cNvSpPr>
            <a:spLocks noGrp="1"/>
          </p:cNvSpPr>
          <p:nvPr>
            <p:ph idx="1"/>
          </p:nvPr>
        </p:nvSpPr>
        <p:spPr>
          <a:xfrm>
            <a:off x="251520" y="1700808"/>
            <a:ext cx="8229600" cy="4608512"/>
          </a:xfrm>
        </p:spPr>
        <p:txBody>
          <a:bodyPr>
            <a:normAutofit/>
          </a:bodyPr>
          <a:lstStyle/>
          <a:p>
            <a:r>
              <a:rPr lang="en-GB" altLang="en-US" sz="2800" dirty="0" smtClean="0">
                <a:latin typeface="Calibri" panose="020F0502020204030204" pitchFamily="34" charset="0"/>
              </a:rPr>
              <a:t>Decide the risk level (use threshold documents)</a:t>
            </a:r>
          </a:p>
          <a:p>
            <a:r>
              <a:rPr lang="en-GB" altLang="en-US" sz="2800" dirty="0" smtClean="0">
                <a:latin typeface="Calibri" panose="020F0502020204030204" pitchFamily="34" charset="0"/>
              </a:rPr>
              <a:t>What do you think needs to happen?</a:t>
            </a:r>
          </a:p>
          <a:p>
            <a:r>
              <a:rPr lang="en-GB" altLang="en-US" sz="2800" dirty="0" smtClean="0">
                <a:latin typeface="Calibri" panose="020F0502020204030204" pitchFamily="34" charset="0"/>
              </a:rPr>
              <a:t>Recommendation?</a:t>
            </a:r>
          </a:p>
          <a:p>
            <a:pPr lvl="1"/>
            <a:r>
              <a:rPr lang="en-GB" altLang="en-US" sz="2400" dirty="0" smtClean="0">
                <a:latin typeface="Calibri" panose="020F0502020204030204" pitchFamily="34" charset="0"/>
              </a:rPr>
              <a:t>Provide information and advice to the family</a:t>
            </a:r>
          </a:p>
          <a:p>
            <a:pPr lvl="1"/>
            <a:r>
              <a:rPr lang="en-GB" altLang="en-US" sz="2400" dirty="0" smtClean="0">
                <a:latin typeface="Calibri" panose="020F0502020204030204" pitchFamily="34" charset="0"/>
              </a:rPr>
              <a:t>Signpost to an external service</a:t>
            </a:r>
          </a:p>
          <a:p>
            <a:pPr lvl="1"/>
            <a:r>
              <a:rPr lang="en-GB" altLang="en-US" sz="2400" dirty="0" smtClean="0">
                <a:latin typeface="Calibri" panose="020F0502020204030204" pitchFamily="34" charset="0"/>
              </a:rPr>
              <a:t>Early Help</a:t>
            </a:r>
          </a:p>
          <a:p>
            <a:pPr lvl="1"/>
            <a:r>
              <a:rPr lang="en-GB" altLang="en-US" sz="2400" dirty="0" smtClean="0">
                <a:latin typeface="Calibri" panose="020F0502020204030204" pitchFamily="34" charset="0"/>
              </a:rPr>
              <a:t>Statutory Assessment (Do you have consent?)</a:t>
            </a:r>
            <a:endParaRPr lang="en-GB" altLang="en-US" sz="2400" dirty="0">
              <a:latin typeface="Calibri" panose="020F0502020204030204" pitchFamily="34" charset="0"/>
            </a:endParaRPr>
          </a:p>
          <a:p>
            <a:pPr marL="457200" lvl="1" indent="0">
              <a:buNone/>
            </a:pPr>
            <a:endParaRPr lang="en-GB" altLang="en-US" sz="2000" dirty="0"/>
          </a:p>
        </p:txBody>
      </p:sp>
    </p:spTree>
    <p:extLst>
      <p:ext uri="{BB962C8B-B14F-4D97-AF65-F5344CB8AC3E}">
        <p14:creationId xmlns:p14="http://schemas.microsoft.com/office/powerpoint/2010/main" val="3848110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62801" cy="731168"/>
          </a:xfrm>
        </p:spPr>
        <p:txBody>
          <a:bodyPr/>
          <a:lstStyle/>
          <a:p>
            <a:pPr algn="ctr"/>
            <a:r>
              <a:rPr lang="en-GB" dirty="0" smtClean="0"/>
              <a:t>Update on Scenario</a:t>
            </a:r>
            <a:endParaRPr lang="en-GB" dirty="0"/>
          </a:p>
        </p:txBody>
      </p:sp>
      <p:sp>
        <p:nvSpPr>
          <p:cNvPr id="3" name="Content Placeholder 2"/>
          <p:cNvSpPr>
            <a:spLocks noGrp="1"/>
          </p:cNvSpPr>
          <p:nvPr>
            <p:ph idx="1"/>
          </p:nvPr>
        </p:nvSpPr>
        <p:spPr>
          <a:xfrm>
            <a:off x="609599" y="1340768"/>
            <a:ext cx="8282882" cy="5328592"/>
          </a:xfrm>
        </p:spPr>
        <p:txBody>
          <a:bodyPr>
            <a:normAutofit lnSpcReduction="10000"/>
          </a:bodyPr>
          <a:lstStyle/>
          <a:p>
            <a:pPr>
              <a:buFont typeface="Wingdings" panose="05000000000000000000" pitchFamily="2" charset="2"/>
              <a:buChar char="Ø"/>
            </a:pPr>
            <a:r>
              <a:rPr lang="en-GB" sz="2400" dirty="0"/>
              <a:t>Further information from the TA states that Andre has communication difficulties and he has extra classroom support to aid his concentration. He is difficult to understand at times and can become confused</a:t>
            </a:r>
            <a:r>
              <a:rPr lang="en-GB" sz="2400" dirty="0" smtClean="0"/>
              <a:t>.</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Mother &amp; Father maintain good contact with the school, and always attend parents evening. The family situation has changed recently and father is working away from home. </a:t>
            </a:r>
            <a:endParaRPr lang="en-GB" sz="2400" dirty="0" smtClean="0"/>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Andre said that mummy got cross because he spilt the </a:t>
            </a:r>
            <a:r>
              <a:rPr lang="en-GB" sz="2400" dirty="0" smtClean="0"/>
              <a:t>painting pots </a:t>
            </a:r>
            <a:r>
              <a:rPr lang="en-GB" sz="2400" dirty="0"/>
              <a:t>that him and Maria were using, and said that mummy shouted loudly at them both.</a:t>
            </a:r>
          </a:p>
        </p:txBody>
      </p:sp>
    </p:spTree>
    <p:extLst>
      <p:ext uri="{BB962C8B-B14F-4D97-AF65-F5344CB8AC3E}">
        <p14:creationId xmlns:p14="http://schemas.microsoft.com/office/powerpoint/2010/main" val="2675157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74769" cy="731168"/>
          </a:xfrm>
        </p:spPr>
        <p:txBody>
          <a:bodyPr/>
          <a:lstStyle/>
          <a:p>
            <a:pPr algn="ctr"/>
            <a:r>
              <a:rPr lang="en-GB" dirty="0"/>
              <a:t>MASH actions &amp; outcome</a:t>
            </a:r>
          </a:p>
        </p:txBody>
      </p:sp>
      <p:sp>
        <p:nvSpPr>
          <p:cNvPr id="3" name="Content Placeholder 2"/>
          <p:cNvSpPr>
            <a:spLocks noGrp="1"/>
          </p:cNvSpPr>
          <p:nvPr>
            <p:ph idx="1"/>
          </p:nvPr>
        </p:nvSpPr>
        <p:spPr>
          <a:xfrm>
            <a:off x="251520" y="1340768"/>
            <a:ext cx="8424936" cy="5400600"/>
          </a:xfrm>
        </p:spPr>
        <p:txBody>
          <a:bodyPr>
            <a:normAutofit/>
          </a:bodyPr>
          <a:lstStyle/>
          <a:p>
            <a:pPr>
              <a:buFont typeface="Wingdings" panose="05000000000000000000" pitchFamily="2" charset="2"/>
              <a:buChar char="Ø"/>
            </a:pPr>
            <a:r>
              <a:rPr lang="en-GB" dirty="0"/>
              <a:t>Informed school to discuss with mother who usually picks up Andre, school telephone mother. Mother ‘very surprised’ on the phone and attended school prior to pick up time to discuss with DSL.</a:t>
            </a:r>
          </a:p>
          <a:p>
            <a:pPr>
              <a:buFont typeface="Wingdings" panose="05000000000000000000" pitchFamily="2" charset="2"/>
              <a:buChar char="Ø"/>
            </a:pPr>
            <a:r>
              <a:rPr lang="en-GB" dirty="0"/>
              <a:t>Mother attends with Maria, small red mark on face noted, mother states that Maria bumped her head when playing at the park. Mother states that both children were painting yesterday (Sunday) and Andre became angry with Maria for spoiling his painting and he kicked over the paint pots. Mother admits that she did smack both of the children as she was cross with them because of the mess, but that she immediately regretted her actions. Mother also states that since father has been working away from home she is finding it hard to cope, and she couldn’t get Maria to nursery today.</a:t>
            </a:r>
          </a:p>
          <a:p>
            <a:pPr marL="0" indent="0">
              <a:buNone/>
            </a:pPr>
            <a:r>
              <a:rPr lang="en-GB" u="sng" dirty="0"/>
              <a:t>Analysis: </a:t>
            </a:r>
            <a:endParaRPr lang="en-GB" u="sng" dirty="0" smtClean="0"/>
          </a:p>
          <a:p>
            <a:pPr>
              <a:buFont typeface="Wingdings" panose="05000000000000000000" pitchFamily="2" charset="2"/>
              <a:buChar char="Ø"/>
            </a:pPr>
            <a:r>
              <a:rPr lang="en-GB" dirty="0" smtClean="0"/>
              <a:t>2 </a:t>
            </a:r>
            <a:r>
              <a:rPr lang="en-GB" dirty="0"/>
              <a:t>children under 7, mother states that since father has been living away from home she has </a:t>
            </a:r>
            <a:r>
              <a:rPr lang="en-GB" dirty="0" smtClean="0"/>
              <a:t>been struggling with aspects of her parenting, </a:t>
            </a:r>
            <a:r>
              <a:rPr lang="en-GB" dirty="0"/>
              <a:t>Hit children when accident with paint pots </a:t>
            </a:r>
            <a:r>
              <a:rPr lang="en-GB" dirty="0" smtClean="0"/>
              <a:t>occurred</a:t>
            </a:r>
            <a:r>
              <a:rPr lang="en-GB" dirty="0"/>
              <a:t> </a:t>
            </a:r>
            <a:r>
              <a:rPr lang="en-GB" dirty="0" smtClean="0"/>
              <a:t>which she admitted was not the right response. Open to support  </a:t>
            </a:r>
            <a:r>
              <a:rPr lang="en-GB" dirty="0"/>
              <a:t>LEVEL </a:t>
            </a:r>
            <a:r>
              <a:rPr lang="en-GB" dirty="0" smtClean="0"/>
              <a:t>2 </a:t>
            </a:r>
            <a:r>
              <a:rPr lang="en-GB" dirty="0"/>
              <a:t>– </a:t>
            </a:r>
            <a:r>
              <a:rPr lang="en-GB" dirty="0" smtClean="0"/>
              <a:t>Early Help</a:t>
            </a:r>
            <a:endParaRPr lang="en-GB" dirty="0"/>
          </a:p>
        </p:txBody>
      </p:sp>
    </p:spTree>
    <p:extLst>
      <p:ext uri="{BB962C8B-B14F-4D97-AF65-F5344CB8AC3E}">
        <p14:creationId xmlns:p14="http://schemas.microsoft.com/office/powerpoint/2010/main" val="63869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57200"/>
            <a:ext cx="8229600" cy="1143000"/>
          </a:xfrm>
        </p:spPr>
        <p:txBody>
          <a:bodyPr/>
          <a:lstStyle/>
          <a:p>
            <a:r>
              <a:rPr lang="en-GB" altLang="en-US" dirty="0" smtClean="0">
                <a:latin typeface="Calibri" panose="020F0502020204030204" pitchFamily="34" charset="0"/>
              </a:rPr>
              <a:t>Thresholds and Escalation</a:t>
            </a:r>
          </a:p>
        </p:txBody>
      </p:sp>
      <p:sp>
        <p:nvSpPr>
          <p:cNvPr id="14339" name="Content Placeholder 2"/>
          <p:cNvSpPr>
            <a:spLocks noGrp="1"/>
          </p:cNvSpPr>
          <p:nvPr>
            <p:ph idx="1"/>
          </p:nvPr>
        </p:nvSpPr>
        <p:spPr>
          <a:xfrm>
            <a:off x="384175" y="1355725"/>
            <a:ext cx="8229600" cy="4525963"/>
          </a:xfrm>
        </p:spPr>
        <p:txBody>
          <a:bodyPr>
            <a:normAutofit/>
          </a:bodyPr>
          <a:lstStyle/>
          <a:p>
            <a:pPr eaLnBrk="1" hangingPunct="1">
              <a:lnSpc>
                <a:spcPct val="75000"/>
              </a:lnSpc>
              <a:spcBef>
                <a:spcPct val="0"/>
              </a:spcBef>
              <a:defRPr/>
            </a:pPr>
            <a:endParaRPr lang="en-GB" altLang="en-US" sz="2400" dirty="0" smtClean="0">
              <a:latin typeface="Calibri" panose="020F0502020204030204" pitchFamily="34" charset="0"/>
              <a:cs typeface="Arial" charset="0"/>
            </a:endParaRPr>
          </a:p>
          <a:p>
            <a:pPr marL="0" indent="0" eaLnBrk="1" hangingPunct="1">
              <a:lnSpc>
                <a:spcPct val="75000"/>
              </a:lnSpc>
              <a:spcBef>
                <a:spcPct val="0"/>
              </a:spcBef>
              <a:buFont typeface="Arial" charset="0"/>
              <a:buNone/>
              <a:defRPr/>
            </a:pPr>
            <a:r>
              <a:rPr lang="en-GB" altLang="en-US" sz="2200" dirty="0" smtClean="0">
                <a:latin typeface="Calibri" panose="020F0502020204030204" pitchFamily="34" charset="0"/>
                <a:cs typeface="Arial" charset="0"/>
              </a:rPr>
              <a:t>What do I do if I disagree with a MASH decision?</a:t>
            </a:r>
          </a:p>
          <a:p>
            <a:pPr marL="0" indent="0" eaLnBrk="1" hangingPunct="1">
              <a:lnSpc>
                <a:spcPct val="75000"/>
              </a:lnSpc>
              <a:spcBef>
                <a:spcPct val="0"/>
              </a:spcBef>
              <a:buFont typeface="Arial" charset="0"/>
              <a:buNone/>
              <a:defRPr/>
            </a:pPr>
            <a:endParaRPr lang="en-GB" altLang="en-US" sz="2200" dirty="0">
              <a:latin typeface="Calibri" panose="020F0502020204030204" pitchFamily="34" charset="0"/>
              <a:cs typeface="Arial" charset="0"/>
            </a:endParaRPr>
          </a:p>
          <a:p>
            <a:pPr marL="0" indent="0" eaLnBrk="1" hangingPunct="1">
              <a:lnSpc>
                <a:spcPct val="75000"/>
              </a:lnSpc>
              <a:spcBef>
                <a:spcPct val="0"/>
              </a:spcBef>
              <a:buFont typeface="Arial" charset="0"/>
              <a:buNone/>
              <a:defRPr/>
            </a:pPr>
            <a:r>
              <a:rPr lang="en-GB" altLang="en-US" sz="2200" dirty="0" smtClean="0">
                <a:latin typeface="Calibri" panose="020F0502020204030204" pitchFamily="34" charset="0"/>
                <a:cs typeface="Arial" charset="0"/>
              </a:rPr>
              <a:t>Remember MASH can only make a decision based on the information you give them and research obtained evidencing a level of need has been met. </a:t>
            </a:r>
            <a:endParaRPr lang="en-GB" altLang="en-US" sz="2200" dirty="0">
              <a:latin typeface="Calibri" panose="020F0502020204030204" pitchFamily="34" charset="0"/>
              <a:cs typeface="Arial" charset="0"/>
            </a:endParaRPr>
          </a:p>
          <a:p>
            <a:pPr marL="0" indent="0" eaLnBrk="1" hangingPunct="1">
              <a:lnSpc>
                <a:spcPct val="75000"/>
              </a:lnSpc>
              <a:spcBef>
                <a:spcPct val="0"/>
              </a:spcBef>
              <a:buFont typeface="Arial" charset="0"/>
              <a:buNone/>
              <a:defRPr/>
            </a:pPr>
            <a:endParaRPr lang="en-GB" altLang="en-US" sz="2200" dirty="0" smtClean="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200" dirty="0" smtClean="0">
                <a:latin typeface="Calibri" panose="020F0502020204030204" pitchFamily="34" charset="0"/>
                <a:cs typeface="Arial" charset="0"/>
              </a:rPr>
              <a:t>Call MASH and speak to the Social </a:t>
            </a:r>
            <a:r>
              <a:rPr lang="en-GB" altLang="en-US" sz="2200" dirty="0">
                <a:latin typeface="Calibri" panose="020F0502020204030204" pitchFamily="34" charset="0"/>
                <a:cs typeface="Arial" charset="0"/>
              </a:rPr>
              <a:t>W</a:t>
            </a:r>
            <a:r>
              <a:rPr lang="en-GB" altLang="en-US" sz="2200" dirty="0" smtClean="0">
                <a:latin typeface="Calibri" panose="020F0502020204030204" pitchFamily="34" charset="0"/>
                <a:cs typeface="Arial" charset="0"/>
              </a:rPr>
              <a:t>orker who managed that contact, let them explain why the decision was made</a:t>
            </a:r>
          </a:p>
          <a:p>
            <a:pPr marL="0" indent="0" eaLnBrk="1" hangingPunct="1">
              <a:lnSpc>
                <a:spcPct val="75000"/>
              </a:lnSpc>
              <a:spcBef>
                <a:spcPct val="0"/>
              </a:spcBef>
              <a:buFont typeface="Arial" charset="0"/>
              <a:buNone/>
              <a:defRPr/>
            </a:pPr>
            <a:endParaRPr lang="en-GB" altLang="en-US" sz="2200" dirty="0" smtClean="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200" dirty="0" smtClean="0">
                <a:latin typeface="Calibri" panose="020F0502020204030204" pitchFamily="34" charset="0"/>
                <a:cs typeface="Arial" charset="0"/>
              </a:rPr>
              <a:t>If you are still not happy, speak to the Manager who signed it off </a:t>
            </a:r>
          </a:p>
          <a:p>
            <a:pPr marL="0" indent="0" eaLnBrk="1" hangingPunct="1">
              <a:lnSpc>
                <a:spcPct val="75000"/>
              </a:lnSpc>
              <a:spcBef>
                <a:spcPct val="0"/>
              </a:spcBef>
              <a:buFont typeface="Arial" charset="0"/>
              <a:buNone/>
              <a:defRPr/>
            </a:pPr>
            <a:endParaRPr lang="en-GB" altLang="en-US" sz="2200" dirty="0" smtClean="0">
              <a:latin typeface="Calibri" panose="020F0502020204030204" pitchFamily="34" charset="0"/>
              <a:cs typeface="Arial" charset="0"/>
            </a:endParaRPr>
          </a:p>
          <a:p>
            <a:pPr eaLnBrk="1" hangingPunct="1">
              <a:lnSpc>
                <a:spcPct val="75000"/>
              </a:lnSpc>
              <a:spcBef>
                <a:spcPct val="0"/>
              </a:spcBef>
              <a:buFont typeface="Arial" charset="0"/>
              <a:buChar char="•"/>
              <a:defRPr/>
            </a:pPr>
            <a:r>
              <a:rPr lang="en-GB" altLang="en-US" sz="2200" dirty="0" smtClean="0">
                <a:latin typeface="Calibri" panose="020F0502020204030204" pitchFamily="34" charset="0"/>
                <a:cs typeface="Arial" charset="0"/>
              </a:rPr>
              <a:t>If you are still not happy then you can escalate </a:t>
            </a:r>
            <a:r>
              <a:rPr lang="en-GB" altLang="en-US" sz="2200" dirty="0">
                <a:latin typeface="Calibri" panose="020F0502020204030204" pitchFamily="34" charset="0"/>
                <a:cs typeface="Arial" charset="0"/>
              </a:rPr>
              <a:t>using the </a:t>
            </a:r>
            <a:r>
              <a:rPr lang="en-GB" altLang="en-US" sz="2200" dirty="0" smtClean="0">
                <a:latin typeface="Calibri" panose="020F0502020204030204" pitchFamily="34" charset="0"/>
                <a:cs typeface="Arial" charset="0"/>
              </a:rPr>
              <a:t>Safeguarding Partnership, which can be found on the Swindon Safeguarding Partnership website </a:t>
            </a:r>
            <a:endParaRPr lang="en-GB" altLang="en-US" sz="2200" dirty="0">
              <a:latin typeface="Calibri" panose="020F0502020204030204" pitchFamily="34" charset="0"/>
              <a:cs typeface="Arial" charset="0"/>
            </a:endParaRPr>
          </a:p>
        </p:txBody>
      </p:sp>
    </p:spTree>
    <p:extLst>
      <p:ext uri="{BB962C8B-B14F-4D97-AF65-F5344CB8AC3E}">
        <p14:creationId xmlns:p14="http://schemas.microsoft.com/office/powerpoint/2010/main" val="341818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55" y="476672"/>
            <a:ext cx="6347713" cy="864096"/>
          </a:xfrm>
        </p:spPr>
        <p:txBody>
          <a:bodyPr>
            <a:normAutofit/>
          </a:bodyPr>
          <a:lstStyle/>
          <a:p>
            <a:pPr algn="ctr"/>
            <a:r>
              <a:rPr lang="en-GB" sz="4000" dirty="0" smtClean="0"/>
              <a:t>Questions?</a:t>
            </a:r>
            <a:endParaRPr lang="en-GB" sz="4000" dirty="0"/>
          </a:p>
        </p:txBody>
      </p:sp>
      <p:sp>
        <p:nvSpPr>
          <p:cNvPr id="3" name="Content Placeholder 2"/>
          <p:cNvSpPr>
            <a:spLocks noGrp="1"/>
          </p:cNvSpPr>
          <p:nvPr>
            <p:ph idx="1"/>
          </p:nvPr>
        </p:nvSpPr>
        <p:spPr>
          <a:xfrm>
            <a:off x="0" y="1340768"/>
            <a:ext cx="7778825" cy="5400600"/>
          </a:xfrm>
        </p:spPr>
        <p:txBody>
          <a:bodyPr>
            <a:normAutofit fontScale="47500" lnSpcReduction="20000"/>
          </a:bodyPr>
          <a:lstStyle/>
          <a:p>
            <a:pPr marL="0" indent="0" algn="ctr">
              <a:buNone/>
            </a:pPr>
            <a:r>
              <a:rPr lang="en-GB" sz="2800" dirty="0" smtClean="0"/>
              <a:t>MASH Telephone Number:</a:t>
            </a:r>
          </a:p>
          <a:p>
            <a:pPr marL="0" indent="0" algn="ctr">
              <a:buNone/>
            </a:pPr>
            <a:r>
              <a:rPr lang="en-GB" sz="2800" dirty="0" smtClean="0"/>
              <a:t>01793 466903 </a:t>
            </a:r>
          </a:p>
          <a:p>
            <a:pPr marL="0" indent="0" algn="ctr">
              <a:buNone/>
            </a:pPr>
            <a:endParaRPr lang="en-GB" sz="2800" dirty="0"/>
          </a:p>
          <a:p>
            <a:pPr marL="0" indent="0" algn="ctr">
              <a:buNone/>
            </a:pPr>
            <a:r>
              <a:rPr lang="en-GB" sz="2800" dirty="0" smtClean="0"/>
              <a:t>Consultation line:</a:t>
            </a:r>
          </a:p>
          <a:p>
            <a:pPr marL="0" indent="0" algn="ctr">
              <a:buNone/>
            </a:pPr>
            <a:r>
              <a:rPr lang="en-GB" sz="2800" dirty="0" smtClean="0"/>
              <a:t>01793 466903 (Option 1, then Option 2)</a:t>
            </a:r>
          </a:p>
          <a:p>
            <a:pPr marL="0" indent="0" algn="ctr">
              <a:buNone/>
            </a:pPr>
            <a:endParaRPr lang="en-GB" sz="2800" dirty="0"/>
          </a:p>
          <a:p>
            <a:pPr marL="0" indent="0" algn="ctr">
              <a:buNone/>
            </a:pPr>
            <a:r>
              <a:rPr lang="en-GB" sz="2800" dirty="0" smtClean="0"/>
              <a:t>Early Help Consultation line</a:t>
            </a:r>
          </a:p>
          <a:p>
            <a:pPr marL="0" indent="0" algn="ctr">
              <a:buNone/>
            </a:pPr>
            <a:r>
              <a:rPr lang="en-GB" sz="2800" dirty="0"/>
              <a:t>Tel – 01793 466 479</a:t>
            </a:r>
          </a:p>
          <a:p>
            <a:pPr marL="0" indent="0" algn="ctr">
              <a:buNone/>
            </a:pPr>
            <a:r>
              <a:rPr lang="en-GB" sz="2800" dirty="0"/>
              <a:t>E-mail: </a:t>
            </a:r>
            <a:r>
              <a:rPr lang="en-GB" sz="2800" u="sng" dirty="0">
                <a:hlinkClick r:id="rId3"/>
              </a:rPr>
              <a:t>EHHub@swindon.gov.uk</a:t>
            </a:r>
            <a:endParaRPr lang="en-GB" sz="2800" dirty="0"/>
          </a:p>
          <a:p>
            <a:pPr marL="0" indent="0" algn="ctr">
              <a:buNone/>
            </a:pPr>
            <a:endParaRPr lang="en-GB" sz="2800" dirty="0" smtClean="0"/>
          </a:p>
          <a:p>
            <a:pPr marL="0" indent="0" algn="ctr">
              <a:buNone/>
            </a:pPr>
            <a:r>
              <a:rPr lang="en-GB" sz="2800" dirty="0" smtClean="0"/>
              <a:t>MASH Open Mornings</a:t>
            </a:r>
          </a:p>
          <a:p>
            <a:pPr marL="0" indent="0" algn="ctr">
              <a:buNone/>
            </a:pPr>
            <a:r>
              <a:rPr lang="en-GB" sz="2800" dirty="0">
                <a:hlinkClick r:id="rId4"/>
              </a:rPr>
              <a:t>https://www</a:t>
            </a:r>
            <a:r>
              <a:rPr lang="en-GB" sz="2800" dirty="0" smtClean="0">
                <a:hlinkClick r:id="rId4"/>
              </a:rPr>
              <a:t>.</a:t>
            </a:r>
            <a:r>
              <a:rPr lang="en-US" sz="28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5"/>
              </a:rPr>
              <a:t> </a:t>
            </a:r>
            <a:r>
              <a:rPr lang="en-US" sz="2800"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5"/>
              </a:rPr>
              <a:t>swindonsafeguardingpartnership.gov.uk</a:t>
            </a:r>
            <a:r>
              <a:rPr lang="en-GB" sz="2800" dirty="0" smtClean="0">
                <a:hlinkClick r:id="rId4"/>
              </a:rPr>
              <a:t>/</a:t>
            </a:r>
            <a:endParaRPr lang="en-GB" sz="2800" dirty="0" smtClean="0"/>
          </a:p>
          <a:p>
            <a:pPr marL="0" indent="0" algn="ctr">
              <a:buNone/>
            </a:pPr>
            <a:endParaRPr lang="en-GB" sz="2800" dirty="0" smtClean="0"/>
          </a:p>
          <a:p>
            <a:pPr marL="0" indent="0" algn="ctr">
              <a:buNone/>
            </a:pPr>
            <a:r>
              <a:rPr lang="en-GB" sz="2800" dirty="0" smtClean="0"/>
              <a:t>Out of Hours Number:</a:t>
            </a:r>
          </a:p>
          <a:p>
            <a:pPr marL="0" indent="0" algn="ctr">
              <a:buNone/>
            </a:pPr>
            <a:r>
              <a:rPr lang="en-GB" sz="2800" dirty="0" smtClean="0"/>
              <a:t>01793 466900</a:t>
            </a:r>
          </a:p>
          <a:p>
            <a:pPr marL="0" indent="0" algn="ctr">
              <a:buNone/>
            </a:pPr>
            <a:endParaRPr lang="en-GB" sz="2800" dirty="0" smtClean="0"/>
          </a:p>
          <a:p>
            <a:pPr marL="0" indent="0" algn="ctr">
              <a:buNone/>
            </a:pPr>
            <a:r>
              <a:rPr lang="en-GB" sz="2800" dirty="0" smtClean="0"/>
              <a:t>Email:</a:t>
            </a:r>
          </a:p>
          <a:p>
            <a:pPr marL="0" indent="0" algn="ctr">
              <a:buNone/>
            </a:pPr>
            <a:r>
              <a:rPr lang="en-GB" sz="2800" u="sng" dirty="0" smtClean="0">
                <a:solidFill>
                  <a:srgbClr val="0070C0"/>
                </a:solidFill>
                <a:hlinkClick r:id="rId6"/>
              </a:rPr>
              <a:t>swindonmash@swindon.gov.uk</a:t>
            </a:r>
            <a:r>
              <a:rPr lang="en-GB" sz="2800" u="sng" dirty="0" smtClean="0">
                <a:solidFill>
                  <a:srgbClr val="0070C0"/>
                </a:solidFill>
              </a:rPr>
              <a:t> </a:t>
            </a:r>
          </a:p>
          <a:p>
            <a:pPr marL="0" indent="0" algn="ctr">
              <a:buNone/>
            </a:pPr>
            <a:r>
              <a:rPr lang="en-GB" sz="2800" dirty="0" smtClean="0">
                <a:solidFill>
                  <a:srgbClr val="0070C0"/>
                </a:solidFill>
              </a:rPr>
              <a:t> </a:t>
            </a:r>
            <a:endParaRPr lang="en-GB" sz="2800" dirty="0">
              <a:solidFill>
                <a:srgbClr val="0070C0"/>
              </a:solidFill>
            </a:endParaRPr>
          </a:p>
        </p:txBody>
      </p:sp>
    </p:spTree>
    <p:extLst>
      <p:ext uri="{BB962C8B-B14F-4D97-AF65-F5344CB8AC3E}">
        <p14:creationId xmlns:p14="http://schemas.microsoft.com/office/powerpoint/2010/main" val="180334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	</a:t>
            </a:r>
            <a:endParaRPr lang="en-GB" dirty="0"/>
          </a:p>
        </p:txBody>
      </p:sp>
      <p:sp>
        <p:nvSpPr>
          <p:cNvPr id="3" name="Content Placeholder 2"/>
          <p:cNvSpPr>
            <a:spLocks noGrp="1"/>
          </p:cNvSpPr>
          <p:nvPr>
            <p:ph idx="1"/>
          </p:nvPr>
        </p:nvSpPr>
        <p:spPr>
          <a:xfrm>
            <a:off x="609599" y="1772816"/>
            <a:ext cx="6347714" cy="4268547"/>
          </a:xfrm>
        </p:spPr>
        <p:txBody>
          <a:bodyPr>
            <a:noAutofit/>
          </a:bodyPr>
          <a:lstStyle/>
          <a:p>
            <a:r>
              <a:rPr lang="en-GB" sz="3200" dirty="0" smtClean="0"/>
              <a:t>What is your name?</a:t>
            </a:r>
          </a:p>
          <a:p>
            <a:r>
              <a:rPr lang="en-GB" sz="3200" dirty="0" smtClean="0"/>
              <a:t>Describe your job role (no job titles)</a:t>
            </a:r>
          </a:p>
          <a:p>
            <a:r>
              <a:rPr lang="en-GB" sz="3200" dirty="0" smtClean="0"/>
              <a:t>Have you ever referred into MASH?</a:t>
            </a:r>
          </a:p>
          <a:p>
            <a:r>
              <a:rPr lang="en-GB" sz="3200" dirty="0" smtClean="0"/>
              <a:t>Have you had a response/outcome decision from MASH?</a:t>
            </a:r>
            <a:endParaRPr lang="en-GB" sz="3200" dirty="0"/>
          </a:p>
        </p:txBody>
      </p:sp>
    </p:spTree>
    <p:extLst>
      <p:ext uri="{BB962C8B-B14F-4D97-AF65-F5344CB8AC3E}">
        <p14:creationId xmlns:p14="http://schemas.microsoft.com/office/powerpoint/2010/main" val="1325226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80728"/>
            <a:ext cx="7056784" cy="4824536"/>
          </a:xfrm>
        </p:spPr>
        <p:txBody>
          <a:bodyPr>
            <a:normAutofit fontScale="90000"/>
          </a:bodyPr>
          <a:lstStyle/>
          <a:p>
            <a:pPr algn="ctr"/>
            <a:r>
              <a:rPr lang="en-GB" sz="4800" b="1" dirty="0" smtClean="0">
                <a:latin typeface="Calibri" panose="020F0502020204030204" pitchFamily="34" charset="0"/>
              </a:rPr>
              <a:t>Understanding and Applying Thresholds of Need and Risk</a:t>
            </a:r>
            <a:r>
              <a:rPr lang="en-GB" sz="4900" dirty="0" smtClean="0">
                <a:latin typeface="Calibri" panose="020F0502020204030204" pitchFamily="34" charset="0"/>
              </a:rPr>
              <a:t/>
            </a:r>
            <a:br>
              <a:rPr lang="en-GB" sz="4900" dirty="0" smtClean="0">
                <a:latin typeface="Calibri" panose="020F0502020204030204" pitchFamily="34" charset="0"/>
              </a:rPr>
            </a:br>
            <a:r>
              <a:rPr lang="en-GB" dirty="0">
                <a:latin typeface="Calibri" panose="020F0502020204030204" pitchFamily="34" charset="0"/>
              </a:rPr>
              <a:t/>
            </a:r>
            <a:br>
              <a:rPr lang="en-GB" dirty="0">
                <a:latin typeface="Calibri" panose="020F0502020204030204" pitchFamily="34" charset="0"/>
              </a:rPr>
            </a:b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 </a:t>
            </a:r>
            <a:br>
              <a:rPr lang="en-GB" dirty="0" smtClean="0">
                <a:latin typeface="Calibri" panose="020F0502020204030204" pitchFamily="34" charset="0"/>
              </a:rPr>
            </a:br>
            <a:endParaRPr lang="en-GB" dirty="0">
              <a:latin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74476999"/>
              </p:ext>
            </p:extLst>
          </p:nvPr>
        </p:nvGraphicFramePr>
        <p:xfrm>
          <a:off x="1403648" y="4653136"/>
          <a:ext cx="1440160" cy="1878470"/>
        </p:xfrm>
        <a:graphic>
          <a:graphicData uri="http://schemas.openxmlformats.org/presentationml/2006/ole">
            <mc:AlternateContent xmlns:mc="http://schemas.openxmlformats.org/markup-compatibility/2006">
              <mc:Choice xmlns:v="urn:schemas-microsoft-com:vml" Requires="v">
                <p:oleObj spid="_x0000_s1187" r:id="rId4" imgW="1228571" imgH="1619476" progId="MSPhotoEd.3">
                  <p:embed/>
                </p:oleObj>
              </mc:Choice>
              <mc:Fallback>
                <p:oleObj r:id="rId4" imgW="1228571" imgH="161947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653136"/>
                        <a:ext cx="1440160" cy="1878470"/>
                      </a:xfrm>
                      <a:prstGeom prst="rect">
                        <a:avLst/>
                      </a:prstGeom>
                      <a:noFill/>
                      <a:extLst/>
                    </p:spPr>
                  </p:pic>
                </p:oleObj>
              </mc:Fallback>
            </mc:AlternateContent>
          </a:graphicData>
        </a:graphic>
      </p:graphicFrame>
      <p:pic>
        <p:nvPicPr>
          <p:cNvPr id="3" name="Picture 2"/>
          <p:cNvPicPr>
            <a:picLocks noChangeAspect="1"/>
          </p:cNvPicPr>
          <p:nvPr/>
        </p:nvPicPr>
        <p:blipFill>
          <a:blip r:embed="rId6"/>
          <a:stretch>
            <a:fillRect/>
          </a:stretch>
        </p:blipFill>
        <p:spPr>
          <a:xfrm>
            <a:off x="5148064" y="4653136"/>
            <a:ext cx="1659319" cy="1947160"/>
          </a:xfrm>
          <a:prstGeom prst="rect">
            <a:avLst/>
          </a:prstGeom>
        </p:spPr>
      </p:pic>
    </p:spTree>
    <p:extLst>
      <p:ext uri="{BB962C8B-B14F-4D97-AF65-F5344CB8AC3E}">
        <p14:creationId xmlns:p14="http://schemas.microsoft.com/office/powerpoint/2010/main" val="246749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6347713" cy="731168"/>
          </a:xfrm>
        </p:spPr>
        <p:txBody>
          <a:bodyPr/>
          <a:lstStyle/>
          <a:p>
            <a:pPr algn="ctr"/>
            <a:r>
              <a:rPr lang="en-GB" b="1" dirty="0" smtClean="0"/>
              <a:t>Quick Fire Levels</a:t>
            </a:r>
            <a:endParaRPr lang="en-GB" b="1" dirty="0"/>
          </a:p>
        </p:txBody>
      </p:sp>
      <p:sp>
        <p:nvSpPr>
          <p:cNvPr id="3" name="Content Placeholder 2"/>
          <p:cNvSpPr>
            <a:spLocks noGrp="1"/>
          </p:cNvSpPr>
          <p:nvPr>
            <p:ph idx="1"/>
          </p:nvPr>
        </p:nvSpPr>
        <p:spPr>
          <a:xfrm>
            <a:off x="755576" y="2492896"/>
            <a:ext cx="6347714" cy="2016224"/>
          </a:xfrm>
        </p:spPr>
        <p:txBody>
          <a:bodyPr>
            <a:normAutofit/>
          </a:bodyPr>
          <a:lstStyle/>
          <a:p>
            <a:pPr marL="0" indent="0" algn="ctr">
              <a:buNone/>
            </a:pPr>
            <a:r>
              <a:rPr lang="en-GB" sz="2800" dirty="0" smtClean="0">
                <a:latin typeface="Arial" panose="020B0604020202020204" pitchFamily="34" charset="0"/>
                <a:cs typeface="Arial" panose="020B0604020202020204" pitchFamily="34" charset="0"/>
              </a:rPr>
              <a:t>You will have a minute to consider the scenario and decide which level of need you think is most appropriate.</a:t>
            </a:r>
          </a:p>
          <a:p>
            <a:pPr marL="0" indent="0" algn="ctr">
              <a:buNone/>
            </a:pPr>
            <a:endParaRPr lang="en-GB" dirty="0" smtClean="0"/>
          </a:p>
        </p:txBody>
      </p:sp>
    </p:spTree>
    <p:extLst>
      <p:ext uri="{BB962C8B-B14F-4D97-AF65-F5344CB8AC3E}">
        <p14:creationId xmlns:p14="http://schemas.microsoft.com/office/powerpoint/2010/main" val="3182497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9161" t="17468" r="29151" b="5663"/>
          <a:stretch/>
        </p:blipFill>
        <p:spPr>
          <a:xfrm>
            <a:off x="-1794" y="0"/>
            <a:ext cx="9144000" cy="6858000"/>
          </a:xfrm>
          <a:prstGeom prst="rect">
            <a:avLst/>
          </a:prstGeom>
        </p:spPr>
      </p:pic>
    </p:spTree>
    <p:extLst>
      <p:ext uri="{BB962C8B-B14F-4D97-AF65-F5344CB8AC3E}">
        <p14:creationId xmlns:p14="http://schemas.microsoft.com/office/powerpoint/2010/main" val="63594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347713" cy="731168"/>
          </a:xfrm>
        </p:spPr>
        <p:txBody>
          <a:bodyPr>
            <a:normAutofit/>
          </a:bodyPr>
          <a:lstStyle/>
          <a:p>
            <a:pPr algn="ctr"/>
            <a:r>
              <a:rPr lang="en-GB" b="1" dirty="0" smtClean="0">
                <a:latin typeface="Calibri" panose="020F0502020204030204" pitchFamily="34" charset="0"/>
              </a:rPr>
              <a:t>Quick Fire On Scenario</a:t>
            </a:r>
            <a:endParaRPr lang="en-GB" b="1" dirty="0">
              <a:latin typeface="Calibri" panose="020F0502020204030204" pitchFamily="34" charset="0"/>
            </a:endParaRPr>
          </a:p>
        </p:txBody>
      </p:sp>
      <p:sp>
        <p:nvSpPr>
          <p:cNvPr id="3" name="Content Placeholder 2"/>
          <p:cNvSpPr>
            <a:spLocks noGrp="1"/>
          </p:cNvSpPr>
          <p:nvPr>
            <p:ph idx="1"/>
          </p:nvPr>
        </p:nvSpPr>
        <p:spPr>
          <a:xfrm>
            <a:off x="179512" y="1484784"/>
            <a:ext cx="7488832" cy="4896544"/>
          </a:xfrm>
        </p:spPr>
        <p:txBody>
          <a:bodyPr>
            <a:noAutofit/>
          </a:bodyPr>
          <a:lstStyle/>
          <a:p>
            <a:pPr marL="0" indent="0" algn="ctr">
              <a:buNone/>
            </a:pPr>
            <a:r>
              <a:rPr lang="en-GB" sz="2800" dirty="0" smtClean="0">
                <a:latin typeface="Calibri" panose="020F0502020204030204" pitchFamily="34" charset="0"/>
              </a:rPr>
              <a:t>Andre who is six years old has disclosed to his TA that his three year old sibling Maria, was slapped across the face at the weekend.</a:t>
            </a:r>
          </a:p>
          <a:p>
            <a:pPr marL="0" indent="0" algn="ctr">
              <a:buNone/>
            </a:pPr>
            <a:r>
              <a:rPr lang="en-GB" sz="2800" dirty="0" smtClean="0">
                <a:latin typeface="Calibri" panose="020F0502020204030204" pitchFamily="34" charset="0"/>
              </a:rPr>
              <a:t>Andre said Maria is not in nursery today because she has a big bruise under her eye. </a:t>
            </a:r>
          </a:p>
          <a:p>
            <a:pPr marL="0" indent="0" algn="ctr">
              <a:buNone/>
            </a:pPr>
            <a:r>
              <a:rPr lang="en-GB" sz="2800" dirty="0" smtClean="0">
                <a:latin typeface="Calibri" panose="020F0502020204030204" pitchFamily="34" charset="0"/>
              </a:rPr>
              <a:t>Andre said that daddy never hits them but mummy gets cross when daddy is away and told them off at the weekend for making a mess. </a:t>
            </a:r>
          </a:p>
          <a:p>
            <a:pPr marL="0" indent="0" algn="ctr">
              <a:buNone/>
            </a:pPr>
            <a:r>
              <a:rPr lang="en-GB" sz="2800" dirty="0" smtClean="0">
                <a:latin typeface="Calibri" panose="020F0502020204030204" pitchFamily="34" charset="0"/>
              </a:rPr>
              <a:t>It is 1.50pm, school ends at 3.00pm</a:t>
            </a:r>
            <a:endParaRPr lang="en-GB" sz="2800" dirty="0">
              <a:latin typeface="Calibri" panose="020F0502020204030204" pitchFamily="34" charset="0"/>
            </a:endParaRPr>
          </a:p>
        </p:txBody>
      </p:sp>
      <p:pic>
        <p:nvPicPr>
          <p:cNvPr id="4" name="Countdown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68144" y="5807124"/>
            <a:ext cx="609600" cy="609600"/>
          </a:xfrm>
          <a:prstGeom prst="rect">
            <a:avLst/>
          </a:prstGeom>
        </p:spPr>
      </p:pic>
    </p:spTree>
    <p:extLst>
      <p:ext uri="{BB962C8B-B14F-4D97-AF65-F5344CB8AC3E}">
        <p14:creationId xmlns:p14="http://schemas.microsoft.com/office/powerpoint/2010/main" val="3095825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1143000"/>
          </a:xfrm>
        </p:spPr>
        <p:txBody>
          <a:bodyPr>
            <a:normAutofit/>
          </a:bodyPr>
          <a:lstStyle/>
          <a:p>
            <a:pPr algn="ctr"/>
            <a:r>
              <a:rPr lang="en-GB" altLang="en-US" dirty="0" smtClean="0">
                <a:solidFill>
                  <a:schemeClr val="tx1"/>
                </a:solidFill>
                <a:latin typeface="Calibri" panose="020F0502020204030204" pitchFamily="34" charset="0"/>
              </a:rPr>
              <a:t>Understanding the Levels of Need</a:t>
            </a:r>
          </a:p>
        </p:txBody>
      </p:sp>
      <p:sp>
        <p:nvSpPr>
          <p:cNvPr id="23555" name="Content Placeholder 2"/>
          <p:cNvSpPr>
            <a:spLocks noGrp="1"/>
          </p:cNvSpPr>
          <p:nvPr>
            <p:ph idx="1"/>
          </p:nvPr>
        </p:nvSpPr>
        <p:spPr>
          <a:xfrm>
            <a:off x="609598" y="1340768"/>
            <a:ext cx="7994850" cy="5112568"/>
          </a:xfrm>
        </p:spPr>
        <p:txBody>
          <a:bodyPr>
            <a:normAutofit/>
          </a:bodyPr>
          <a:lstStyle/>
          <a:p>
            <a:pPr eaLnBrk="1" hangingPunct="1">
              <a:lnSpc>
                <a:spcPct val="75000"/>
              </a:lnSpc>
              <a:spcBef>
                <a:spcPct val="0"/>
              </a:spcBef>
            </a:pPr>
            <a:endParaRPr lang="en-GB" altLang="en-US" sz="2400" dirty="0" smtClean="0">
              <a:latin typeface="Calibri" panose="020F0502020204030204" pitchFamily="34" charset="0"/>
              <a:cs typeface="Arial" panose="020B0604020202020204" pitchFamily="34" charset="0"/>
            </a:endParaRPr>
          </a:p>
          <a:p>
            <a:pPr eaLnBrk="1" hangingPunct="1">
              <a:lnSpc>
                <a:spcPct val="75000"/>
              </a:lnSpc>
              <a:spcBef>
                <a:spcPct val="0"/>
              </a:spcBef>
            </a:pPr>
            <a:endParaRPr lang="en-GB" altLang="en-US" sz="2400" dirty="0" smtClean="0">
              <a:latin typeface="Calibri" panose="020F0502020204030204" pitchFamily="34" charset="0"/>
              <a:cs typeface="Arial" panose="020B0604020202020204" pitchFamily="34" charset="0"/>
            </a:endParaRPr>
          </a:p>
          <a:p>
            <a:pPr eaLnBrk="1" hangingPunct="1">
              <a:lnSpc>
                <a:spcPct val="75000"/>
              </a:lnSpc>
              <a:spcBef>
                <a:spcPct val="0"/>
              </a:spcBef>
            </a:pPr>
            <a:endParaRPr lang="en-GB" altLang="en-US" sz="2400" b="1" dirty="0" smtClean="0">
              <a:solidFill>
                <a:schemeClr val="accent2"/>
              </a:solidFill>
              <a:latin typeface="Calibri" panose="020F0502020204030204" pitchFamily="34" charset="0"/>
              <a:cs typeface="Arial" panose="020B0604020202020204" pitchFamily="34" charset="0"/>
            </a:endParaRPr>
          </a:p>
          <a:p>
            <a:pPr eaLnBrk="1" hangingPunct="1">
              <a:lnSpc>
                <a:spcPct val="75000"/>
              </a:lnSpc>
              <a:spcBef>
                <a:spcPct val="0"/>
              </a:spcBef>
            </a:pPr>
            <a:r>
              <a:rPr lang="en-GB" altLang="en-US" sz="2400" b="1" dirty="0" smtClean="0">
                <a:solidFill>
                  <a:schemeClr val="accent2"/>
                </a:solidFill>
                <a:latin typeface="Calibri" panose="020F0502020204030204" pitchFamily="34" charset="0"/>
                <a:cs typeface="Arial" panose="020B0604020202020204" pitchFamily="34" charset="0"/>
              </a:rPr>
              <a:t>Level 1 </a:t>
            </a:r>
            <a:r>
              <a:rPr lang="en-GB" altLang="en-US" sz="2400" dirty="0" smtClean="0">
                <a:latin typeface="Calibri" panose="020F0502020204030204" pitchFamily="34" charset="0"/>
                <a:cs typeface="Arial" panose="020B0604020202020204" pitchFamily="34" charset="0"/>
              </a:rPr>
              <a:t>– Universal Services i.e. Health, Education </a:t>
            </a:r>
            <a:r>
              <a:rPr lang="en-GB" altLang="en-US" sz="2400" dirty="0" err="1" smtClean="0">
                <a:latin typeface="Calibri" panose="020F0502020204030204" pitchFamily="34" charset="0"/>
                <a:cs typeface="Arial" panose="020B0604020202020204" pitchFamily="34" charset="0"/>
              </a:rPr>
              <a:t>etc</a:t>
            </a:r>
            <a:r>
              <a:rPr lang="en-GB" altLang="en-US" sz="2400" dirty="0" smtClean="0">
                <a:latin typeface="Calibri" panose="020F0502020204030204" pitchFamily="34" charset="0"/>
                <a:cs typeface="Arial" panose="020B0604020202020204" pitchFamily="34" charset="0"/>
              </a:rPr>
              <a:t> (</a:t>
            </a:r>
            <a:r>
              <a:rPr lang="en-GB" altLang="en-US" sz="2400" b="1" dirty="0" smtClean="0">
                <a:latin typeface="Calibri" panose="020F0502020204030204" pitchFamily="34" charset="0"/>
                <a:cs typeface="Arial" panose="020B0604020202020204" pitchFamily="34" charset="0"/>
              </a:rPr>
              <a:t>no role for Children’s Social Care – no referral required</a:t>
            </a:r>
            <a:r>
              <a:rPr lang="en-GB" altLang="en-US" sz="2400" dirty="0" smtClean="0">
                <a:latin typeface="Calibri" panose="020F0502020204030204" pitchFamily="34" charset="0"/>
                <a:cs typeface="Arial" panose="020B0604020202020204" pitchFamily="34" charset="0"/>
              </a:rPr>
              <a:t>). These referrals should not be sent to social care</a:t>
            </a:r>
          </a:p>
          <a:p>
            <a:pPr eaLnBrk="1" hangingPunct="1">
              <a:lnSpc>
                <a:spcPct val="75000"/>
              </a:lnSpc>
              <a:spcBef>
                <a:spcPct val="0"/>
              </a:spcBef>
            </a:pPr>
            <a:endParaRPr lang="en-GB" altLang="en-US" sz="2400" dirty="0" smtClean="0">
              <a:latin typeface="Calibri" panose="020F0502020204030204" pitchFamily="34" charset="0"/>
              <a:cs typeface="Arial" panose="020B0604020202020204" pitchFamily="34" charset="0"/>
            </a:endParaRPr>
          </a:p>
          <a:p>
            <a:pPr eaLnBrk="1" hangingPunct="1">
              <a:lnSpc>
                <a:spcPct val="75000"/>
              </a:lnSpc>
              <a:spcBef>
                <a:spcPct val="0"/>
              </a:spcBef>
            </a:pPr>
            <a:endParaRPr lang="en-GB" altLang="en-US" sz="2400" dirty="0" smtClean="0">
              <a:latin typeface="Calibri" panose="020F0502020204030204" pitchFamily="34" charset="0"/>
              <a:cs typeface="Arial" panose="020B0604020202020204" pitchFamily="34" charset="0"/>
            </a:endParaRPr>
          </a:p>
          <a:p>
            <a:pPr eaLnBrk="1" hangingPunct="1">
              <a:lnSpc>
                <a:spcPct val="75000"/>
              </a:lnSpc>
              <a:spcBef>
                <a:spcPct val="0"/>
              </a:spcBef>
            </a:pPr>
            <a:r>
              <a:rPr lang="en-GB" altLang="en-US" sz="2400" b="1" dirty="0" smtClean="0">
                <a:solidFill>
                  <a:schemeClr val="accent2"/>
                </a:solidFill>
                <a:latin typeface="Calibri" panose="020F0502020204030204" pitchFamily="34" charset="0"/>
                <a:cs typeface="Arial" panose="020B0604020202020204" pitchFamily="34" charset="0"/>
              </a:rPr>
              <a:t>Level 2 </a:t>
            </a:r>
            <a:r>
              <a:rPr lang="en-GB" altLang="en-US" sz="2400" dirty="0" smtClean="0">
                <a:latin typeface="Calibri" panose="020F0502020204030204" pitchFamily="34" charset="0"/>
                <a:cs typeface="Arial" panose="020B0604020202020204" pitchFamily="34" charset="0"/>
              </a:rPr>
              <a:t>– (24 hours) – Early Help/Vulnerable – These are children who may be vulnerable and showing early signs of abuse and/or neglect; their needs are not clear, not known or not being met.  These are children who require a lead professional for a co-ordinated approach.  This will be provided within universal or a targeted services provision</a:t>
            </a:r>
          </a:p>
        </p:txBody>
      </p:sp>
    </p:spTree>
    <p:extLst>
      <p:ext uri="{BB962C8B-B14F-4D97-AF65-F5344CB8AC3E}">
        <p14:creationId xmlns:p14="http://schemas.microsoft.com/office/powerpoint/2010/main" val="2512028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57200"/>
            <a:ext cx="8229600" cy="1143000"/>
          </a:xfrm>
        </p:spPr>
        <p:txBody>
          <a:bodyPr>
            <a:normAutofit/>
          </a:bodyPr>
          <a:lstStyle/>
          <a:p>
            <a:pPr algn="ctr"/>
            <a:r>
              <a:rPr lang="en-GB" altLang="en-US" dirty="0" smtClean="0">
                <a:latin typeface="Calibri" panose="020F0502020204030204" pitchFamily="34" charset="0"/>
              </a:rPr>
              <a:t>Level 3 Children’s Social Care involvement</a:t>
            </a:r>
          </a:p>
        </p:txBody>
      </p:sp>
      <p:sp>
        <p:nvSpPr>
          <p:cNvPr id="14339" name="Content Placeholder 2"/>
          <p:cNvSpPr>
            <a:spLocks noGrp="1"/>
          </p:cNvSpPr>
          <p:nvPr>
            <p:ph idx="1"/>
          </p:nvPr>
        </p:nvSpPr>
        <p:spPr>
          <a:xfrm>
            <a:off x="457200" y="1412776"/>
            <a:ext cx="8003231" cy="4896544"/>
          </a:xfrm>
        </p:spPr>
        <p:txBody>
          <a:bodyPr>
            <a:normAutofit/>
          </a:bodyPr>
          <a:lstStyle/>
          <a:p>
            <a:pPr eaLnBrk="1" hangingPunct="1">
              <a:lnSpc>
                <a:spcPct val="75000"/>
              </a:lnSpc>
              <a:spcBef>
                <a:spcPct val="0"/>
              </a:spcBef>
              <a:defRPr/>
            </a:pPr>
            <a:endParaRPr lang="en-GB" altLang="en-US" sz="2400" dirty="0" smtClean="0">
              <a:solidFill>
                <a:prstClr val="black"/>
              </a:solidFill>
              <a:latin typeface="Calibri" panose="020F0502020204030204" pitchFamily="34" charset="0"/>
              <a:cs typeface="Arial" charset="0"/>
            </a:endParaRPr>
          </a:p>
          <a:p>
            <a:pPr eaLnBrk="1" hangingPunct="1">
              <a:lnSpc>
                <a:spcPct val="75000"/>
              </a:lnSpc>
              <a:spcBef>
                <a:spcPct val="0"/>
              </a:spcBef>
              <a:defRPr/>
            </a:pPr>
            <a:endParaRPr lang="en-GB" altLang="en-US" sz="2400" dirty="0">
              <a:solidFill>
                <a:prstClr val="black"/>
              </a:solidFill>
              <a:latin typeface="Calibri" panose="020F0502020204030204" pitchFamily="34" charset="0"/>
              <a:cs typeface="Arial" charset="0"/>
            </a:endParaRPr>
          </a:p>
          <a:p>
            <a:pPr>
              <a:lnSpc>
                <a:spcPct val="75000"/>
              </a:lnSpc>
              <a:spcBef>
                <a:spcPct val="0"/>
              </a:spcBef>
              <a:defRPr/>
            </a:pPr>
            <a:r>
              <a:rPr lang="en-GB" altLang="en-US" sz="2400" dirty="0">
                <a:latin typeface="Calibri" panose="020F0502020204030204" pitchFamily="34" charset="0"/>
                <a:cs typeface="Arial" charset="0"/>
              </a:rPr>
              <a:t>Complex concerns.  A child who requires statutory services in order to achieve or maintain a satisfactory level of health or development or to prevent significant impairment of their health or development. Threshold is met and a statutory assessment led by Children’s Social Care (s17 Children Act 1989) whereby Consent is required</a:t>
            </a:r>
          </a:p>
          <a:p>
            <a:pPr marL="0" indent="0">
              <a:lnSpc>
                <a:spcPct val="75000"/>
              </a:lnSpc>
              <a:spcBef>
                <a:spcPct val="0"/>
              </a:spcBef>
              <a:buNone/>
              <a:defRPr/>
            </a:pPr>
            <a:endParaRPr lang="en-GB" altLang="en-US" sz="2400" dirty="0">
              <a:latin typeface="Calibri" panose="020F0502020204030204" pitchFamily="34" charset="0"/>
              <a:cs typeface="Arial" charset="0"/>
            </a:endParaRPr>
          </a:p>
          <a:p>
            <a:pPr>
              <a:lnSpc>
                <a:spcPct val="75000"/>
              </a:lnSpc>
              <a:spcBef>
                <a:spcPct val="0"/>
              </a:spcBef>
              <a:defRPr/>
            </a:pPr>
            <a:r>
              <a:rPr lang="en-GB" altLang="en-US" sz="2400" dirty="0">
                <a:latin typeface="Calibri" panose="020F0502020204030204" pitchFamily="34" charset="0"/>
                <a:cs typeface="Arial" panose="020B0604020202020204" pitchFamily="34" charset="0"/>
              </a:rPr>
              <a:t>Acute concerns.  A child who is suffering or are likely to suffer significant harm.  Investigation and assessment is completed (s47 Children Act 1989) and statutory assessment is completed. Gaining parental consent remains good practice, however if this compromises a child’s potential safety or a criminal investigation then consent may not be required and </a:t>
            </a:r>
            <a:r>
              <a:rPr lang="en-GB" altLang="en-US" sz="2400" dirty="0" smtClean="0">
                <a:latin typeface="Calibri" panose="020F0502020204030204" pitchFamily="34" charset="0"/>
                <a:cs typeface="Arial" panose="020B0604020202020204" pitchFamily="34" charset="0"/>
              </a:rPr>
              <a:t>overridden.</a:t>
            </a:r>
            <a:endParaRPr lang="en-GB" altLang="en-US" sz="2400" dirty="0" smtClean="0">
              <a:latin typeface="Calibri" panose="020F0502020204030204" pitchFamily="34" charset="0"/>
              <a:cs typeface="Arial" charset="0"/>
            </a:endParaRPr>
          </a:p>
          <a:p>
            <a:pPr marL="0" indent="0" eaLnBrk="1" hangingPunct="1">
              <a:lnSpc>
                <a:spcPct val="75000"/>
              </a:lnSpc>
              <a:spcBef>
                <a:spcPct val="0"/>
              </a:spcBef>
              <a:buNone/>
              <a:defRPr/>
            </a:pPr>
            <a:endParaRPr lang="en-GB" altLang="en-US" sz="2400" dirty="0" smtClean="0">
              <a:latin typeface="Calibri" panose="020F0502020204030204" pitchFamily="34" charset="0"/>
              <a:cs typeface="Arial" charset="0"/>
            </a:endParaRPr>
          </a:p>
          <a:p>
            <a:pPr eaLnBrk="1" hangingPunct="1">
              <a:lnSpc>
                <a:spcPct val="75000"/>
              </a:lnSpc>
              <a:spcBef>
                <a:spcPct val="0"/>
              </a:spcBef>
              <a:defRPr/>
            </a:pPr>
            <a:endParaRPr lang="en-GB" altLang="en-US" sz="2400" dirty="0" smtClean="0">
              <a:latin typeface="Calibri" panose="020F0502020204030204" pitchFamily="34" charset="0"/>
              <a:cs typeface="Arial" charset="0"/>
            </a:endParaRPr>
          </a:p>
          <a:p>
            <a:pPr eaLnBrk="1" hangingPunct="1">
              <a:lnSpc>
                <a:spcPct val="75000"/>
              </a:lnSpc>
              <a:spcBef>
                <a:spcPct val="0"/>
              </a:spcBef>
              <a:defRPr/>
            </a:pPr>
            <a:endParaRPr lang="en-GB" altLang="en-US" sz="2400" dirty="0">
              <a:solidFill>
                <a:prstClr val="black"/>
              </a:solidFill>
              <a:cs typeface="Arial" charset="0"/>
            </a:endParaRPr>
          </a:p>
        </p:txBody>
      </p:sp>
    </p:spTree>
    <p:extLst>
      <p:ext uri="{BB962C8B-B14F-4D97-AF65-F5344CB8AC3E}">
        <p14:creationId xmlns:p14="http://schemas.microsoft.com/office/powerpoint/2010/main" val="843633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8638</TotalTime>
  <Words>2798</Words>
  <Application>Microsoft Office PowerPoint</Application>
  <PresentationFormat>On-screen Show (4:3)</PresentationFormat>
  <Paragraphs>262</Paragraphs>
  <Slides>24</Slides>
  <Notes>13</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ＭＳ Ｐゴシック</vt:lpstr>
      <vt:lpstr>Arial</vt:lpstr>
      <vt:lpstr>Calibri</vt:lpstr>
      <vt:lpstr>Times New Roman</vt:lpstr>
      <vt:lpstr>Trebuchet MS</vt:lpstr>
      <vt:lpstr>Wingdings</vt:lpstr>
      <vt:lpstr>Wingdings 3</vt:lpstr>
      <vt:lpstr>Facet</vt:lpstr>
      <vt:lpstr>MSPhotoEd.3</vt:lpstr>
      <vt:lpstr>The Right Help @ The Right Time</vt:lpstr>
      <vt:lpstr>The Right Help @ The Right Time</vt:lpstr>
      <vt:lpstr>Introductions </vt:lpstr>
      <vt:lpstr>Understanding and Applying Thresholds of Need and Risk     </vt:lpstr>
      <vt:lpstr>Quick Fire Levels</vt:lpstr>
      <vt:lpstr>PowerPoint Presentation</vt:lpstr>
      <vt:lpstr>Quick Fire On Scenario</vt:lpstr>
      <vt:lpstr>Understanding the Levels of Need</vt:lpstr>
      <vt:lpstr>Level 3 Children’s Social Care involvement</vt:lpstr>
      <vt:lpstr>Safeguarding is everyone’s responsibility </vt:lpstr>
      <vt:lpstr>PowerPoint Presentation</vt:lpstr>
      <vt:lpstr>Multi Agency Safeguarding Hub</vt:lpstr>
      <vt:lpstr>A good RF1 Example</vt:lpstr>
      <vt:lpstr>How do we make decisions?</vt:lpstr>
      <vt:lpstr>Myth-Busting Guide to information Sharing Yes or No?</vt:lpstr>
      <vt:lpstr>What does a ‘GOOD’ referral look like?</vt:lpstr>
      <vt:lpstr>MASH to Early Help Hub</vt:lpstr>
      <vt:lpstr>Early Help Hub for Families </vt:lpstr>
      <vt:lpstr>Early Help Hub for Partners</vt:lpstr>
      <vt:lpstr>Theory into Practice – Case Studies </vt:lpstr>
      <vt:lpstr>Update on Scenario</vt:lpstr>
      <vt:lpstr>MASH actions &amp; outcome</vt:lpstr>
      <vt:lpstr>Thresholds and Escalation</vt:lpstr>
      <vt:lpstr>Questions?</vt:lpstr>
    </vt:vector>
  </TitlesOfParts>
  <Company>Wandsworth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MASH  Learning from Audits</dc:title>
  <dc:creator>Griffiths, Jenni</dc:creator>
  <cp:lastModifiedBy>Nicki Mark</cp:lastModifiedBy>
  <cp:revision>261</cp:revision>
  <cp:lastPrinted>2018-10-04T09:53:22Z</cp:lastPrinted>
  <dcterms:created xsi:type="dcterms:W3CDTF">2016-10-04T15:50:50Z</dcterms:created>
  <dcterms:modified xsi:type="dcterms:W3CDTF">2021-03-02T14:38:00Z</dcterms:modified>
</cp:coreProperties>
</file>