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0" d="100"/>
          <a:sy n="80" d="100"/>
        </p:scale>
        <p:origin x="9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94D4-AA14-468C-9613-4A8BE3D6F8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36AAB2-75F2-4396-A561-0A2B17A1F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1EB31B5-A980-4F24-8173-C354F961F541}"/>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5" name="Footer Placeholder 4">
            <a:extLst>
              <a:ext uri="{FF2B5EF4-FFF2-40B4-BE49-F238E27FC236}">
                <a16:creationId xmlns:a16="http://schemas.microsoft.com/office/drawing/2014/main" id="{9F7A338B-8A0A-4FCC-A7BA-1289DE34BB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556BAE-9E8C-4DCF-8C89-2B8FC48652C0}"/>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1187124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8C99-4CCD-4846-B91F-7DCEE6F526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31B86E-6BB2-428F-A868-440A8BCA9B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1EF9DF-E2B4-4176-B162-A52B653BC548}"/>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5" name="Footer Placeholder 4">
            <a:extLst>
              <a:ext uri="{FF2B5EF4-FFF2-40B4-BE49-F238E27FC236}">
                <a16:creationId xmlns:a16="http://schemas.microsoft.com/office/drawing/2014/main" id="{7F8C39B6-B078-496F-A30E-A81E27839F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DA6860-6CBE-4FCD-9384-40CE68ECF8CF}"/>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39427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54C6DC-DA8F-4646-8131-D7EDFD2DC2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D9460A-58CE-4BB4-9D84-DF401D3A85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0A51FE-9914-4458-8AF7-6D4DD050C9FD}"/>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5" name="Footer Placeholder 4">
            <a:extLst>
              <a:ext uri="{FF2B5EF4-FFF2-40B4-BE49-F238E27FC236}">
                <a16:creationId xmlns:a16="http://schemas.microsoft.com/office/drawing/2014/main" id="{0577AB47-CB10-4D97-BA71-AAB0EDEBB8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A100F6-2B28-46BA-A0CE-D0D96BBB99E2}"/>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392119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13199-2509-417F-AC4E-10E7839DB8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200207-B883-4998-A219-1BDED3E2A5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F3856C-9F7C-4056-A6E7-9F858E268786}"/>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5" name="Footer Placeholder 4">
            <a:extLst>
              <a:ext uri="{FF2B5EF4-FFF2-40B4-BE49-F238E27FC236}">
                <a16:creationId xmlns:a16="http://schemas.microsoft.com/office/drawing/2014/main" id="{EABD8EE0-95DC-48B5-96EB-9B2A6228E8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35BF4B-5954-450A-8505-9A397795B075}"/>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132366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82965-53E4-46DD-89C4-887D038C2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6CC83C-187C-4B5E-B90B-ABE39BC393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DA90F8-615B-4318-BF3F-FBB21A4C4192}"/>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5" name="Footer Placeholder 4">
            <a:extLst>
              <a:ext uri="{FF2B5EF4-FFF2-40B4-BE49-F238E27FC236}">
                <a16:creationId xmlns:a16="http://schemas.microsoft.com/office/drawing/2014/main" id="{D6B3347B-F439-4DC6-974A-50959243D8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A99131-0002-4034-A724-06B859722DCE}"/>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195572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2A1C8-7A84-4CC6-A3C1-DF39A66E4E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D613A2-4F09-408A-AC6C-B4C251F44B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69B7F2-D8D8-4945-B50D-0E786A7EAD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302AE5F-87C0-4568-94CB-F221F1046EF7}"/>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6" name="Footer Placeholder 5">
            <a:extLst>
              <a:ext uri="{FF2B5EF4-FFF2-40B4-BE49-F238E27FC236}">
                <a16:creationId xmlns:a16="http://schemas.microsoft.com/office/drawing/2014/main" id="{93423677-6E32-40BD-9B2A-B6325D0B6D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84E3D5-C44F-4C62-8099-B539AE16719D}"/>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299036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B4EB-FE85-41BE-A8C1-640D894E59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04DB32-82F3-418F-8DE6-4C6188F9E4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9B94C3-D142-4B8A-81F7-FA335C6253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CBDA8B-8419-4EE7-BE7B-61A8B08061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3F3EFA-E7C5-4F25-A5C9-9ED5CEB03F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9E6102-8D4C-4B35-83E3-559720CAF8A4}"/>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8" name="Footer Placeholder 7">
            <a:extLst>
              <a:ext uri="{FF2B5EF4-FFF2-40B4-BE49-F238E27FC236}">
                <a16:creationId xmlns:a16="http://schemas.microsoft.com/office/drawing/2014/main" id="{5E14F46B-8166-41FB-8A2A-D2D82CE77E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F87A78-EA26-4900-89E5-1191D4AC464D}"/>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304428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D8EED-8223-48FA-8EEF-D8400CFD6F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19AD37-EB29-4B65-8C77-E83C0BE51881}"/>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4" name="Footer Placeholder 3">
            <a:extLst>
              <a:ext uri="{FF2B5EF4-FFF2-40B4-BE49-F238E27FC236}">
                <a16:creationId xmlns:a16="http://schemas.microsoft.com/office/drawing/2014/main" id="{F026AD47-D839-49B6-B064-115829060C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9ADB299-3E0E-498A-B748-22605608C388}"/>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242303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B8F4A-B4C7-4400-9648-9934C4793ED3}"/>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3" name="Footer Placeholder 2">
            <a:extLst>
              <a:ext uri="{FF2B5EF4-FFF2-40B4-BE49-F238E27FC236}">
                <a16:creationId xmlns:a16="http://schemas.microsoft.com/office/drawing/2014/main" id="{47AB8B93-1BA4-452E-8EC1-6DF506474E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B5C202-08CB-4309-A8A5-A0AE609CDFD2}"/>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180765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3D1E5-AB40-4C47-BB44-10BA40DBA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0C2B078-9F1B-4EEF-95CE-811055B20E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2F5F23-1A24-423D-BCC4-4B664023FA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C7DCA4-374D-42AE-9B0C-EB92AA69F9B8}"/>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6" name="Footer Placeholder 5">
            <a:extLst>
              <a:ext uri="{FF2B5EF4-FFF2-40B4-BE49-F238E27FC236}">
                <a16:creationId xmlns:a16="http://schemas.microsoft.com/office/drawing/2014/main" id="{A855FDF4-9E6C-4584-BC71-4AC6444442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D06083-5174-4507-8DCA-7180FDECD8DB}"/>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35621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193E0-2083-46AA-9AE7-93BB30CF4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09DED2-88FE-448A-B44D-421A6B7B61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844789-775A-4465-AAAE-254531F1CE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CAF267-5911-4DCE-9E37-2149163A8C8A}"/>
              </a:ext>
            </a:extLst>
          </p:cNvPr>
          <p:cNvSpPr>
            <a:spLocks noGrp="1"/>
          </p:cNvSpPr>
          <p:nvPr>
            <p:ph type="dt" sz="half" idx="10"/>
          </p:nvPr>
        </p:nvSpPr>
        <p:spPr/>
        <p:txBody>
          <a:bodyPr/>
          <a:lstStyle/>
          <a:p>
            <a:fld id="{2374C030-1DCE-4098-B2C6-EE81E6F242DE}" type="datetimeFigureOut">
              <a:rPr lang="en-GB" smtClean="0"/>
              <a:t>27/07/2021</a:t>
            </a:fld>
            <a:endParaRPr lang="en-GB"/>
          </a:p>
        </p:txBody>
      </p:sp>
      <p:sp>
        <p:nvSpPr>
          <p:cNvPr id="6" name="Footer Placeholder 5">
            <a:extLst>
              <a:ext uri="{FF2B5EF4-FFF2-40B4-BE49-F238E27FC236}">
                <a16:creationId xmlns:a16="http://schemas.microsoft.com/office/drawing/2014/main" id="{7D83E4D6-6377-43FF-8B45-47B0C72DF8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B1B90B-E09B-4CD8-B001-29492C8E64AA}"/>
              </a:ext>
            </a:extLst>
          </p:cNvPr>
          <p:cNvSpPr>
            <a:spLocks noGrp="1"/>
          </p:cNvSpPr>
          <p:nvPr>
            <p:ph type="sldNum" sz="quarter" idx="12"/>
          </p:nvPr>
        </p:nvSpPr>
        <p:spPr/>
        <p:txBody>
          <a:bodyPr/>
          <a:lstStyle/>
          <a:p>
            <a:fld id="{CE6D747B-F63F-4A45-9BA7-4A66D7F217E9}" type="slidenum">
              <a:rPr lang="en-GB" smtClean="0"/>
              <a:t>‹#›</a:t>
            </a:fld>
            <a:endParaRPr lang="en-GB"/>
          </a:p>
        </p:txBody>
      </p:sp>
    </p:spTree>
    <p:extLst>
      <p:ext uri="{BB962C8B-B14F-4D97-AF65-F5344CB8AC3E}">
        <p14:creationId xmlns:p14="http://schemas.microsoft.com/office/powerpoint/2010/main" val="32396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F9B5DD-6BB3-4FFB-99A6-DB6794A191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B9ACEA-FD94-491B-BB56-BCF1D5C741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D12AB5-CA29-417D-A362-C30B6DE4CD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4C030-1DCE-4098-B2C6-EE81E6F242DE}" type="datetimeFigureOut">
              <a:rPr lang="en-GB" smtClean="0"/>
              <a:t>27/07/2021</a:t>
            </a:fld>
            <a:endParaRPr lang="en-GB"/>
          </a:p>
        </p:txBody>
      </p:sp>
      <p:sp>
        <p:nvSpPr>
          <p:cNvPr id="5" name="Footer Placeholder 4">
            <a:extLst>
              <a:ext uri="{FF2B5EF4-FFF2-40B4-BE49-F238E27FC236}">
                <a16:creationId xmlns:a16="http://schemas.microsoft.com/office/drawing/2014/main" id="{9C81D740-7EC1-4B8C-B2E1-90362EB740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FC5A95-E522-4B07-B287-47918A718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D747B-F63F-4A45-9BA7-4A66D7F217E9}" type="slidenum">
              <a:rPr lang="en-GB" smtClean="0"/>
              <a:t>‹#›</a:t>
            </a:fld>
            <a:endParaRPr lang="en-GB"/>
          </a:p>
        </p:txBody>
      </p:sp>
    </p:spTree>
    <p:extLst>
      <p:ext uri="{BB962C8B-B14F-4D97-AF65-F5344CB8AC3E}">
        <p14:creationId xmlns:p14="http://schemas.microsoft.com/office/powerpoint/2010/main" val="1576523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researchinpractice.org.uk/children/news-views/2020/december/helping-professionals-measure-care-and-get-the-right-support-in-place-for-parents-to-be/" TargetMode="External"/><Relationship Id="rId13" Type="http://schemas.openxmlformats.org/officeDocument/2006/relationships/hyperlink" Target="https://www.nuffieldfjo.org.uk/resource/1000-mothers-care-proceedings-wales" TargetMode="External"/><Relationship Id="rId3" Type="http://schemas.openxmlformats.org/officeDocument/2006/relationships/image" Target="../media/image2.png"/><Relationship Id="rId7" Type="http://schemas.openxmlformats.org/officeDocument/2006/relationships/hyperlink" Target="mailto:CLEMENTS,%20Kathryn%20(GREAT%20WESTERN%20HOSPITALS%20NHS%20FOUNDATION%20TRUST)%20%3ckathryn.clements@nhs.net%3e" TargetMode="External"/><Relationship Id="rId12" Type="http://schemas.openxmlformats.org/officeDocument/2006/relationships/hyperlink" Target="https://learning.nspcc.org.uk/research-resources/2020/triennial-analysis-of-serious-case-reviews-caspar-briefing" TargetMode="External"/><Relationship Id="rId2" Type="http://schemas.openxmlformats.org/officeDocument/2006/relationships/image" Target="../media/image1.tmp"/><Relationship Id="rId1" Type="http://schemas.openxmlformats.org/officeDocument/2006/relationships/slideLayout" Target="../slideLayouts/slideLayout1.xml"/><Relationship Id="rId6" Type="http://schemas.openxmlformats.org/officeDocument/2006/relationships/hyperlink" Target="mailto:KiMitchell@swindon.gov.uk" TargetMode="External"/><Relationship Id="rId11" Type="http://schemas.openxmlformats.org/officeDocument/2006/relationships/hyperlink" Target="https://safeguardingpartnership.swindon.gov.uk/downloads/file/793/graded_care_profile_2_gcp" TargetMode="External"/><Relationship Id="rId5" Type="http://schemas.openxmlformats.org/officeDocument/2006/relationships/image" Target="../media/image3.jpeg"/><Relationship Id="rId10" Type="http://schemas.openxmlformats.org/officeDocument/2006/relationships/hyperlink" Target="https://safeguardingpartnership.swindon.gov.uk/downloads/file/799/neglect_framework_and_practice_guidance" TargetMode="External"/><Relationship Id="rId4" Type="http://schemas.openxmlformats.org/officeDocument/2006/relationships/hyperlink" Target="https://safeguardingpartnership.swindon.gov.uk/site/index.php" TargetMode="External"/><Relationship Id="rId9" Type="http://schemas.openxmlformats.org/officeDocument/2006/relationships/hyperlink" Target="https://safeguardingpartnership.swindon.gov.uk/info/15/for_professionals/45/neglect_and_gcp2" TargetMode="External"/><Relationship Id="rId14" Type="http://schemas.openxmlformats.org/officeDocument/2006/relationships/hyperlink" Target="https://safeguardingpartnership.swindon.gov.uk/info/15/for_professionals/34/referral_guidelines_and_mash_contact_inform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246997" y="1945602"/>
            <a:ext cx="3177310" cy="3345933"/>
          </a:xfrm>
          <a:prstGeom prst="rect">
            <a:avLst/>
          </a:prstGeom>
        </p:spPr>
      </p:pic>
      <p:cxnSp>
        <p:nvCxnSpPr>
          <p:cNvPr id="9" name="Straight Connector 8"/>
          <p:cNvCxnSpPr/>
          <p:nvPr/>
        </p:nvCxnSpPr>
        <p:spPr>
          <a:xfrm flipV="1">
            <a:off x="2858201" y="1972332"/>
            <a:ext cx="5549205" cy="102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2843572" y="661514"/>
            <a:ext cx="14629" cy="13145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8395415" y="653632"/>
            <a:ext cx="10184" cy="13341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38616" y="616979"/>
            <a:ext cx="5556799" cy="191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29596" y="2133599"/>
            <a:ext cx="5521441"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41309" y="3150071"/>
            <a:ext cx="4709220" cy="731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950529" y="2116131"/>
            <a:ext cx="0" cy="105716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71283" y="3267029"/>
            <a:ext cx="4810204" cy="423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079619" y="4437426"/>
            <a:ext cx="4870910" cy="746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1930730" y="3234980"/>
            <a:ext cx="0" cy="118409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973655" y="4607062"/>
            <a:ext cx="4976874" cy="2565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20110" y="5008603"/>
            <a:ext cx="17310" cy="125173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016662" y="6260333"/>
            <a:ext cx="5930419" cy="225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11939904" y="4642670"/>
            <a:ext cx="3448" cy="15888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80262" y="4623598"/>
            <a:ext cx="4339988" cy="227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80262" y="4646442"/>
            <a:ext cx="15164" cy="170990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63697" y="6314695"/>
            <a:ext cx="5484617" cy="2291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768344" y="5189494"/>
            <a:ext cx="12969" cy="112520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280262" y="3195920"/>
            <a:ext cx="4044562" cy="90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95426" y="4483458"/>
            <a:ext cx="4192275" cy="2367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95426" y="3205018"/>
            <a:ext cx="0" cy="130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78589" y="2055736"/>
            <a:ext cx="485685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71406" y="2047939"/>
            <a:ext cx="7183" cy="110945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71406" y="3098512"/>
            <a:ext cx="4161123" cy="2514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271406" y="198335"/>
            <a:ext cx="7554030" cy="342786"/>
          </a:xfrm>
          <a:prstGeom prst="rect">
            <a:avLst/>
          </a:prstGeom>
          <a:noFill/>
        </p:spPr>
        <p:txBody>
          <a:bodyPr wrap="square" rtlCol="0">
            <a:spAutoFit/>
          </a:bodyPr>
          <a:lstStyle/>
          <a:p>
            <a:pPr>
              <a:lnSpc>
                <a:spcPct val="107000"/>
              </a:lnSpc>
              <a:spcAft>
                <a:spcPts val="800"/>
              </a:spcAf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600" b="1" dirty="0">
                <a:effectLst/>
                <a:latin typeface="Calibri" panose="020F0502020204030204" pitchFamily="34" charset="0"/>
                <a:ea typeface="Times New Roman" panose="02020603050405020304" pitchFamily="18" charset="0"/>
                <a:cs typeface="Calibri" panose="020F0502020204030204" pitchFamily="34" charset="0"/>
              </a:rPr>
              <a:t>Graded Care Profile 2 - Antenatal (GCP2A)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1" name="Date Placeholder 120"/>
          <p:cNvSpPr>
            <a:spLocks noGrp="1"/>
          </p:cNvSpPr>
          <p:nvPr>
            <p:ph type="dt" sz="half" idx="10"/>
          </p:nvPr>
        </p:nvSpPr>
        <p:spPr/>
        <p:txBody>
          <a:bodyPr/>
          <a:lstStyle/>
          <a:p>
            <a:fld id="{2D0CAA2D-3CBD-40BC-81DF-7806B62FDA9D}" type="datetime1">
              <a:rPr lang="en-GB" smtClean="0"/>
              <a:t>27/07/2021</a:t>
            </a:fld>
            <a:endParaRPr lang="en-GB" dirty="0"/>
          </a:p>
        </p:txBody>
      </p:sp>
      <p:sp>
        <p:nvSpPr>
          <p:cNvPr id="2" name="Flowchart: Connector 1"/>
          <p:cNvSpPr/>
          <p:nvPr/>
        </p:nvSpPr>
        <p:spPr>
          <a:xfrm>
            <a:off x="4786685" y="2600270"/>
            <a:ext cx="2011679" cy="206891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Minute Briefing</a:t>
            </a:r>
          </a:p>
        </p:txBody>
      </p:sp>
      <p:pic>
        <p:nvPicPr>
          <p:cNvPr id="33" name="Picture 32"/>
          <p:cNvPicPr/>
          <p:nvPr/>
        </p:nvPicPr>
        <p:blipFill>
          <a:blip r:embed="rId3" cstate="print">
            <a:extLst>
              <a:ext uri="{28A0092B-C50C-407E-A947-70E740481C1C}">
                <a14:useLocalDpi xmlns:a14="http://schemas.microsoft.com/office/drawing/2010/main" val="0"/>
              </a:ext>
            </a:extLst>
          </a:blip>
          <a:stretch>
            <a:fillRect/>
          </a:stretch>
        </p:blipFill>
        <p:spPr>
          <a:xfrm>
            <a:off x="5406886" y="2622123"/>
            <a:ext cx="723569" cy="647145"/>
          </a:xfrm>
          <a:prstGeom prst="rect">
            <a:avLst/>
          </a:prstGeom>
        </p:spPr>
      </p:pic>
      <p:sp>
        <p:nvSpPr>
          <p:cNvPr id="8" name="TextBox 7"/>
          <p:cNvSpPr txBox="1"/>
          <p:nvPr/>
        </p:nvSpPr>
        <p:spPr>
          <a:xfrm>
            <a:off x="5605670" y="2743200"/>
            <a:ext cx="326003" cy="400110"/>
          </a:xfrm>
          <a:prstGeom prst="rect">
            <a:avLst/>
          </a:prstGeom>
          <a:noFill/>
        </p:spPr>
        <p:txBody>
          <a:bodyPr wrap="square" rtlCol="0">
            <a:spAutoFit/>
          </a:bodyPr>
          <a:lstStyle/>
          <a:p>
            <a:r>
              <a:rPr lang="en-GB" sz="2000" b="1" dirty="0"/>
              <a:t>7</a:t>
            </a:r>
          </a:p>
        </p:txBody>
      </p:sp>
      <p:sp>
        <p:nvSpPr>
          <p:cNvPr id="3" name="Rectangle 2"/>
          <p:cNvSpPr/>
          <p:nvPr/>
        </p:nvSpPr>
        <p:spPr>
          <a:xfrm>
            <a:off x="3051791" y="940255"/>
            <a:ext cx="5209861" cy="505075"/>
          </a:xfrm>
          <a:prstGeom prst="rect">
            <a:avLst/>
          </a:prstGeom>
        </p:spPr>
        <p:txBody>
          <a:bodyPr wrap="square">
            <a:spAutoFit/>
          </a:bodyPr>
          <a:lstStyle/>
          <a:p>
            <a:r>
              <a:rPr lang="en-GB" sz="1200" dirty="0"/>
              <a:t>. </a:t>
            </a:r>
          </a:p>
          <a:p>
            <a:pPr lvl="0">
              <a:lnSpc>
                <a:spcPct val="112000"/>
              </a:lnSpc>
              <a:spcBef>
                <a:spcPts val="300"/>
              </a:spcBef>
              <a:spcAft>
                <a:spcPts val="600"/>
              </a:spcAft>
            </a:pPr>
            <a:endParaRPr lang="en-GB" sz="1100" dirty="0">
              <a:effectLst/>
              <a:ea typeface="Times New Roman" panose="02020603050405020304" pitchFamily="18" charset="0"/>
              <a:cs typeface="Times New Roman" panose="02020603050405020304" pitchFamily="18" charset="0"/>
            </a:endParaRPr>
          </a:p>
        </p:txBody>
      </p:sp>
      <p:sp>
        <p:nvSpPr>
          <p:cNvPr id="17" name="Rectangle 16"/>
          <p:cNvSpPr/>
          <p:nvPr/>
        </p:nvSpPr>
        <p:spPr>
          <a:xfrm>
            <a:off x="350583" y="4673905"/>
            <a:ext cx="5645652" cy="923330"/>
          </a:xfrm>
          <a:prstGeom prst="rect">
            <a:avLst/>
          </a:prstGeom>
        </p:spPr>
        <p:txBody>
          <a:bodyPr wrap="square">
            <a:spAutoFit/>
          </a:bodyPr>
          <a:lstStyle/>
          <a:p>
            <a:endParaRPr lang="en-GB" sz="1050" dirty="0"/>
          </a:p>
          <a:p>
            <a:endParaRPr lang="en-GB" sz="1050" dirty="0"/>
          </a:p>
          <a:p>
            <a:endParaRPr lang="en-GB" sz="1100" dirty="0"/>
          </a:p>
          <a:p>
            <a:endParaRPr lang="en-GB" sz="1100" b="1" dirty="0"/>
          </a:p>
          <a:p>
            <a:endParaRPr lang="en-GB" sz="1100" b="1" dirty="0"/>
          </a:p>
        </p:txBody>
      </p:sp>
      <p:sp>
        <p:nvSpPr>
          <p:cNvPr id="20" name="Rectangle 19"/>
          <p:cNvSpPr/>
          <p:nvPr/>
        </p:nvSpPr>
        <p:spPr>
          <a:xfrm>
            <a:off x="284026" y="3202792"/>
            <a:ext cx="4235415" cy="257506"/>
          </a:xfrm>
          <a:prstGeom prst="rect">
            <a:avLst/>
          </a:prstGeom>
        </p:spPr>
        <p:txBody>
          <a:bodyPr wrap="square">
            <a:spAutoFit/>
          </a:bodyPr>
          <a:lstStyle/>
          <a:p>
            <a:pPr>
              <a:lnSpc>
                <a:spcPct val="107000"/>
              </a:lnSpc>
              <a:spcAft>
                <a:spcPts val="600"/>
              </a:spcAft>
            </a:pPr>
            <a:endParaRPr lang="en-GB" sz="1050" dirty="0">
              <a:ea typeface="Calibri" panose="020F0502020204030204" pitchFamily="34" charset="0"/>
              <a:cs typeface="Times New Roman" panose="02020603050405020304" pitchFamily="18" charset="0"/>
            </a:endParaRPr>
          </a:p>
        </p:txBody>
      </p:sp>
      <p:pic>
        <p:nvPicPr>
          <p:cNvPr id="6" name="Picture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88638" y="115598"/>
            <a:ext cx="3428694" cy="1728716"/>
          </a:xfrm>
          <a:prstGeom prst="rect">
            <a:avLst/>
          </a:prstGeom>
        </p:spPr>
      </p:pic>
      <p:sp>
        <p:nvSpPr>
          <p:cNvPr id="5" name="Rectangle 4"/>
          <p:cNvSpPr/>
          <p:nvPr/>
        </p:nvSpPr>
        <p:spPr>
          <a:xfrm>
            <a:off x="3023439" y="922717"/>
            <a:ext cx="5307563" cy="278410"/>
          </a:xfrm>
          <a:prstGeom prst="rect">
            <a:avLst/>
          </a:prstGeom>
        </p:spPr>
        <p:txBody>
          <a:bodyPr wrap="square">
            <a:spAutoFit/>
          </a:bodyPr>
          <a:lstStyle/>
          <a:p>
            <a:pPr>
              <a:lnSpc>
                <a:spcPct val="105000"/>
              </a:lnSpc>
              <a:spcAft>
                <a:spcPts val="800"/>
              </a:spcAft>
            </a:pPr>
            <a:endParaRPr lang="en-GB" sz="1200" dirty="0">
              <a:latin typeface="Calibri" panose="020F0502020204030204" pitchFamily="34" charset="0"/>
              <a:ea typeface="Calibri" panose="020F0502020204030204" pitchFamily="34" charset="0"/>
            </a:endParaRPr>
          </a:p>
        </p:txBody>
      </p:sp>
      <p:sp>
        <p:nvSpPr>
          <p:cNvPr id="12" name="Rectangle 11"/>
          <p:cNvSpPr/>
          <p:nvPr/>
        </p:nvSpPr>
        <p:spPr>
          <a:xfrm>
            <a:off x="7203522" y="2187627"/>
            <a:ext cx="4716374" cy="278410"/>
          </a:xfrm>
          <a:prstGeom prst="rect">
            <a:avLst/>
          </a:prstGeom>
        </p:spPr>
        <p:txBody>
          <a:bodyPr wrap="square">
            <a:spAutoFit/>
          </a:bodyPr>
          <a:lstStyle/>
          <a:p>
            <a:pPr>
              <a:lnSpc>
                <a:spcPct val="105000"/>
              </a:lnSpc>
              <a:spcAft>
                <a:spcPts val="800"/>
              </a:spcAft>
            </a:pPr>
            <a:endParaRPr lang="en-GB" sz="1200" dirty="0">
              <a:latin typeface="Calibri" panose="020F0502020204030204" pitchFamily="34" charset="0"/>
              <a:ea typeface="Calibri" panose="020F0502020204030204" pitchFamily="34" charset="0"/>
            </a:endParaRPr>
          </a:p>
        </p:txBody>
      </p:sp>
      <p:sp>
        <p:nvSpPr>
          <p:cNvPr id="13" name="Rectangle 12"/>
          <p:cNvSpPr/>
          <p:nvPr/>
        </p:nvSpPr>
        <p:spPr>
          <a:xfrm>
            <a:off x="7330682" y="3241372"/>
            <a:ext cx="4734013" cy="255134"/>
          </a:xfrm>
          <a:prstGeom prst="rect">
            <a:avLst/>
          </a:prstGeom>
        </p:spPr>
        <p:txBody>
          <a:bodyPr wrap="square">
            <a:spAutoFit/>
          </a:bodyPr>
          <a:lstStyle/>
          <a:p>
            <a:pPr>
              <a:lnSpc>
                <a:spcPct val="105000"/>
              </a:lnSpc>
              <a:spcAft>
                <a:spcPts val="800"/>
              </a:spcAft>
            </a:pPr>
            <a:endParaRPr lang="en-GB" sz="1050" dirty="0">
              <a:latin typeface="Calibri" panose="020F0502020204030204" pitchFamily="34" charset="0"/>
              <a:ea typeface="Calibri" panose="020F0502020204030204" pitchFamily="34" charset="0"/>
            </a:endParaRPr>
          </a:p>
        </p:txBody>
      </p:sp>
      <p:sp>
        <p:nvSpPr>
          <p:cNvPr id="14" name="Rectangle 13"/>
          <p:cNvSpPr/>
          <p:nvPr/>
        </p:nvSpPr>
        <p:spPr>
          <a:xfrm>
            <a:off x="6401248" y="4646442"/>
            <a:ext cx="5635099" cy="261610"/>
          </a:xfrm>
          <a:prstGeom prst="rect">
            <a:avLst/>
          </a:prstGeom>
        </p:spPr>
        <p:txBody>
          <a:bodyPr wrap="square">
            <a:spAutoFit/>
          </a:bodyPr>
          <a:lstStyle/>
          <a:p>
            <a:pPr>
              <a:spcAft>
                <a:spcPts val="0"/>
              </a:spcAft>
            </a:pPr>
            <a:endParaRPr lang="en-GB" sz="1100" dirty="0">
              <a:effectLst/>
              <a:latin typeface="Calibri" panose="020F0502020204030204" pitchFamily="34" charset="0"/>
              <a:ea typeface="Calibri" panose="020F0502020204030204" pitchFamily="34" charset="0"/>
            </a:endParaRPr>
          </a:p>
        </p:txBody>
      </p:sp>
      <p:sp>
        <p:nvSpPr>
          <p:cNvPr id="16" name="Rectangle 15"/>
          <p:cNvSpPr/>
          <p:nvPr/>
        </p:nvSpPr>
        <p:spPr>
          <a:xfrm>
            <a:off x="272427" y="3198075"/>
            <a:ext cx="4215274" cy="261610"/>
          </a:xfrm>
          <a:prstGeom prst="rect">
            <a:avLst/>
          </a:prstGeom>
        </p:spPr>
        <p:txBody>
          <a:bodyPr wrap="square">
            <a:spAutoFit/>
          </a:bodyPr>
          <a:lstStyle/>
          <a:p>
            <a:endParaRPr lang="en-GB" sz="1100" dirty="0"/>
          </a:p>
        </p:txBody>
      </p:sp>
      <p:sp>
        <p:nvSpPr>
          <p:cNvPr id="24" name="Rectangle 23"/>
          <p:cNvSpPr/>
          <p:nvPr/>
        </p:nvSpPr>
        <p:spPr>
          <a:xfrm>
            <a:off x="7173697" y="2154603"/>
            <a:ext cx="4776024" cy="530145"/>
          </a:xfrm>
          <a:prstGeom prst="rect">
            <a:avLst/>
          </a:prstGeom>
        </p:spPr>
        <p:txBody>
          <a:bodyPr wrap="square">
            <a:spAutoFit/>
          </a:bodyPr>
          <a:lstStyle/>
          <a:p>
            <a:pPr>
              <a:lnSpc>
                <a:spcPct val="107000"/>
              </a:lnSpc>
              <a:spcAft>
                <a:spcPts val="0"/>
              </a:spcAft>
            </a:pPr>
            <a:r>
              <a:rPr lang="en-GB" sz="28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2" name="Rectangle 51"/>
          <p:cNvSpPr/>
          <p:nvPr/>
        </p:nvSpPr>
        <p:spPr>
          <a:xfrm>
            <a:off x="426715" y="2470878"/>
            <a:ext cx="4172066" cy="257506"/>
          </a:xfrm>
          <a:prstGeom prst="rect">
            <a:avLst/>
          </a:prstGeom>
        </p:spPr>
        <p:txBody>
          <a:bodyPr wrap="square">
            <a:spAutoFit/>
          </a:bodyPr>
          <a:lstStyle/>
          <a:p>
            <a:pPr lvl="0">
              <a:lnSpc>
                <a:spcPct val="107000"/>
              </a:lnSpc>
              <a:spcAft>
                <a:spcPts val="100"/>
              </a:spcAft>
            </a:pPr>
            <a:endParaRPr lang="en-GB" sz="1050" dirty="0">
              <a:effectLst/>
              <a:ea typeface="Calibri" panose="020F0502020204030204" pitchFamily="34" charset="0"/>
              <a:cs typeface="Times New Roman" panose="02020603050405020304" pitchFamily="18" charset="0"/>
            </a:endParaRPr>
          </a:p>
        </p:txBody>
      </p:sp>
      <p:sp>
        <p:nvSpPr>
          <p:cNvPr id="60" name="Rectangle 59"/>
          <p:cNvSpPr/>
          <p:nvPr/>
        </p:nvSpPr>
        <p:spPr>
          <a:xfrm>
            <a:off x="278589" y="3173686"/>
            <a:ext cx="4242698" cy="446148"/>
          </a:xfrm>
          <a:prstGeom prst="rect">
            <a:avLst/>
          </a:prstGeom>
        </p:spPr>
        <p:txBody>
          <a:bodyPr wrap="square">
            <a:spAutoFit/>
          </a:bodyPr>
          <a:lstStyle/>
          <a:p>
            <a:pPr>
              <a:spcAft>
                <a:spcPts val="100"/>
              </a:spcAft>
            </a:pPr>
            <a:endParaRPr lang="en-GB" sz="1050" dirty="0">
              <a:ea typeface="Times New Roman" panose="02020603050405020304" pitchFamily="18" charset="0"/>
            </a:endParaRPr>
          </a:p>
          <a:p>
            <a:pPr>
              <a:lnSpc>
                <a:spcPct val="106000"/>
              </a:lnSpc>
              <a:spcAft>
                <a:spcPts val="100"/>
              </a:spcAft>
            </a:pPr>
            <a:r>
              <a:rPr lang="en-GB" sz="1100" dirty="0">
                <a:solidFill>
                  <a:srgbClr val="000000"/>
                </a:solidFill>
                <a:ea typeface="Times New Roman" panose="02020603050405020304" pitchFamily="18" charset="0"/>
              </a:rPr>
              <a:t> </a:t>
            </a:r>
            <a:endParaRPr lang="en-GB" sz="1100" dirty="0">
              <a:effectLst/>
              <a:ea typeface="Times New Roman" panose="02020603050405020304" pitchFamily="18" charset="0"/>
            </a:endParaRPr>
          </a:p>
        </p:txBody>
      </p:sp>
      <p:sp>
        <p:nvSpPr>
          <p:cNvPr id="62" name="Rectangle 61"/>
          <p:cNvSpPr/>
          <p:nvPr/>
        </p:nvSpPr>
        <p:spPr>
          <a:xfrm>
            <a:off x="330787" y="2030084"/>
            <a:ext cx="4669723" cy="1113125"/>
          </a:xfrm>
          <a:prstGeom prst="rect">
            <a:avLst/>
          </a:prstGeom>
        </p:spPr>
        <p:txBody>
          <a:bodyPr wrap="square">
            <a:spAutoFit/>
          </a:bodyPr>
          <a:lstStyle/>
          <a:p>
            <a:pPr>
              <a:spcAft>
                <a:spcPts val="100"/>
              </a:spcAft>
            </a:pPr>
            <a:r>
              <a:rPr lang="en-GB" sz="1050" b="1" dirty="0"/>
              <a:t>For further </a:t>
            </a:r>
            <a:r>
              <a:rPr lang="en-GB" sz="1050" b="1" dirty="0" smtClean="0"/>
              <a:t>information: GCP2A in Swindon </a:t>
            </a:r>
            <a:r>
              <a:rPr lang="en-GB" sz="1050" dirty="0" smtClean="0"/>
              <a:t>please contact </a:t>
            </a:r>
            <a:r>
              <a:rPr lang="en-GB" sz="1050" b="1" dirty="0" smtClean="0">
                <a:hlinkClick r:id="rId6"/>
              </a:rPr>
              <a:t>Kiranjit Mitchell </a:t>
            </a:r>
            <a:r>
              <a:rPr lang="en-GB" sz="1050" dirty="0" smtClean="0"/>
              <a:t>Childrens Social Care</a:t>
            </a:r>
            <a:r>
              <a:rPr lang="en-GB" sz="1050" b="1" dirty="0" smtClean="0"/>
              <a:t>.  </a:t>
            </a:r>
            <a:r>
              <a:rPr lang="en-GB" sz="1050" b="1" dirty="0" smtClean="0">
                <a:hlinkClick r:id="rId7"/>
              </a:rPr>
              <a:t>Kathryn Clements</a:t>
            </a:r>
            <a:r>
              <a:rPr lang="en-GB" sz="1050" b="1" dirty="0" smtClean="0"/>
              <a:t> </a:t>
            </a:r>
            <a:r>
              <a:rPr lang="en-GB" sz="1050" dirty="0" smtClean="0"/>
              <a:t>Named Midwife for Safeguarding, GWH  </a:t>
            </a:r>
            <a:endParaRPr lang="en-GB" sz="1050" dirty="0">
              <a:solidFill>
                <a:srgbClr val="FF0000"/>
              </a:solidFill>
            </a:endParaRPr>
          </a:p>
          <a:p>
            <a:pPr>
              <a:spcAft>
                <a:spcPts val="100"/>
              </a:spcAft>
            </a:pPr>
            <a:r>
              <a:rPr lang="en-GB" sz="1050" b="1" dirty="0">
                <a:hlinkClick r:id="rId8"/>
              </a:rPr>
              <a:t>GCP2A Research in Practice</a:t>
            </a:r>
            <a:endParaRPr lang="en-GB" sz="1050" b="1" dirty="0"/>
          </a:p>
          <a:p>
            <a:pPr>
              <a:spcAft>
                <a:spcPts val="100"/>
              </a:spcAft>
            </a:pPr>
            <a:r>
              <a:rPr lang="en-GB" sz="1050" b="1" dirty="0">
                <a:hlinkClick r:id="rId9"/>
              </a:rPr>
              <a:t>SSP Neglect Framework and Practice Guidance and GCP2</a:t>
            </a:r>
            <a:endParaRPr lang="en-GB" sz="1050" b="1" dirty="0"/>
          </a:p>
          <a:p>
            <a:pPr>
              <a:spcAft>
                <a:spcPts val="100"/>
              </a:spcAft>
            </a:pPr>
            <a:r>
              <a:rPr lang="en-GB" sz="1050" b="1" dirty="0"/>
              <a:t>7 minute briefs for </a:t>
            </a:r>
            <a:r>
              <a:rPr lang="en-GB" sz="1050" b="1" dirty="0">
                <a:hlinkClick r:id="rId10"/>
              </a:rPr>
              <a:t>Neglect Framework and Practice Guidance</a:t>
            </a:r>
            <a:r>
              <a:rPr lang="en-GB" sz="1050" b="1" dirty="0"/>
              <a:t> </a:t>
            </a:r>
            <a:r>
              <a:rPr lang="en-GB" sz="1050" dirty="0"/>
              <a:t>and</a:t>
            </a:r>
            <a:r>
              <a:rPr lang="en-GB" sz="1050" b="1" dirty="0"/>
              <a:t> </a:t>
            </a:r>
          </a:p>
          <a:p>
            <a:pPr>
              <a:spcAft>
                <a:spcPts val="100"/>
              </a:spcAft>
            </a:pPr>
            <a:r>
              <a:rPr lang="en-GB" sz="1050" b="1" dirty="0">
                <a:hlinkClick r:id="rId11"/>
              </a:rPr>
              <a:t>Graded Care Profile 2</a:t>
            </a:r>
            <a:endParaRPr lang="en-GB" sz="1050" b="1" dirty="0"/>
          </a:p>
        </p:txBody>
      </p:sp>
      <p:sp>
        <p:nvSpPr>
          <p:cNvPr id="54" name="TextBox 53">
            <a:extLst>
              <a:ext uri="{FF2B5EF4-FFF2-40B4-BE49-F238E27FC236}">
                <a16:creationId xmlns:a16="http://schemas.microsoft.com/office/drawing/2014/main" id="{22F918DB-5484-4C8A-B354-30C44959995E}"/>
              </a:ext>
            </a:extLst>
          </p:cNvPr>
          <p:cNvSpPr txBox="1"/>
          <p:nvPr/>
        </p:nvSpPr>
        <p:spPr>
          <a:xfrm>
            <a:off x="2834471" y="610961"/>
            <a:ext cx="5571128" cy="1277273"/>
          </a:xfrm>
          <a:prstGeom prst="rect">
            <a:avLst/>
          </a:prstGeom>
          <a:noFill/>
        </p:spPr>
        <p:txBody>
          <a:bodyPr wrap="square">
            <a:spAutoFit/>
          </a:bodyPr>
          <a:lstStyle/>
          <a:p>
            <a:r>
              <a:rPr lang="en-GB" sz="1100" b="1" dirty="0">
                <a:effectLst/>
                <a:latin typeface="Calibri" panose="020F0502020204030204" pitchFamily="34" charset="0"/>
                <a:ea typeface="Times New Roman" panose="02020603050405020304" pitchFamily="18" charset="0"/>
                <a:cs typeface="Calibri" panose="020F0502020204030204" pitchFamily="34" charset="0"/>
              </a:rPr>
              <a:t>What is GCP2A? </a:t>
            </a:r>
            <a:r>
              <a:rPr lang="en-GB" sz="1100" dirty="0">
                <a:effectLst/>
                <a:latin typeface="Calibri" panose="020F0502020204030204" pitchFamily="34" charset="0"/>
                <a:ea typeface="Times New Roman" panose="02020603050405020304" pitchFamily="18" charset="0"/>
                <a:cs typeface="Calibri" panose="020F0502020204030204" pitchFamily="34" charset="0"/>
              </a:rPr>
              <a:t>GCP2 is a NSPCC licensed assessment tool which helps practitioners identify neglect and assess the quality of care children receive. Swindon Safeguarding Partnership are licensed to use GCP2, approximately 100 practitioners have successfully completed the assessor training. Further information on the SSP Neglect Framework and Practice Guidance and FAQ’s about GCP2 can be </a:t>
            </a:r>
            <a:r>
              <a:rPr lang="en-GB" sz="1100" u="sng" dirty="0">
                <a:effectLst/>
                <a:latin typeface="Calibri" panose="020F0502020204030204" pitchFamily="34" charset="0"/>
                <a:ea typeface="Times New Roman" panose="02020603050405020304" pitchFamily="18" charset="0"/>
                <a:cs typeface="Calibri" panose="020F0502020204030204" pitchFamily="34" charset="0"/>
                <a:hlinkClick r:id="rId9">
                  <a:extLst>
                    <a:ext uri="{A12FA001-AC4F-418D-AE19-62706E023703}">
                      <ahyp:hlinkClr xmlns:ahyp="http://schemas.microsoft.com/office/drawing/2018/hyperlinkcolor" xmlns="" val="tx"/>
                    </a:ext>
                  </a:extLst>
                </a:hlinkClick>
              </a:rPr>
              <a:t>accessed here</a:t>
            </a:r>
            <a:r>
              <a:rPr lang="en-GB" sz="1100" dirty="0">
                <a:effectLst/>
                <a:latin typeface="Calibri" panose="020F0502020204030204" pitchFamily="34" charset="0"/>
                <a:ea typeface="Times New Roman" panose="02020603050405020304" pitchFamily="18" charset="0"/>
                <a:cs typeface="Calibri" panose="020F0502020204030204" pitchFamily="34" charset="0"/>
              </a:rPr>
              <a:t>). GCP2A is an antenatal version of this assessment tool which is currently in the testing phase and Swindon has been chosen by the NSPCC to work with them as part of the research project to test GCP2A.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TextBox 54">
            <a:extLst>
              <a:ext uri="{FF2B5EF4-FFF2-40B4-BE49-F238E27FC236}">
                <a16:creationId xmlns:a16="http://schemas.microsoft.com/office/drawing/2014/main" id="{B5D67354-00D7-426A-B174-AEBD9EADF03D}"/>
              </a:ext>
            </a:extLst>
          </p:cNvPr>
          <p:cNvSpPr txBox="1"/>
          <p:nvPr/>
        </p:nvSpPr>
        <p:spPr>
          <a:xfrm>
            <a:off x="7044839" y="2111725"/>
            <a:ext cx="5029720" cy="1107996"/>
          </a:xfrm>
          <a:prstGeom prst="rect">
            <a:avLst/>
          </a:prstGeom>
          <a:noFill/>
        </p:spPr>
        <p:txBody>
          <a:bodyPr wrap="square">
            <a:spAutoFit/>
          </a:bodyPr>
          <a:lstStyle/>
          <a:p>
            <a:r>
              <a:rPr lang="en-GB" sz="1100" b="1" dirty="0">
                <a:effectLst/>
                <a:latin typeface="Calibri" panose="020F0502020204030204" pitchFamily="34" charset="0"/>
                <a:ea typeface="Times New Roman" panose="02020603050405020304" pitchFamily="18" charset="0"/>
                <a:cs typeface="Calibri" panose="020F0502020204030204" pitchFamily="34" charset="0"/>
              </a:rPr>
              <a:t>Why do we need GCP2A? </a:t>
            </a:r>
            <a:r>
              <a:rPr lang="en-GB" sz="1100" b="1" dirty="0">
                <a:latin typeface="Calibri" panose="020F0502020204030204" pitchFamily="34" charset="0"/>
                <a:ea typeface="Times New Roman" panose="02020603050405020304" pitchFamily="18" charset="0"/>
                <a:cs typeface="Calibri" panose="020F0502020204030204" pitchFamily="34" charset="0"/>
              </a:rPr>
              <a:t> </a:t>
            </a:r>
            <a:r>
              <a:rPr lang="en-GB" sz="1100" dirty="0">
                <a:latin typeface="Calibri" panose="020F0502020204030204" pitchFamily="34" charset="0"/>
                <a:ea typeface="Times New Roman" panose="02020603050405020304" pitchFamily="18" charset="0"/>
                <a:cs typeface="Calibri" panose="020F0502020204030204" pitchFamily="34" charset="0"/>
              </a:rPr>
              <a:t>A </a:t>
            </a:r>
            <a:r>
              <a:rPr lang="en-GB" sz="1100" dirty="0">
                <a:effectLst/>
                <a:latin typeface="Calibri" panose="020F0502020204030204" pitchFamily="34" charset="0"/>
                <a:ea typeface="Times New Roman" panose="02020603050405020304" pitchFamily="18" charset="0"/>
                <a:cs typeface="Calibri" panose="020F0502020204030204" pitchFamily="34" charset="0"/>
              </a:rPr>
              <a:t>growing body of evidence highlights the importance of the antenatal/early years period and how suboptimal parenting, early neglect/abuse can have lasting consequences on children’s future emotional and physical health. This has been even more apparent during lockdown. Exposure to high levels of enduring stress during these important developmental stages can make infants’ emotional regulation and immune system less effective.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197548E2-691F-4BB9-A245-C75B8DBE1765}"/>
              </a:ext>
            </a:extLst>
          </p:cNvPr>
          <p:cNvSpPr txBox="1"/>
          <p:nvPr/>
        </p:nvSpPr>
        <p:spPr>
          <a:xfrm>
            <a:off x="7286840" y="3223493"/>
            <a:ext cx="4730492" cy="1277273"/>
          </a:xfrm>
          <a:prstGeom prst="rect">
            <a:avLst/>
          </a:prstGeom>
          <a:noFill/>
        </p:spPr>
        <p:txBody>
          <a:bodyPr wrap="square">
            <a:spAutoFit/>
          </a:bodyPr>
          <a:lstStyle/>
          <a:p>
            <a:r>
              <a:rPr lang="en-GB" sz="1100" b="1" dirty="0">
                <a:latin typeface="Calibri" panose="020F0502020204030204" pitchFamily="34" charset="0"/>
                <a:ea typeface="Times New Roman" panose="02020603050405020304" pitchFamily="18" charset="0"/>
                <a:cs typeface="Calibri" panose="020F0502020204030204" pitchFamily="34" charset="0"/>
              </a:rPr>
              <a:t>Continued:</a:t>
            </a:r>
            <a:r>
              <a:rPr lang="en-GB" sz="1100" dirty="0">
                <a:latin typeface="Calibri" panose="020F0502020204030204" pitchFamily="34" charset="0"/>
                <a:ea typeface="Times New Roman" panose="02020603050405020304" pitchFamily="18" charset="0"/>
                <a:cs typeface="Calibri" panose="020F0502020204030204" pitchFamily="34" charset="0"/>
              </a:rPr>
              <a:t> This can make children more vulnerable to a range of later difficulties such as depression, anti-social behaviour, addictions and physical illness. (Gerhardt 2012). Infants</a:t>
            </a:r>
            <a:r>
              <a:rPr lang="en-GB" sz="1100" dirty="0">
                <a:effectLst/>
                <a:latin typeface="Calibri" panose="020F0502020204030204" pitchFamily="34" charset="0"/>
                <a:ea typeface="Times New Roman" panose="02020603050405020304" pitchFamily="18" charset="0"/>
                <a:cs typeface="Calibri" panose="020F0502020204030204" pitchFamily="34" charset="0"/>
              </a:rPr>
              <a:t>, make up the largest proportion of </a:t>
            </a:r>
            <a:r>
              <a:rPr lang="en-GB" sz="1100" dirty="0">
                <a:effectLst/>
                <a:latin typeface="Calibri" panose="020F0502020204030204" pitchFamily="34" charset="0"/>
                <a:ea typeface="Times New Roman" panose="02020603050405020304" pitchFamily="18" charset="0"/>
                <a:cs typeface="Calibri" panose="020F0502020204030204" pitchFamily="34" charset="0"/>
                <a:hlinkClick r:id="rId12"/>
              </a:rPr>
              <a:t>Serious Case Reviews</a:t>
            </a:r>
            <a:r>
              <a:rPr lang="en-GB" sz="1100" dirty="0">
                <a:effectLst/>
                <a:latin typeface="Calibri" panose="020F0502020204030204" pitchFamily="34" charset="0"/>
                <a:ea typeface="Times New Roman" panose="02020603050405020304" pitchFamily="18" charset="0"/>
                <a:cs typeface="Calibri" panose="020F0502020204030204" pitchFamily="34" charset="0"/>
              </a:rPr>
              <a:t>. There are many challenges with undertaking assessments in the antenatal period and an ever-increasing concern about the numbers of babies going into care in the first two weeks of birth (</a:t>
            </a:r>
            <a:r>
              <a:rPr lang="en-GB" sz="1100" u="sng" dirty="0">
                <a:effectLst/>
                <a:latin typeface="Calibri" panose="020F0502020204030204" pitchFamily="34" charset="0"/>
                <a:ea typeface="Times New Roman" panose="02020603050405020304" pitchFamily="18" charset="0"/>
                <a:cs typeface="Calibri" panose="020F0502020204030204" pitchFamily="34" charset="0"/>
                <a:hlinkClick r:id="rId13">
                  <a:extLst>
                    <a:ext uri="{A12FA001-AC4F-418D-AE19-62706E023703}">
                      <ahyp:hlinkClr xmlns:ahyp="http://schemas.microsoft.com/office/drawing/2018/hyperlinkcolor" xmlns="" val="tx"/>
                    </a:ext>
                  </a:extLst>
                </a:hlinkClick>
              </a:rPr>
              <a:t>Babies Born into Care Research in both England and Wales</a:t>
            </a:r>
            <a:r>
              <a:rPr lang="en-GB" sz="1100" u="sng" dirty="0">
                <a:effectLst/>
                <a:latin typeface="Calibri" panose="020F0502020204030204" pitchFamily="34" charset="0"/>
                <a:ea typeface="Times New Roman" panose="02020603050405020304" pitchFamily="18" charset="0"/>
                <a:cs typeface="Calibri" panose="020F0502020204030204" pitchFamily="34" charset="0"/>
              </a:rPr>
              <a:t>)</a:t>
            </a:r>
            <a:r>
              <a:rPr lang="en-GB" sz="1100" dirty="0">
                <a:effectLst/>
                <a:latin typeface="Calibri" panose="020F0502020204030204" pitchFamily="34" charset="0"/>
                <a:ea typeface="Times New Roman" panose="02020603050405020304" pitchFamily="18" charset="0"/>
                <a:cs typeface="Calibri" panose="020F0502020204030204" pitchFamily="34" charset="0"/>
              </a:rPr>
              <a:t>.</a:t>
            </a:r>
            <a:endParaRPr lang="en-GB" sz="1100" dirty="0"/>
          </a:p>
        </p:txBody>
      </p:sp>
      <p:sp>
        <p:nvSpPr>
          <p:cNvPr id="64" name="TextBox 63">
            <a:extLst>
              <a:ext uri="{FF2B5EF4-FFF2-40B4-BE49-F238E27FC236}">
                <a16:creationId xmlns:a16="http://schemas.microsoft.com/office/drawing/2014/main" id="{1D77DA4D-58B4-46B9-8FAD-DD8F64CCDDEF}"/>
              </a:ext>
            </a:extLst>
          </p:cNvPr>
          <p:cNvSpPr txBox="1"/>
          <p:nvPr/>
        </p:nvSpPr>
        <p:spPr>
          <a:xfrm>
            <a:off x="6477053" y="4649317"/>
            <a:ext cx="5601120" cy="2072683"/>
          </a:xfrm>
          <a:prstGeom prst="rect">
            <a:avLst/>
          </a:prstGeom>
          <a:noFill/>
        </p:spPr>
        <p:txBody>
          <a:bodyPr wrap="square">
            <a:spAutoFit/>
          </a:bodyPr>
          <a:lstStyle/>
          <a:p>
            <a:r>
              <a:rPr lang="en-GB" sz="1100" b="1" dirty="0">
                <a:effectLst/>
                <a:latin typeface="Calibri" panose="020F0502020204030204" pitchFamily="34" charset="0"/>
                <a:ea typeface="Times New Roman" panose="02020603050405020304" pitchFamily="18" charset="0"/>
                <a:cs typeface="Calibri" panose="020F0502020204030204" pitchFamily="34" charset="0"/>
              </a:rPr>
              <a:t>What does GCP2-A do? </a:t>
            </a:r>
            <a:r>
              <a:rPr lang="en-GB" sz="1100" dirty="0">
                <a:effectLst/>
                <a:latin typeface="Calibri" panose="020F0502020204030204" pitchFamily="34" charset="0"/>
                <a:ea typeface="Times New Roman" panose="02020603050405020304" pitchFamily="18" charset="0"/>
                <a:cs typeface="Calibri" panose="020F0502020204030204" pitchFamily="34" charset="0"/>
              </a:rPr>
              <a:t>GCP2-A is a practical, pragmatic tool that supports professionals such as midwives, health visitors, social workers and those in Early Help services with early decision making. It helps professionals identify and record where parents-to-be are doing well and the type and severity of issues they might have about the family early in the pregnancy. They are then better able to address the concerns and ensure the right type of support is put in place before the baby is born, with the aim of prevent concerns escalating.</a:t>
            </a:r>
          </a:p>
          <a:p>
            <a:r>
              <a:rPr lang="en-GB" sz="1100" dirty="0">
                <a:effectLst/>
                <a:latin typeface="Calibri" panose="020F0502020204030204" pitchFamily="34" charset="0"/>
                <a:ea typeface="Calibri" panose="020F0502020204030204" pitchFamily="34" charset="0"/>
                <a:cs typeface="Times New Roman" panose="02020603050405020304" pitchFamily="18" charset="0"/>
              </a:rPr>
              <a:t>Essentially GCP2-A is a tool to help improve outcomes for babies and infants.  </a:t>
            </a:r>
            <a:r>
              <a:rPr lang="en-GB" sz="1100" dirty="0">
                <a:latin typeface="Calibri" panose="020F0502020204030204" pitchFamily="34" charset="0"/>
                <a:ea typeface="Calibri" panose="020F0502020204030204" pitchFamily="34" charset="0"/>
                <a:cs typeface="Times New Roman" panose="02020603050405020304" pitchFamily="18" charset="0"/>
              </a:rPr>
              <a:t>When issues are </a:t>
            </a:r>
            <a:r>
              <a:rPr lang="en-GB" sz="1100" dirty="0">
                <a:effectLst/>
                <a:latin typeface="Calibri" panose="020F0502020204030204" pitchFamily="34" charset="0"/>
                <a:ea typeface="Calibri" panose="020F0502020204030204" pitchFamily="34" charset="0"/>
                <a:cs typeface="Times New Roman" panose="02020603050405020304" pitchFamily="18" charset="0"/>
              </a:rPr>
              <a:t>identified GCP2-A can guide a tailored multi-agency response to support expectant and new families to parent their babies in a safe loving home</a:t>
            </a:r>
          </a:p>
          <a:p>
            <a:pPr>
              <a:lnSpc>
                <a:spcPct val="107000"/>
              </a:lnSpc>
              <a:spcAft>
                <a:spcPts val="800"/>
              </a:spcAft>
            </a:pPr>
            <a:endParaRPr lang="en-GB" sz="11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6" name="TextBox 65">
            <a:extLst>
              <a:ext uri="{FF2B5EF4-FFF2-40B4-BE49-F238E27FC236}">
                <a16:creationId xmlns:a16="http://schemas.microsoft.com/office/drawing/2014/main" id="{181AF1EB-76A3-4099-8776-677AEBDF3A5D}"/>
              </a:ext>
            </a:extLst>
          </p:cNvPr>
          <p:cNvSpPr txBox="1"/>
          <p:nvPr/>
        </p:nvSpPr>
        <p:spPr>
          <a:xfrm>
            <a:off x="295426" y="4584047"/>
            <a:ext cx="5608568" cy="1785104"/>
          </a:xfrm>
          <a:prstGeom prst="rect">
            <a:avLst/>
          </a:prstGeom>
          <a:noFill/>
        </p:spPr>
        <p:txBody>
          <a:bodyPr wrap="square">
            <a:spAutoFit/>
          </a:bodyPr>
          <a:lstStyle/>
          <a:p>
            <a:r>
              <a:rPr lang="en-GB" sz="1100" b="1" dirty="0">
                <a:effectLst/>
                <a:latin typeface="Calibri" panose="020F0502020204030204" pitchFamily="34" charset="0"/>
                <a:ea typeface="Times New Roman" panose="02020603050405020304" pitchFamily="18" charset="0"/>
                <a:cs typeface="Calibri" panose="020F0502020204030204" pitchFamily="34" charset="0"/>
              </a:rPr>
              <a:t>What is in the GCP2-A? </a:t>
            </a:r>
            <a:r>
              <a:rPr lang="en-GB" sz="1100" dirty="0">
                <a:effectLst/>
                <a:latin typeface="Calibri" panose="020F0502020204030204" pitchFamily="34" charset="0"/>
                <a:ea typeface="Times New Roman" panose="02020603050405020304" pitchFamily="18" charset="0"/>
                <a:cs typeface="Calibri" panose="020F0502020204030204" pitchFamily="34" charset="0"/>
              </a:rPr>
              <a:t>The GCP2-A tool is split into three sections: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100" b="1" dirty="0">
                <a:effectLst/>
                <a:latin typeface="Calibri" panose="020F0502020204030204" pitchFamily="34" charset="0"/>
                <a:ea typeface="Times New Roman" panose="02020603050405020304" pitchFamily="18" charset="0"/>
                <a:cs typeface="Calibri" panose="020F0502020204030204" pitchFamily="34" charset="0"/>
              </a:rPr>
              <a:t>Section one</a:t>
            </a:r>
            <a:r>
              <a:rPr lang="en-GB" sz="1100" dirty="0">
                <a:effectLst/>
                <a:latin typeface="Calibri" panose="020F0502020204030204" pitchFamily="34" charset="0"/>
                <a:ea typeface="Times New Roman" panose="02020603050405020304" pitchFamily="18" charset="0"/>
                <a:cs typeface="Calibri" panose="020F0502020204030204" pitchFamily="34" charset="0"/>
              </a:rPr>
              <a:t>: considers any planning for the baby or when the pregnancy is confirmed. </a:t>
            </a:r>
          </a:p>
          <a:p>
            <a:pPr lvl="0">
              <a:buSzPts val="1000"/>
              <a:tabLst>
                <a:tab pos="457200" algn="l"/>
              </a:tabLst>
            </a:pPr>
            <a:r>
              <a:rPr lang="en-GB" sz="1100" dirty="0">
                <a:latin typeface="Calibri" panose="020F0502020204030204" pitchFamily="34" charset="0"/>
                <a:ea typeface="Times New Roman" panose="02020603050405020304" pitchFamily="18" charset="0"/>
                <a:cs typeface="Calibri" panose="020F0502020204030204" pitchFamily="34" charset="0"/>
              </a:rPr>
              <a:t>           S</a:t>
            </a:r>
            <a:r>
              <a:rPr lang="en-GB" sz="1100" dirty="0">
                <a:effectLst/>
                <a:latin typeface="Calibri" panose="020F0502020204030204" pitchFamily="34" charset="0"/>
                <a:ea typeface="Times New Roman" panose="02020603050405020304" pitchFamily="18" charset="0"/>
                <a:cs typeface="Calibri" panose="020F0502020204030204" pitchFamily="34" charset="0"/>
              </a:rPr>
              <a:t>ix overarching items to help staff decide if a full Section 2 of GCP2-A is required.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100" b="1" dirty="0">
                <a:effectLst/>
                <a:latin typeface="Calibri" panose="020F0502020204030204" pitchFamily="34" charset="0"/>
                <a:ea typeface="Times New Roman" panose="02020603050405020304" pitchFamily="18" charset="0"/>
                <a:cs typeface="Calibri" panose="020F0502020204030204" pitchFamily="34" charset="0"/>
              </a:rPr>
              <a:t>Section two</a:t>
            </a:r>
            <a:r>
              <a:rPr lang="en-GB" sz="1100" dirty="0">
                <a:effectLst/>
                <a:latin typeface="Calibri" panose="020F0502020204030204" pitchFamily="34" charset="0"/>
                <a:ea typeface="Times New Roman" panose="02020603050405020304" pitchFamily="18" charset="0"/>
                <a:cs typeface="Calibri" panose="020F0502020204030204" pitchFamily="34" charset="0"/>
              </a:rPr>
              <a:t>: a more in-depth element of the tool that can be used when there is the need to describe in more detail the areas of strength and challenge.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100" b="1" dirty="0">
                <a:effectLst/>
                <a:latin typeface="Calibri" panose="020F0502020204030204" pitchFamily="34" charset="0"/>
                <a:ea typeface="Times New Roman" panose="02020603050405020304" pitchFamily="18" charset="0"/>
                <a:cs typeface="Calibri" panose="020F0502020204030204" pitchFamily="34" charset="0"/>
              </a:rPr>
              <a:t>Section three</a:t>
            </a:r>
            <a:r>
              <a:rPr lang="en-GB" sz="1100" dirty="0">
                <a:effectLst/>
                <a:latin typeface="Calibri" panose="020F0502020204030204" pitchFamily="34" charset="0"/>
                <a:ea typeface="Times New Roman" panose="02020603050405020304" pitchFamily="18" charset="0"/>
                <a:cs typeface="Calibri" panose="020F0502020204030204" pitchFamily="34" charset="0"/>
              </a:rPr>
              <a:t>: should be completed in the early post-natal period, typically 7-10 days.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cs typeface="Calibri" panose="020F0502020204030204" pitchFamily="34" charset="0"/>
              </a:rPr>
              <a:t>The main part of the tool (section two) helps professionals and parents in their awareness and preparation for the birth of the baby. As with GCP2, the tool grades the quality of consideration in relation to physical, safety (now and postnatally), emotional and developmental preparedness. For those aware of GCP2 – you will recognise GCP2-A as its younger sibling.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8" name="TextBox 67">
            <a:extLst>
              <a:ext uri="{FF2B5EF4-FFF2-40B4-BE49-F238E27FC236}">
                <a16:creationId xmlns:a16="http://schemas.microsoft.com/office/drawing/2014/main" id="{F2613C70-3097-4076-8C1B-D0D0B595ED8A}"/>
              </a:ext>
            </a:extLst>
          </p:cNvPr>
          <p:cNvSpPr txBox="1"/>
          <p:nvPr/>
        </p:nvSpPr>
        <p:spPr>
          <a:xfrm>
            <a:off x="236321" y="3183303"/>
            <a:ext cx="4362460" cy="1277273"/>
          </a:xfrm>
          <a:prstGeom prst="rect">
            <a:avLst/>
          </a:prstGeom>
          <a:noFill/>
        </p:spPr>
        <p:txBody>
          <a:bodyPr wrap="square">
            <a:spAutoFit/>
          </a:bodyPr>
          <a:lstStyle/>
          <a:p>
            <a:r>
              <a:rPr lang="en-GB" sz="1100" b="1" dirty="0">
                <a:effectLst/>
                <a:latin typeface="Calibri" panose="020F0502020204030204" pitchFamily="34" charset="0"/>
                <a:ea typeface="Times New Roman" panose="02020603050405020304" pitchFamily="18" charset="0"/>
                <a:cs typeface="Calibri" panose="020F0502020204030204" pitchFamily="34" charset="0"/>
              </a:rPr>
              <a:t>What does this mean for professionals working in Swindon?  </a:t>
            </a:r>
            <a:r>
              <a:rPr lang="en-GB" sz="1100" dirty="0">
                <a:effectLst/>
                <a:latin typeface="Calibri" panose="020F0502020204030204" pitchFamily="34" charset="0"/>
                <a:ea typeface="Times New Roman" panose="02020603050405020304" pitchFamily="18" charset="0"/>
                <a:cs typeface="Calibri" panose="020F0502020204030204" pitchFamily="34" charset="0"/>
              </a:rPr>
              <a:t>As part of the</a:t>
            </a:r>
            <a:r>
              <a:rPr lang="en-GB" sz="1100" b="1" dirty="0">
                <a:effectLst/>
                <a:latin typeface="Calibri" panose="020F0502020204030204" pitchFamily="34" charset="0"/>
                <a:ea typeface="Times New Roman" panose="02020603050405020304" pitchFamily="18" charset="0"/>
                <a:cs typeface="Calibri" panose="020F0502020204030204" pitchFamily="34" charset="0"/>
              </a:rPr>
              <a:t> </a:t>
            </a:r>
            <a:r>
              <a:rPr lang="en-GB" sz="1100" dirty="0">
                <a:effectLst/>
                <a:latin typeface="Calibri" panose="020F0502020204030204" pitchFamily="34" charset="0"/>
                <a:ea typeface="Times New Roman" panose="02020603050405020304" pitchFamily="18" charset="0"/>
                <a:cs typeface="Calibri" panose="020F0502020204030204" pitchFamily="34" charset="0"/>
              </a:rPr>
              <a:t>NSPCC research project 20 professionals from midwifery, children’s social care, parenting hub and family service have completed GCP2A training. For the period of this project the GCP2A will be used with families within the North locality area and be reviewed as part of the evaluation </a:t>
            </a:r>
            <a:r>
              <a:rPr lang="en-GB" sz="1100" dirty="0">
                <a:latin typeface="Calibri" panose="020F0502020204030204" pitchFamily="34" charset="0"/>
                <a:ea typeface="Times New Roman" panose="02020603050405020304" pitchFamily="18" charset="0"/>
                <a:cs typeface="Calibri" panose="020F0502020204030204" pitchFamily="34" charset="0"/>
              </a:rPr>
              <a:t>process. </a:t>
            </a:r>
            <a:r>
              <a:rPr lang="en-GB" sz="1100" dirty="0">
                <a:effectLst/>
                <a:latin typeface="Calibri" panose="020F0502020204030204" pitchFamily="34" charset="0"/>
                <a:ea typeface="Times New Roman" panose="02020603050405020304" pitchFamily="18" charset="0"/>
                <a:cs typeface="Calibri" panose="020F0502020204030204" pitchFamily="34" charset="0"/>
              </a:rPr>
              <a:t> Any child safeguarding concerns should be referred in line with the </a:t>
            </a:r>
            <a:r>
              <a:rPr lang="en-GB" sz="1100" dirty="0">
                <a:effectLst/>
                <a:latin typeface="Calibri" panose="020F0502020204030204" pitchFamily="34" charset="0"/>
                <a:ea typeface="Times New Roman" panose="02020603050405020304" pitchFamily="18" charset="0"/>
                <a:cs typeface="Calibri" panose="020F0502020204030204" pitchFamily="34" charset="0"/>
                <a:hlinkClick r:id="rId14"/>
              </a:rPr>
              <a:t>local procedures</a:t>
            </a:r>
            <a:r>
              <a:rPr lang="en-GB" sz="11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8767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704</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Barstow</dc:creator>
  <cp:lastModifiedBy>Jackie Barstow</cp:lastModifiedBy>
  <cp:revision>9</cp:revision>
  <dcterms:created xsi:type="dcterms:W3CDTF">2021-07-14T05:35:17Z</dcterms:created>
  <dcterms:modified xsi:type="dcterms:W3CDTF">2021-07-27T09:48:25Z</dcterms:modified>
</cp:coreProperties>
</file>