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3" r:id="rId2"/>
    <p:sldId id="261" r:id="rId3"/>
    <p:sldId id="266" r:id="rId4"/>
    <p:sldId id="264" r:id="rId5"/>
    <p:sldId id="268"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 Barstow" initials="I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5039" autoAdjust="0"/>
  </p:normalViewPr>
  <p:slideViewPr>
    <p:cSldViewPr snapToGrid="0">
      <p:cViewPr varScale="1">
        <p:scale>
          <a:sx n="68" d="100"/>
          <a:sy n="68" d="100"/>
        </p:scale>
        <p:origin x="54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BE440-5BC1-4FD2-85AF-B379CFCDE4F8}" type="datetimeFigureOut">
              <a:rPr lang="en-GB" smtClean="0"/>
              <a:t>16/11/2021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4A423-0D72-48D8-BEF2-3C46F5134478}" type="slidenum">
              <a:rPr lang="en-GB" smtClean="0"/>
              <a:t>‹#›</a:t>
            </a:fld>
            <a:endParaRPr lang="en-GB"/>
          </a:p>
        </p:txBody>
      </p:sp>
    </p:spTree>
    <p:extLst>
      <p:ext uri="{BB962C8B-B14F-4D97-AF65-F5344CB8AC3E}">
        <p14:creationId xmlns:p14="http://schemas.microsoft.com/office/powerpoint/2010/main" val="4033212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V2</a:t>
            </a:r>
            <a:endParaRPr lang="en-GB" dirty="0"/>
          </a:p>
        </p:txBody>
      </p:sp>
      <p:sp>
        <p:nvSpPr>
          <p:cNvPr id="4" name="Slide Number Placeholder 3"/>
          <p:cNvSpPr>
            <a:spLocks noGrp="1"/>
          </p:cNvSpPr>
          <p:nvPr>
            <p:ph type="sldNum" sz="quarter" idx="10"/>
          </p:nvPr>
        </p:nvSpPr>
        <p:spPr/>
        <p:txBody>
          <a:bodyPr/>
          <a:lstStyle/>
          <a:p>
            <a:fld id="{DC24A423-0D72-48D8-BEF2-3C46F5134478}" type="slidenum">
              <a:rPr lang="en-GB" smtClean="0"/>
              <a:t>3</a:t>
            </a:fld>
            <a:endParaRPr lang="en-GB"/>
          </a:p>
        </p:txBody>
      </p:sp>
    </p:spTree>
    <p:extLst>
      <p:ext uri="{BB962C8B-B14F-4D97-AF65-F5344CB8AC3E}">
        <p14:creationId xmlns:p14="http://schemas.microsoft.com/office/powerpoint/2010/main" val="246589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176793-B05B-41A6-9602-C72C09C11A6F}"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8DC9B-DBCA-45B7-9908-CFC410B953CA}" type="slidenum">
              <a:rPr lang="en-GB" smtClean="0"/>
              <a:t>‹#›</a:t>
            </a:fld>
            <a:endParaRPr lang="en-GB"/>
          </a:p>
        </p:txBody>
      </p:sp>
    </p:spTree>
    <p:extLst>
      <p:ext uri="{BB962C8B-B14F-4D97-AF65-F5344CB8AC3E}">
        <p14:creationId xmlns:p14="http://schemas.microsoft.com/office/powerpoint/2010/main" val="351447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176793-B05B-41A6-9602-C72C09C11A6F}"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8DC9B-DBCA-45B7-9908-CFC410B953CA}" type="slidenum">
              <a:rPr lang="en-GB" smtClean="0"/>
              <a:t>‹#›</a:t>
            </a:fld>
            <a:endParaRPr lang="en-GB"/>
          </a:p>
        </p:txBody>
      </p:sp>
    </p:spTree>
    <p:extLst>
      <p:ext uri="{BB962C8B-B14F-4D97-AF65-F5344CB8AC3E}">
        <p14:creationId xmlns:p14="http://schemas.microsoft.com/office/powerpoint/2010/main" val="1478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176793-B05B-41A6-9602-C72C09C11A6F}"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8DC9B-DBCA-45B7-9908-CFC410B953CA}" type="slidenum">
              <a:rPr lang="en-GB" smtClean="0"/>
              <a:t>‹#›</a:t>
            </a:fld>
            <a:endParaRPr lang="en-GB"/>
          </a:p>
        </p:txBody>
      </p:sp>
    </p:spTree>
    <p:extLst>
      <p:ext uri="{BB962C8B-B14F-4D97-AF65-F5344CB8AC3E}">
        <p14:creationId xmlns:p14="http://schemas.microsoft.com/office/powerpoint/2010/main" val="421388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176793-B05B-41A6-9602-C72C09C11A6F}"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8DC9B-DBCA-45B7-9908-CFC410B953CA}" type="slidenum">
              <a:rPr lang="en-GB" smtClean="0"/>
              <a:t>‹#›</a:t>
            </a:fld>
            <a:endParaRPr lang="en-GB"/>
          </a:p>
        </p:txBody>
      </p:sp>
    </p:spTree>
    <p:extLst>
      <p:ext uri="{BB962C8B-B14F-4D97-AF65-F5344CB8AC3E}">
        <p14:creationId xmlns:p14="http://schemas.microsoft.com/office/powerpoint/2010/main" val="66926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176793-B05B-41A6-9602-C72C09C11A6F}"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8DC9B-DBCA-45B7-9908-CFC410B953CA}" type="slidenum">
              <a:rPr lang="en-GB" smtClean="0"/>
              <a:t>‹#›</a:t>
            </a:fld>
            <a:endParaRPr lang="en-GB"/>
          </a:p>
        </p:txBody>
      </p:sp>
    </p:spTree>
    <p:extLst>
      <p:ext uri="{BB962C8B-B14F-4D97-AF65-F5344CB8AC3E}">
        <p14:creationId xmlns:p14="http://schemas.microsoft.com/office/powerpoint/2010/main" val="55605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176793-B05B-41A6-9602-C72C09C11A6F}"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8DC9B-DBCA-45B7-9908-CFC410B953CA}" type="slidenum">
              <a:rPr lang="en-GB" smtClean="0"/>
              <a:t>‹#›</a:t>
            </a:fld>
            <a:endParaRPr lang="en-GB"/>
          </a:p>
        </p:txBody>
      </p:sp>
    </p:spTree>
    <p:extLst>
      <p:ext uri="{BB962C8B-B14F-4D97-AF65-F5344CB8AC3E}">
        <p14:creationId xmlns:p14="http://schemas.microsoft.com/office/powerpoint/2010/main" val="272199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176793-B05B-41A6-9602-C72C09C11A6F}" type="datetimeFigureOut">
              <a:rPr lang="en-GB" smtClean="0"/>
              <a:t>16/11/2021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B8DC9B-DBCA-45B7-9908-CFC410B953CA}" type="slidenum">
              <a:rPr lang="en-GB" smtClean="0"/>
              <a:t>‹#›</a:t>
            </a:fld>
            <a:endParaRPr lang="en-GB"/>
          </a:p>
        </p:txBody>
      </p:sp>
    </p:spTree>
    <p:extLst>
      <p:ext uri="{BB962C8B-B14F-4D97-AF65-F5344CB8AC3E}">
        <p14:creationId xmlns:p14="http://schemas.microsoft.com/office/powerpoint/2010/main" val="78097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176793-B05B-41A6-9602-C72C09C11A6F}" type="datetimeFigureOut">
              <a:rPr lang="en-GB" smtClean="0"/>
              <a:t>16/11/2021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B8DC9B-DBCA-45B7-9908-CFC410B953CA}" type="slidenum">
              <a:rPr lang="en-GB" smtClean="0"/>
              <a:t>‹#›</a:t>
            </a:fld>
            <a:endParaRPr lang="en-GB"/>
          </a:p>
        </p:txBody>
      </p:sp>
    </p:spTree>
    <p:extLst>
      <p:ext uri="{BB962C8B-B14F-4D97-AF65-F5344CB8AC3E}">
        <p14:creationId xmlns:p14="http://schemas.microsoft.com/office/powerpoint/2010/main" val="17756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76793-B05B-41A6-9602-C72C09C11A6F}" type="datetimeFigureOut">
              <a:rPr lang="en-GB" smtClean="0"/>
              <a:t>16/11/2021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B8DC9B-DBCA-45B7-9908-CFC410B953CA}" type="slidenum">
              <a:rPr lang="en-GB" smtClean="0"/>
              <a:t>‹#›</a:t>
            </a:fld>
            <a:endParaRPr lang="en-GB"/>
          </a:p>
        </p:txBody>
      </p:sp>
    </p:spTree>
    <p:extLst>
      <p:ext uri="{BB962C8B-B14F-4D97-AF65-F5344CB8AC3E}">
        <p14:creationId xmlns:p14="http://schemas.microsoft.com/office/powerpoint/2010/main" val="70836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176793-B05B-41A6-9602-C72C09C11A6F}"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8DC9B-DBCA-45B7-9908-CFC410B953CA}" type="slidenum">
              <a:rPr lang="en-GB" smtClean="0"/>
              <a:t>‹#›</a:t>
            </a:fld>
            <a:endParaRPr lang="en-GB"/>
          </a:p>
        </p:txBody>
      </p:sp>
    </p:spTree>
    <p:extLst>
      <p:ext uri="{BB962C8B-B14F-4D97-AF65-F5344CB8AC3E}">
        <p14:creationId xmlns:p14="http://schemas.microsoft.com/office/powerpoint/2010/main" val="283584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176793-B05B-41A6-9602-C72C09C11A6F}"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8DC9B-DBCA-45B7-9908-CFC410B953CA}" type="slidenum">
              <a:rPr lang="en-GB" smtClean="0"/>
              <a:t>‹#›</a:t>
            </a:fld>
            <a:endParaRPr lang="en-GB"/>
          </a:p>
        </p:txBody>
      </p:sp>
    </p:spTree>
    <p:extLst>
      <p:ext uri="{BB962C8B-B14F-4D97-AF65-F5344CB8AC3E}">
        <p14:creationId xmlns:p14="http://schemas.microsoft.com/office/powerpoint/2010/main" val="308348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76793-B05B-41A6-9602-C72C09C11A6F}" type="datetimeFigureOut">
              <a:rPr lang="en-GB" smtClean="0"/>
              <a:t>16/11/2021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8DC9B-DBCA-45B7-9908-CFC410B953CA}" type="slidenum">
              <a:rPr lang="en-GB" smtClean="0"/>
              <a:t>‹#›</a:t>
            </a:fld>
            <a:endParaRPr lang="en-GB"/>
          </a:p>
        </p:txBody>
      </p:sp>
    </p:spTree>
    <p:extLst>
      <p:ext uri="{BB962C8B-B14F-4D97-AF65-F5344CB8AC3E}">
        <p14:creationId xmlns:p14="http://schemas.microsoft.com/office/powerpoint/2010/main" val="2249340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afeguardingpartnership.swindon.gov.uk/site/index.php"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7.xml"/><Relationship Id="rId5" Type="http://schemas.openxmlformats.org/officeDocument/2006/relationships/hyperlink" Target="(https:/fingertips.phe.org.uk/profile/public-health-outcomes-framework/data#page/1/gid/1000042/pat/6/par/E12000009/ati/102/are/E06000030/iid/20601/age/200/sex/4/cat/-1/ctp/-1/cid/4/tbm/1/page-options/car-do-0" TargetMode="External"/><Relationship Id="rId4" Type="http://schemas.openxmlformats.org/officeDocument/2006/relationships/hyperlink" Target="https://fingertips.phe.org.uk/profile/child-health-profiles/data#page/1/gid/1938133263"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safeguardingpartnership.swindon.gov.uk/downloads/file/691/neglect_screening_tool" TargetMode="External"/><Relationship Id="rId3" Type="http://schemas.openxmlformats.org/officeDocument/2006/relationships/image" Target="../media/image4.tmp"/><Relationship Id="rId7" Type="http://schemas.openxmlformats.org/officeDocument/2006/relationships/hyperlink" Target="https://safeguardingpartnership.swindon.gov.uk/downloads/file/692/ssp_graded_care_profile_faq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safeguardingpartnership.swindon.gov.uk/downloads/file/690/ssp_neglect_framework_and_practice_guidance" TargetMode="External"/><Relationship Id="rId11" Type="http://schemas.openxmlformats.org/officeDocument/2006/relationships/hyperlink" Target="https://www.rcpch.ac.uk/resources/child-protection-evidence-dental-neglect" TargetMode="External"/><Relationship Id="rId5" Type="http://schemas.openxmlformats.org/officeDocument/2006/relationships/hyperlink" Target="https://safeguardingpartnership.swindon.gov.uk/info/15/for_professionals/45/neglect_and_gcp2" TargetMode="External"/><Relationship Id="rId10" Type="http://schemas.openxmlformats.org/officeDocument/2006/relationships/hyperlink" Target="https://bda.org/childprotection/Recognising/Pages/Dental-neglect.aspx" TargetMode="External"/><Relationship Id="rId4" Type="http://schemas.openxmlformats.org/officeDocument/2006/relationships/image" Target="../media/image5.png"/><Relationship Id="rId9" Type="http://schemas.openxmlformats.org/officeDocument/2006/relationships/hyperlink" Target="https://safeguardingpartnership.swindon.gov.uk/site/index.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file:///C:\Users\BarstowJ\AppData\Local\Microsoft\Windows\INetCache\Content.Outlook\YEDV8NSR\gwh.dentaladmin.teamoffice@nhs.net" TargetMode="External"/><Relationship Id="rId2" Type="http://schemas.openxmlformats.org/officeDocument/2006/relationships/hyperlink" Target="https://www.gwh.nhs.uk/wards-and-services/a-to-z/dental-services/community-dental-service/special-care-dental-servic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mailto:gwh.oralhealthpromotion@nhs.net" TargetMode="External"/><Relationship Id="rId3" Type="http://schemas.openxmlformats.org/officeDocument/2006/relationships/hyperlink" Target="mailto:publications@phe.gov.uk" TargetMode="External"/><Relationship Id="rId7" Type="http://schemas.openxmlformats.org/officeDocument/2006/relationships/hyperlink" Target="http://www.sugarsmart.org/" TargetMode="External"/><Relationship Id="rId2" Type="http://schemas.openxmlformats.org/officeDocument/2006/relationships/hyperlink" Target="https://www.nhs.uk/nhs-services/urgent-and-emergency-care-services/when-to-use-111/" TargetMode="External"/><Relationship Id="rId1" Type="http://schemas.openxmlformats.org/officeDocument/2006/relationships/slideLayout" Target="../slideLayouts/slideLayout2.xml"/><Relationship Id="rId6" Type="http://schemas.openxmlformats.org/officeDocument/2006/relationships/hyperlink" Target="http://www.nhs.uk/change4life-beta/sugar" TargetMode="External"/><Relationship Id="rId11" Type="http://schemas.openxmlformats.org/officeDocument/2006/relationships/hyperlink" Target="https://safeguardingpartnership.swindon.gov.uk/downloads/file/788/capturing_the_voice_of_the_child_in_records" TargetMode="External"/><Relationship Id="rId5" Type="http://schemas.openxmlformats.org/officeDocument/2006/relationships/hyperlink" Target="http://www.dentalbuddy.org/" TargetMode="External"/><Relationship Id="rId10" Type="http://schemas.openxmlformats.org/officeDocument/2006/relationships/hyperlink" Target="https://safeguardingpartnership.swindon.gov.uk/downloads/file/792/effective_information_sharing_and_consent" TargetMode="External"/><Relationship Id="rId4" Type="http://schemas.openxmlformats.org/officeDocument/2006/relationships/hyperlink" Target="http://www.dentalhealth.org/" TargetMode="External"/><Relationship Id="rId9" Type="http://schemas.openxmlformats.org/officeDocument/2006/relationships/hyperlink" Target="https://safeguardingpartnership.swindon.gov.uk/downloads/file/802/resource_pack_-_professional_curios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602DD0-A048-4F9F-995D-6828D863FED2}"/>
              </a:ext>
            </a:extLst>
          </p:cNvPr>
          <p:cNvPicPr>
            <a:picLocks noChangeAspect="1"/>
          </p:cNvPicPr>
          <p:nvPr/>
        </p:nvPicPr>
        <p:blipFill>
          <a:blip r:embed="rId2"/>
          <a:stretch>
            <a:fillRect/>
          </a:stretch>
        </p:blipFill>
        <p:spPr>
          <a:xfrm>
            <a:off x="1733114" y="1911102"/>
            <a:ext cx="2552981" cy="2476391"/>
          </a:xfrm>
          <a:prstGeom prst="rect">
            <a:avLst/>
          </a:prstGeom>
        </p:spPr>
      </p:pic>
      <p:pic>
        <p:nvPicPr>
          <p:cNvPr id="6" name="Picture 5">
            <a:hlinkClick r:id="rId3"/>
            <a:extLst>
              <a:ext uri="{FF2B5EF4-FFF2-40B4-BE49-F238E27FC236}">
                <a16:creationId xmlns:a16="http://schemas.microsoft.com/office/drawing/2014/main" id="{55076333-0722-435B-A6F7-741159A78A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4318" y="1514795"/>
            <a:ext cx="3482749" cy="1758788"/>
          </a:xfrm>
          <a:prstGeom prst="rect">
            <a:avLst/>
          </a:prstGeom>
        </p:spPr>
      </p:pic>
      <p:sp>
        <p:nvSpPr>
          <p:cNvPr id="5" name="TextBox 4">
            <a:extLst>
              <a:ext uri="{FF2B5EF4-FFF2-40B4-BE49-F238E27FC236}">
                <a16:creationId xmlns:a16="http://schemas.microsoft.com/office/drawing/2014/main" id="{B441CD81-FDB8-4129-A7B3-3D48BB0226FE}"/>
              </a:ext>
            </a:extLst>
          </p:cNvPr>
          <p:cNvSpPr txBox="1"/>
          <p:nvPr/>
        </p:nvSpPr>
        <p:spPr>
          <a:xfrm>
            <a:off x="1289730" y="5050005"/>
            <a:ext cx="10390080" cy="1415772"/>
          </a:xfrm>
          <a:prstGeom prst="rect">
            <a:avLst/>
          </a:prstGeom>
          <a:noFill/>
        </p:spPr>
        <p:txBody>
          <a:bodyPr wrap="square" rtlCol="0">
            <a:spAutoFit/>
          </a:bodyPr>
          <a:lstStyle/>
          <a:p>
            <a:r>
              <a:rPr lang="en-GB" sz="3200" b="1" dirty="0"/>
              <a:t>Title</a:t>
            </a:r>
            <a:r>
              <a:rPr lang="en-GB" sz="3200" b="1" dirty="0" smtClean="0"/>
              <a:t>: Safeguarding Children – Oral Health</a:t>
            </a:r>
          </a:p>
          <a:p>
            <a:r>
              <a:rPr lang="en-GB" sz="2200" b="1" dirty="0" smtClean="0"/>
              <a:t>For best viewing of this resource please read in slideshow mode.</a:t>
            </a:r>
            <a:endParaRPr lang="en-GB" sz="2200" b="1" dirty="0"/>
          </a:p>
          <a:p>
            <a:endParaRPr lang="en-GB" sz="3200" b="1" dirty="0"/>
          </a:p>
        </p:txBody>
      </p:sp>
      <p:pic>
        <p:nvPicPr>
          <p:cNvPr id="7" name="Picture 6"/>
          <p:cNvPicPr>
            <a:picLocks noChangeAspect="1"/>
          </p:cNvPicPr>
          <p:nvPr/>
        </p:nvPicPr>
        <p:blipFill>
          <a:blip r:embed="rId5"/>
          <a:stretch>
            <a:fillRect/>
          </a:stretch>
        </p:blipFill>
        <p:spPr>
          <a:xfrm>
            <a:off x="7323149" y="3569269"/>
            <a:ext cx="3185085" cy="1149480"/>
          </a:xfrm>
          <a:prstGeom prst="rect">
            <a:avLst/>
          </a:prstGeom>
        </p:spPr>
      </p:pic>
      <p:sp>
        <p:nvSpPr>
          <p:cNvPr id="2" name="TextBox 1"/>
          <p:cNvSpPr txBox="1"/>
          <p:nvPr/>
        </p:nvSpPr>
        <p:spPr>
          <a:xfrm>
            <a:off x="1289730" y="6342666"/>
            <a:ext cx="9627411" cy="276999"/>
          </a:xfrm>
          <a:prstGeom prst="rect">
            <a:avLst/>
          </a:prstGeom>
          <a:noFill/>
        </p:spPr>
        <p:txBody>
          <a:bodyPr wrap="square" rtlCol="0">
            <a:spAutoFit/>
          </a:bodyPr>
          <a:lstStyle/>
          <a:p>
            <a:r>
              <a:rPr lang="en-GB" sz="1200" dirty="0" smtClean="0"/>
              <a:t>26/10/21: Developed by Gillian Tripp, Senior </a:t>
            </a:r>
            <a:r>
              <a:rPr lang="en-GB" sz="1200" dirty="0"/>
              <a:t>Oral Health </a:t>
            </a:r>
            <a:r>
              <a:rPr lang="en-GB" sz="1200" dirty="0" smtClean="0"/>
              <a:t>Promoter, Great </a:t>
            </a:r>
            <a:r>
              <a:rPr lang="en-GB" sz="1200" dirty="0"/>
              <a:t>Western Hospitals Foundation </a:t>
            </a:r>
            <a:r>
              <a:rPr lang="en-GB" sz="1200" dirty="0" smtClean="0"/>
              <a:t>Trust</a:t>
            </a:r>
            <a:endParaRPr lang="en-GB" sz="1200" dirty="0"/>
          </a:p>
        </p:txBody>
      </p:sp>
    </p:spTree>
    <p:extLst>
      <p:ext uri="{BB962C8B-B14F-4D97-AF65-F5344CB8AC3E}">
        <p14:creationId xmlns:p14="http://schemas.microsoft.com/office/powerpoint/2010/main" val="4076988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16D69A-65B7-44AF-96C1-90F167C0F1E0}"/>
              </a:ext>
            </a:extLst>
          </p:cNvPr>
          <p:cNvPicPr/>
          <p:nvPr/>
        </p:nvPicPr>
        <p:blipFill>
          <a:blip r:embed="rId2">
            <a:extLst>
              <a:ext uri="{28A0092B-C50C-407E-A947-70E740481C1C}">
                <a14:useLocalDpi xmlns:a14="http://schemas.microsoft.com/office/drawing/2010/main" val="0"/>
              </a:ext>
            </a:extLst>
          </a:blip>
          <a:stretch>
            <a:fillRect/>
          </a:stretch>
        </p:blipFill>
        <p:spPr>
          <a:xfrm>
            <a:off x="337300" y="2409129"/>
            <a:ext cx="3219889" cy="3336921"/>
          </a:xfrm>
          <a:prstGeom prst="rect">
            <a:avLst/>
          </a:prstGeom>
        </p:spPr>
      </p:pic>
      <p:pic>
        <p:nvPicPr>
          <p:cNvPr id="6" name="Picture 5">
            <a:extLst>
              <a:ext uri="{FF2B5EF4-FFF2-40B4-BE49-F238E27FC236}">
                <a16:creationId xmlns:a16="http://schemas.microsoft.com/office/drawing/2014/main" id="{18CEDA4B-CC6F-4205-AECD-F5C40C39703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27752" y="3124401"/>
            <a:ext cx="838986" cy="581148"/>
          </a:xfrm>
          <a:prstGeom prst="rect">
            <a:avLst/>
          </a:prstGeom>
        </p:spPr>
      </p:pic>
      <p:sp>
        <p:nvSpPr>
          <p:cNvPr id="5" name="TextBox 4">
            <a:extLst>
              <a:ext uri="{FF2B5EF4-FFF2-40B4-BE49-F238E27FC236}">
                <a16:creationId xmlns:a16="http://schemas.microsoft.com/office/drawing/2014/main" id="{CA97131F-4041-4FFF-8E00-58484AC79123}"/>
              </a:ext>
            </a:extLst>
          </p:cNvPr>
          <p:cNvSpPr txBox="1"/>
          <p:nvPr/>
        </p:nvSpPr>
        <p:spPr>
          <a:xfrm flipH="1">
            <a:off x="1780638" y="3190681"/>
            <a:ext cx="333211" cy="400110"/>
          </a:xfrm>
          <a:prstGeom prst="rect">
            <a:avLst/>
          </a:prstGeom>
          <a:noFill/>
        </p:spPr>
        <p:txBody>
          <a:bodyPr wrap="square" rtlCol="0">
            <a:spAutoFit/>
          </a:bodyPr>
          <a:lstStyle/>
          <a:p>
            <a:r>
              <a:rPr lang="en-GB" sz="2000" b="1" dirty="0"/>
              <a:t>7</a:t>
            </a:r>
          </a:p>
        </p:txBody>
      </p:sp>
      <p:sp>
        <p:nvSpPr>
          <p:cNvPr id="8" name="TextBox 7">
            <a:extLst>
              <a:ext uri="{FF2B5EF4-FFF2-40B4-BE49-F238E27FC236}">
                <a16:creationId xmlns:a16="http://schemas.microsoft.com/office/drawing/2014/main" id="{B6FF2143-EA95-4CDA-AD54-5ABA385C95BD}"/>
              </a:ext>
            </a:extLst>
          </p:cNvPr>
          <p:cNvSpPr txBox="1"/>
          <p:nvPr/>
        </p:nvSpPr>
        <p:spPr>
          <a:xfrm>
            <a:off x="1065837" y="3880521"/>
            <a:ext cx="1762812" cy="707886"/>
          </a:xfrm>
          <a:prstGeom prst="rect">
            <a:avLst/>
          </a:prstGeom>
          <a:noFill/>
        </p:spPr>
        <p:txBody>
          <a:bodyPr wrap="square">
            <a:spAutoFit/>
          </a:bodyPr>
          <a:lstStyle/>
          <a:p>
            <a:pPr algn="ctr"/>
            <a:r>
              <a:rPr lang="en-GB" sz="2000" b="1" dirty="0">
                <a:solidFill>
                  <a:schemeClr val="tx1"/>
                </a:solidFill>
              </a:rPr>
              <a:t>Minute Briefing</a:t>
            </a:r>
          </a:p>
        </p:txBody>
      </p:sp>
      <p:sp>
        <p:nvSpPr>
          <p:cNvPr id="9" name="Rectangle: Rounded Corners 8">
            <a:extLst>
              <a:ext uri="{FF2B5EF4-FFF2-40B4-BE49-F238E27FC236}">
                <a16:creationId xmlns:a16="http://schemas.microsoft.com/office/drawing/2014/main" id="{4B58EF68-2F68-4978-94B5-018AC7407490}"/>
              </a:ext>
            </a:extLst>
          </p:cNvPr>
          <p:cNvSpPr/>
          <p:nvPr/>
        </p:nvSpPr>
        <p:spPr>
          <a:xfrm>
            <a:off x="160256" y="178197"/>
            <a:ext cx="11854367" cy="158725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6FA1BD49-ED87-4085-9761-E3DC1549D8D3}"/>
              </a:ext>
            </a:extLst>
          </p:cNvPr>
          <p:cNvSpPr/>
          <p:nvPr/>
        </p:nvSpPr>
        <p:spPr>
          <a:xfrm>
            <a:off x="3557190" y="1841552"/>
            <a:ext cx="8457436" cy="1604819"/>
          </a:xfrm>
          <a:prstGeom prst="roundRect">
            <a:avLst>
              <a:gd name="adj" fmla="val 16667"/>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1013889C-530A-4DB4-BEF1-7B69FF5A3030}"/>
              </a:ext>
            </a:extLst>
          </p:cNvPr>
          <p:cNvSpPr/>
          <p:nvPr/>
        </p:nvSpPr>
        <p:spPr>
          <a:xfrm>
            <a:off x="4637314" y="3569759"/>
            <a:ext cx="5897444" cy="103537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D663288F-AE32-4177-8867-FC4A9F6EC4AA}"/>
              </a:ext>
            </a:extLst>
          </p:cNvPr>
          <p:cNvSpPr/>
          <p:nvPr/>
        </p:nvSpPr>
        <p:spPr>
          <a:xfrm>
            <a:off x="3698841" y="4684825"/>
            <a:ext cx="8226066" cy="1961072"/>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213507" y="152585"/>
            <a:ext cx="11747864" cy="1569660"/>
          </a:xfrm>
          <a:prstGeom prst="rect">
            <a:avLst/>
          </a:prstGeom>
        </p:spPr>
        <p:txBody>
          <a:bodyPr wrap="square">
            <a:spAutoFit/>
          </a:bodyPr>
          <a:lstStyle/>
          <a:p>
            <a:r>
              <a:rPr lang="en-GB" sz="1200" b="1" dirty="0" smtClean="0">
                <a:ea typeface="Calibri" panose="020F0502020204030204" pitchFamily="34" charset="0"/>
                <a:cs typeface="Times New Roman" panose="02020603050405020304" pitchFamily="18" charset="0"/>
              </a:rPr>
              <a:t>1</a:t>
            </a:r>
            <a:r>
              <a:rPr lang="en-GB" sz="1200" dirty="0" smtClean="0">
                <a:ea typeface="Calibri" panose="020F0502020204030204" pitchFamily="34" charset="0"/>
                <a:cs typeface="Times New Roman" panose="02020603050405020304" pitchFamily="18" charset="0"/>
              </a:rPr>
              <a:t>.</a:t>
            </a:r>
            <a:r>
              <a:rPr lang="en-GB" sz="1200" b="1" u="sng" dirty="0" smtClean="0">
                <a:ea typeface="Calibri" panose="020F0502020204030204" pitchFamily="34" charset="0"/>
                <a:cs typeface="Times New Roman" panose="02020603050405020304" pitchFamily="18" charset="0"/>
              </a:rPr>
              <a:t>Local Picture: </a:t>
            </a:r>
            <a:r>
              <a:rPr lang="en-GB" sz="1200" dirty="0" smtClean="0">
                <a:ea typeface="Calibri" panose="020F0502020204030204" pitchFamily="34" charset="0"/>
                <a:cs typeface="Times New Roman" panose="02020603050405020304" pitchFamily="18" charset="0"/>
              </a:rPr>
              <a:t>Each year in the county of Wiltshire (including Swindon) </a:t>
            </a:r>
            <a:r>
              <a:rPr lang="en-GB" sz="1200" u="sng" dirty="0" smtClean="0">
                <a:ea typeface="Calibri" panose="020F0502020204030204" pitchFamily="34" charset="0"/>
                <a:cs typeface="Times New Roman" panose="02020603050405020304" pitchFamily="18" charset="0"/>
              </a:rPr>
              <a:t>1000+ children </a:t>
            </a:r>
            <a:r>
              <a:rPr lang="en-GB" sz="1200" dirty="0" smtClean="0">
                <a:ea typeface="Calibri" panose="020F0502020204030204" pitchFamily="34" charset="0"/>
                <a:cs typeface="Times New Roman" panose="02020603050405020304" pitchFamily="18" charset="0"/>
              </a:rPr>
              <a:t>have teeth removed under general anaesthetic because of tooth decay.  </a:t>
            </a:r>
            <a:r>
              <a:rPr lang="en-GB" sz="1200" u="sng" dirty="0" smtClean="0">
                <a:ea typeface="Calibri" panose="020F0502020204030204" pitchFamily="34" charset="0"/>
                <a:cs typeface="Times New Roman" panose="02020603050405020304" pitchFamily="18" charset="0"/>
              </a:rPr>
              <a:t>The decay rate in Swindon is above the national average</a:t>
            </a:r>
            <a:r>
              <a:rPr lang="en-GB" sz="1200" u="sng" dirty="0">
                <a:ea typeface="Calibri" panose="020F0502020204030204" pitchFamily="34" charset="0"/>
                <a:cs typeface="Times New Roman" panose="02020603050405020304" pitchFamily="18" charset="0"/>
              </a:rPr>
              <a:t> </a:t>
            </a:r>
            <a:r>
              <a:rPr lang="en-GB" sz="1200" u="sng" dirty="0" smtClean="0">
                <a:ea typeface="Calibri" panose="020F0502020204030204" pitchFamily="34" charset="0"/>
                <a:cs typeface="Times New Roman" panose="02020603050405020304" pitchFamily="18" charset="0"/>
              </a:rPr>
              <a:t>for 5 year olds (</a:t>
            </a:r>
            <a:r>
              <a:rPr lang="en-GB" sz="1200" dirty="0" smtClean="0"/>
              <a:t>28.9%  compared to 20.4% in England 2018/19) Access </a:t>
            </a:r>
            <a:r>
              <a:rPr lang="en-GB" sz="1200" dirty="0" smtClean="0">
                <a:hlinkClick r:id="rId4"/>
              </a:rPr>
              <a:t>data here </a:t>
            </a:r>
            <a:endParaRPr lang="en-GB" sz="1200" u="sng" dirty="0" smtClean="0">
              <a:ea typeface="Calibri" panose="020F0502020204030204" pitchFamily="34" charset="0"/>
              <a:cs typeface="Times New Roman" panose="02020603050405020304" pitchFamily="18" charset="0"/>
            </a:endParaRPr>
          </a:p>
          <a:p>
            <a:r>
              <a:rPr lang="en-GB" sz="1200" dirty="0" smtClean="0">
                <a:ea typeface="Calibri" panose="020F0502020204030204" pitchFamily="34" charset="0"/>
                <a:cs typeface="Times New Roman" panose="02020603050405020304" pitchFamily="18" charset="0"/>
              </a:rPr>
              <a:t>In Swindon between 8–10 children each week are admitted to Great Western Hospital (GWH)/other local general hospitals for teeth extractions under general anaesthetic.  In Swindon the latest research shows the following:</a:t>
            </a:r>
          </a:p>
          <a:p>
            <a:pPr marL="171450" indent="-171450">
              <a:buFont typeface="Wingdings" panose="05000000000000000000" pitchFamily="2" charset="2"/>
              <a:buChar char="ü"/>
            </a:pPr>
            <a:r>
              <a:rPr lang="en-GB" sz="1200" dirty="0" smtClean="0"/>
              <a:t>24.7</a:t>
            </a:r>
            <a:r>
              <a:rPr lang="en-GB" sz="1200" dirty="0"/>
              <a:t>% reception year pupils were overweight or </a:t>
            </a:r>
            <a:r>
              <a:rPr lang="en-GB" sz="1200" dirty="0" smtClean="0"/>
              <a:t>obese.</a:t>
            </a:r>
          </a:p>
          <a:p>
            <a:pPr marL="171450" indent="-171450">
              <a:buFont typeface="Wingdings" panose="05000000000000000000" pitchFamily="2" charset="2"/>
              <a:buChar char="ü"/>
            </a:pPr>
            <a:r>
              <a:rPr lang="en-GB" sz="1200" dirty="0" smtClean="0"/>
              <a:t>36.1</a:t>
            </a:r>
            <a:r>
              <a:rPr lang="en-GB" sz="1200" dirty="0"/>
              <a:t>% of year 6 pupils were overweight or </a:t>
            </a:r>
            <a:r>
              <a:rPr lang="en-GB" sz="1200" dirty="0" smtClean="0"/>
              <a:t>obese.</a:t>
            </a:r>
          </a:p>
          <a:p>
            <a:pPr marL="171450" indent="-171450">
              <a:buFont typeface="Wingdings" panose="05000000000000000000" pitchFamily="2" charset="2"/>
              <a:buChar char="ü"/>
            </a:pPr>
            <a:r>
              <a:rPr lang="en-GB" sz="1200" dirty="0" smtClean="0"/>
              <a:t>66.1</a:t>
            </a:r>
            <a:r>
              <a:rPr lang="en-GB" sz="1200" dirty="0"/>
              <a:t>% of adults were overweight or obese. </a:t>
            </a:r>
            <a:endParaRPr lang="en-GB" sz="1200" dirty="0" smtClean="0">
              <a:ea typeface="Calibri" panose="020F0502020204030204" pitchFamily="34" charset="0"/>
              <a:cs typeface="Times New Roman" panose="02020603050405020304" pitchFamily="18" charset="0"/>
            </a:endParaRPr>
          </a:p>
          <a:p>
            <a:r>
              <a:rPr lang="en-GB" sz="1200" dirty="0" smtClean="0">
                <a:ea typeface="Calibri" panose="020F0502020204030204" pitchFamily="34" charset="0"/>
                <a:cs typeface="Times New Roman" panose="02020603050405020304" pitchFamily="18" charset="0"/>
              </a:rPr>
              <a:t>Eating a healthy diet for teeth also supports a healthy lifestyle. There is a strong correlation between obesity and poor oral health. More information about ove</a:t>
            </a:r>
            <a:r>
              <a:rPr lang="en-GB" sz="1200" dirty="0" smtClean="0"/>
              <a:t>rweight/obesity </a:t>
            </a:r>
            <a:r>
              <a:rPr lang="en-GB" sz="1200" dirty="0" smtClean="0">
                <a:hlinkClick r:id="rId5"/>
              </a:rPr>
              <a:t>click here</a:t>
            </a:r>
            <a:r>
              <a:rPr lang="en-GB" sz="1200" dirty="0" smtClean="0"/>
              <a:t>. </a:t>
            </a:r>
            <a:endParaRPr lang="en-GB" sz="1200" dirty="0">
              <a:ea typeface="Calibri" panose="020F0502020204030204" pitchFamily="34" charset="0"/>
              <a:cs typeface="Times New Roman" panose="02020603050405020304" pitchFamily="18" charset="0"/>
            </a:endParaRPr>
          </a:p>
        </p:txBody>
      </p:sp>
      <p:sp>
        <p:nvSpPr>
          <p:cNvPr id="10" name="Rectangle 9"/>
          <p:cNvSpPr/>
          <p:nvPr/>
        </p:nvSpPr>
        <p:spPr>
          <a:xfrm>
            <a:off x="3698841" y="1782258"/>
            <a:ext cx="8386323" cy="1754326"/>
          </a:xfrm>
          <a:prstGeom prst="rect">
            <a:avLst/>
          </a:prstGeom>
        </p:spPr>
        <p:txBody>
          <a:bodyPr wrap="square">
            <a:spAutoFit/>
          </a:bodyPr>
          <a:lstStyle/>
          <a:p>
            <a:r>
              <a:rPr lang="en-GB" sz="1200" b="1" u="sng" dirty="0">
                <a:latin typeface="Calibri" panose="020F0502020204030204" pitchFamily="34" charset="0"/>
                <a:ea typeface="Calibri" panose="020F0502020204030204" pitchFamily="34" charset="0"/>
                <a:cs typeface="Times New Roman" panose="02020603050405020304" pitchFamily="18" charset="0"/>
              </a:rPr>
              <a:t>2.Causes of Dental Diseases in children and </a:t>
            </a:r>
            <a:r>
              <a:rPr lang="en-GB" sz="1200" b="1" u="sng" dirty="0" smtClean="0">
                <a:latin typeface="Calibri" panose="020F0502020204030204" pitchFamily="34" charset="0"/>
                <a:ea typeface="Calibri" panose="020F0502020204030204" pitchFamily="34" charset="0"/>
                <a:cs typeface="Times New Roman" panose="02020603050405020304" pitchFamily="18" charset="0"/>
              </a:rPr>
              <a:t>adults.</a:t>
            </a:r>
          </a:p>
          <a:p>
            <a:r>
              <a:rPr lang="en-GB" sz="1200" b="1" u="sng" dirty="0" smtClean="0">
                <a:latin typeface="Calibri" panose="020F0502020204030204" pitchFamily="34" charset="0"/>
                <a:ea typeface="Calibri" panose="020F0502020204030204" pitchFamily="34" charset="0"/>
                <a:cs typeface="Times New Roman" panose="02020603050405020304" pitchFamily="18" charset="0"/>
              </a:rPr>
              <a:t> </a:t>
            </a:r>
            <a:r>
              <a:rPr lang="en-GB" sz="1200" b="1" u="sng" dirty="0" err="1" smtClean="0">
                <a:latin typeface="Calibri" panose="020F0502020204030204" pitchFamily="34" charset="0"/>
                <a:ea typeface="Calibri" panose="020F0502020204030204" pitchFamily="34" charset="0"/>
                <a:cs typeface="Times New Roman" panose="02020603050405020304" pitchFamily="18" charset="0"/>
              </a:rPr>
              <a:t>i</a:t>
            </a:r>
            <a:r>
              <a:rPr lang="en-GB" sz="1200" b="1" u="sng" dirty="0" smtClean="0">
                <a:latin typeface="Calibri" panose="020F0502020204030204" pitchFamily="34" charset="0"/>
                <a:ea typeface="Calibri" panose="020F0502020204030204" pitchFamily="34" charset="0"/>
                <a:cs typeface="Times New Roman" panose="02020603050405020304" pitchFamily="18" charset="0"/>
              </a:rPr>
              <a:t>) Tooth Decay:  </a:t>
            </a:r>
            <a:r>
              <a:rPr lang="en-GB" sz="1200" dirty="0" smtClean="0">
                <a:latin typeface="Calibri" panose="020F0502020204030204" pitchFamily="34" charset="0"/>
                <a:ea typeface="Calibri" panose="020F0502020204030204" pitchFamily="34" charset="0"/>
                <a:cs typeface="Times New Roman" panose="02020603050405020304" pitchFamily="18" charset="0"/>
              </a:rPr>
              <a:t>We </a:t>
            </a:r>
            <a:r>
              <a:rPr lang="en-GB" sz="1200" dirty="0">
                <a:latin typeface="Calibri" panose="020F0502020204030204" pitchFamily="34" charset="0"/>
                <a:ea typeface="Calibri" panose="020F0502020204030204" pitchFamily="34" charset="0"/>
                <a:cs typeface="Times New Roman" panose="02020603050405020304" pitchFamily="18" charset="0"/>
              </a:rPr>
              <a:t>all have bacterial plaque growing on our teeth, both children </a:t>
            </a:r>
            <a:r>
              <a:rPr lang="en-GB" sz="1200" dirty="0" smtClean="0">
                <a:latin typeface="Calibri" panose="020F0502020204030204" pitchFamily="34" charset="0"/>
                <a:ea typeface="Calibri" panose="020F0502020204030204" pitchFamily="34" charset="0"/>
                <a:cs typeface="Times New Roman" panose="02020603050405020304" pitchFamily="18" charset="0"/>
              </a:rPr>
              <a:t>&amp; </a:t>
            </a:r>
            <a:r>
              <a:rPr lang="en-GB" sz="1200" dirty="0">
                <a:latin typeface="Calibri" panose="020F0502020204030204" pitchFamily="34" charset="0"/>
                <a:ea typeface="Calibri" panose="020F0502020204030204" pitchFamily="34" charset="0"/>
                <a:cs typeface="Times New Roman" panose="02020603050405020304" pitchFamily="18" charset="0"/>
              </a:rPr>
              <a:t>adults. 20 minutes after brushing it away, it </a:t>
            </a:r>
            <a:r>
              <a:rPr lang="en-GB" sz="1200" dirty="0" smtClean="0">
                <a:latin typeface="Calibri" panose="020F0502020204030204" pitchFamily="34" charset="0"/>
                <a:ea typeface="Calibri" panose="020F0502020204030204" pitchFamily="34" charset="0"/>
                <a:cs typeface="Times New Roman" panose="02020603050405020304" pitchFamily="18" charset="0"/>
              </a:rPr>
              <a:t>starts growing </a:t>
            </a:r>
            <a:r>
              <a:rPr lang="en-GB" sz="1200" dirty="0">
                <a:latin typeface="Calibri" panose="020F0502020204030204" pitchFamily="34" charset="0"/>
                <a:ea typeface="Calibri" panose="020F0502020204030204" pitchFamily="34" charset="0"/>
                <a:cs typeface="Times New Roman" panose="02020603050405020304" pitchFamily="18" charset="0"/>
              </a:rPr>
              <a:t>again. When we </a:t>
            </a:r>
            <a:r>
              <a:rPr lang="en-GB" sz="1200" dirty="0" smtClean="0">
                <a:latin typeface="Calibri" panose="020F0502020204030204" pitchFamily="34" charset="0"/>
                <a:ea typeface="Calibri" panose="020F0502020204030204" pitchFamily="34" charset="0"/>
                <a:cs typeface="Times New Roman" panose="02020603050405020304" pitchFamily="18" charset="0"/>
              </a:rPr>
              <a:t>eat/drink </a:t>
            </a:r>
            <a:r>
              <a:rPr lang="en-GB" sz="1200" dirty="0">
                <a:latin typeface="Calibri" panose="020F0502020204030204" pitchFamily="34" charset="0"/>
                <a:ea typeface="Calibri" panose="020F0502020204030204" pitchFamily="34" charset="0"/>
                <a:cs typeface="Times New Roman" panose="02020603050405020304" pitchFamily="18" charset="0"/>
              </a:rPr>
              <a:t>anything that contains sugar the plaque bacteria </a:t>
            </a:r>
            <a:r>
              <a:rPr lang="en-GB" sz="1200" dirty="0" smtClean="0">
                <a:latin typeface="Calibri" panose="020F0502020204030204" pitchFamily="34" charset="0"/>
                <a:ea typeface="Calibri" panose="020F0502020204030204" pitchFamily="34" charset="0"/>
                <a:cs typeface="Times New Roman" panose="02020603050405020304" pitchFamily="18" charset="0"/>
              </a:rPr>
              <a:t>converts </a:t>
            </a:r>
            <a:r>
              <a:rPr lang="en-GB" sz="1200" dirty="0">
                <a:latin typeface="Calibri" panose="020F0502020204030204" pitchFamily="34" charset="0"/>
                <a:ea typeface="Calibri" panose="020F0502020204030204" pitchFamily="34" charset="0"/>
                <a:cs typeface="Times New Roman" panose="02020603050405020304" pitchFamily="18" charset="0"/>
              </a:rPr>
              <a:t>the sugar to an acid. The higher the frequency of eating sugar, especially between meals, the higher levels of acid are produced. The acid </a:t>
            </a:r>
            <a:r>
              <a:rPr lang="en-GB" sz="1200" dirty="0" smtClean="0">
                <a:latin typeface="Calibri" panose="020F0502020204030204" pitchFamily="34" charset="0"/>
                <a:ea typeface="Calibri" panose="020F0502020204030204" pitchFamily="34" charset="0"/>
                <a:cs typeface="Times New Roman" panose="02020603050405020304" pitchFamily="18" charset="0"/>
              </a:rPr>
              <a:t>produced </a:t>
            </a:r>
            <a:r>
              <a:rPr lang="en-GB" sz="1200" dirty="0">
                <a:latin typeface="Calibri" panose="020F0502020204030204" pitchFamily="34" charset="0"/>
                <a:ea typeface="Calibri" panose="020F0502020204030204" pitchFamily="34" charset="0"/>
                <a:cs typeface="Times New Roman" panose="02020603050405020304" pitchFamily="18" charset="0"/>
              </a:rPr>
              <a:t>demineralizes the enamel on our teeth and starts the process of tooth decay. If </a:t>
            </a:r>
            <a:r>
              <a:rPr lang="en-GB" sz="1200" dirty="0" smtClean="0">
                <a:latin typeface="Calibri" panose="020F0502020204030204" pitchFamily="34" charset="0"/>
                <a:ea typeface="Calibri" panose="020F0502020204030204" pitchFamily="34" charset="0"/>
                <a:cs typeface="Times New Roman" panose="02020603050405020304" pitchFamily="18" charset="0"/>
              </a:rPr>
              <a:t>foods/drinks </a:t>
            </a:r>
            <a:r>
              <a:rPr lang="en-GB" sz="1200" dirty="0">
                <a:latin typeface="Calibri" panose="020F0502020204030204" pitchFamily="34" charset="0"/>
                <a:ea typeface="Calibri" panose="020F0502020204030204" pitchFamily="34" charset="0"/>
                <a:cs typeface="Times New Roman" panose="02020603050405020304" pitchFamily="18" charset="0"/>
              </a:rPr>
              <a:t>containing sugar are frequently eaten between meals then the acid levels in the mouth will stay high. </a:t>
            </a:r>
          </a:p>
          <a:p>
            <a:r>
              <a:rPr lang="en-GB" sz="1200" b="1" dirty="0" smtClean="0">
                <a:latin typeface="Calibri" panose="020F0502020204030204" pitchFamily="34" charset="0"/>
                <a:ea typeface="Calibri" panose="020F0502020204030204" pitchFamily="34" charset="0"/>
                <a:cs typeface="Times New Roman" panose="02020603050405020304" pitchFamily="18" charset="0"/>
              </a:rPr>
              <a:t>ii) Gum Diseases: </a:t>
            </a:r>
            <a:r>
              <a:rPr lang="en-GB" sz="1200" dirty="0" smtClean="0">
                <a:latin typeface="Calibri" panose="020F0502020204030204" pitchFamily="34" charset="0"/>
                <a:ea typeface="Calibri" panose="020F0502020204030204" pitchFamily="34" charset="0"/>
                <a:cs typeface="Times New Roman" panose="02020603050405020304" pitchFamily="18" charset="0"/>
              </a:rPr>
              <a:t>If </a:t>
            </a:r>
            <a:r>
              <a:rPr lang="en-GB" sz="1200" dirty="0">
                <a:latin typeface="Calibri" panose="020F0502020204030204" pitchFamily="34" charset="0"/>
                <a:ea typeface="Calibri" panose="020F0502020204030204" pitchFamily="34" charset="0"/>
                <a:cs typeface="Times New Roman" panose="02020603050405020304" pitchFamily="18" charset="0"/>
              </a:rPr>
              <a:t>bacterial plaque is left around the gum area, gums become inflamed from the toxins produced from the bacteria . If not brushed away, the gums will become diseased the start of gum disease is evident in children’s mouth’s if regular effective tooth brushing doesn’t take place. Gums will be swollen and bleed easily.</a:t>
            </a:r>
          </a:p>
        </p:txBody>
      </p:sp>
      <p:sp>
        <p:nvSpPr>
          <p:cNvPr id="11" name="Rectangle 10"/>
          <p:cNvSpPr/>
          <p:nvPr/>
        </p:nvSpPr>
        <p:spPr>
          <a:xfrm>
            <a:off x="4761592" y="3569759"/>
            <a:ext cx="5648887" cy="1015663"/>
          </a:xfrm>
          <a:prstGeom prst="rect">
            <a:avLst/>
          </a:prstGeom>
        </p:spPr>
        <p:txBody>
          <a:bodyPr wrap="square">
            <a:spAutoFit/>
          </a:bodyPr>
          <a:lstStyle/>
          <a:p>
            <a:pPr lvl="0"/>
            <a:r>
              <a:rPr lang="en-GB" sz="1200" b="1" u="sng" dirty="0" smtClean="0">
                <a:latin typeface="Calibri" panose="020F0502020204030204" pitchFamily="34" charset="0"/>
                <a:ea typeface="Calibri" panose="020F0502020204030204" pitchFamily="34" charset="0"/>
                <a:cs typeface="Times New Roman" panose="02020603050405020304" pitchFamily="18" charset="0"/>
              </a:rPr>
              <a:t>3. Diet</a:t>
            </a:r>
            <a:r>
              <a:rPr lang="en-GB" sz="1200" b="1" u="sng" dirty="0" smtClean="0">
                <a:latin typeface="Calibri" panose="020F0502020204030204" pitchFamily="34" charset="0"/>
                <a:ea typeface="Calibri" panose="020F0502020204030204" pitchFamily="34" charset="0"/>
                <a:cs typeface="Times New Roman" panose="02020603050405020304" pitchFamily="18" charset="0"/>
              </a:rPr>
              <a:t>. </a:t>
            </a:r>
            <a:r>
              <a:rPr lang="en-GB" sz="1200" dirty="0" smtClean="0">
                <a:latin typeface="Calibri" panose="020F0502020204030204" pitchFamily="34" charset="0"/>
                <a:ea typeface="Calibri" panose="020F0502020204030204" pitchFamily="34" charset="0"/>
                <a:cs typeface="Times New Roman" panose="02020603050405020304" pitchFamily="18" charset="0"/>
              </a:rPr>
              <a:t>Sugar </a:t>
            </a:r>
            <a:r>
              <a:rPr lang="en-GB" sz="1200" dirty="0">
                <a:latin typeface="Calibri" panose="020F0502020204030204" pitchFamily="34" charset="0"/>
                <a:ea typeface="Calibri" panose="020F0502020204030204" pitchFamily="34" charset="0"/>
                <a:cs typeface="Times New Roman" panose="02020603050405020304" pitchFamily="18" charset="0"/>
              </a:rPr>
              <a:t>should be kept to mealtimes only in measured </a:t>
            </a:r>
            <a:r>
              <a:rPr lang="en-GB" sz="1200" dirty="0" smtClean="0">
                <a:latin typeface="Calibri" panose="020F0502020204030204" pitchFamily="34" charset="0"/>
                <a:ea typeface="Calibri" panose="020F0502020204030204" pitchFamily="34" charset="0"/>
                <a:cs typeface="Times New Roman" panose="02020603050405020304" pitchFamily="18" charset="0"/>
              </a:rPr>
              <a:t>amounts. If </a:t>
            </a:r>
            <a:r>
              <a:rPr lang="en-GB" sz="1200" dirty="0">
                <a:latin typeface="Calibri" panose="020F0502020204030204" pitchFamily="34" charset="0"/>
                <a:ea typeface="Calibri" panose="020F0502020204030204" pitchFamily="34" charset="0"/>
                <a:cs typeface="Times New Roman" panose="02020603050405020304" pitchFamily="18" charset="0"/>
              </a:rPr>
              <a:t>a child (or adult) has a diet high in sugar at high frequency rates, then disease in the mouth will occur e.g.</a:t>
            </a:r>
          </a:p>
          <a:p>
            <a:pPr marL="342900" lvl="0" indent="-342900">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Bottles with drinks containing sugar</a:t>
            </a:r>
          </a:p>
          <a:p>
            <a:pPr marL="342900" lvl="0" indent="-342900">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Poor nutrition, high sugar / convenience  foods at mealtimes and snack times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889150" y="4638308"/>
            <a:ext cx="8177409" cy="2662267"/>
          </a:xfrm>
          <a:prstGeom prst="rect">
            <a:avLst/>
          </a:prstGeom>
        </p:spPr>
        <p:txBody>
          <a:bodyPr wrap="square">
            <a:spAutoFit/>
          </a:bodyPr>
          <a:lstStyle/>
          <a:p>
            <a:r>
              <a:rPr lang="en-GB" sz="1200" b="1" u="sng" dirty="0" smtClean="0">
                <a:ea typeface="Calibri" panose="020F0502020204030204" pitchFamily="34" charset="0"/>
                <a:cs typeface="Times New Roman" panose="02020603050405020304" pitchFamily="18" charset="0"/>
              </a:rPr>
              <a:t>4. Good Practice Tooth Brushing:</a:t>
            </a:r>
            <a:r>
              <a:rPr lang="en-GB" sz="1200" dirty="0" smtClean="0">
                <a:ea typeface="Calibri" panose="020F0502020204030204" pitchFamily="34" charset="0"/>
                <a:cs typeface="Times New Roman" panose="02020603050405020304" pitchFamily="18" charset="0"/>
              </a:rPr>
              <a:t>  As </a:t>
            </a:r>
            <a:r>
              <a:rPr lang="en-GB" sz="1200" dirty="0">
                <a:ea typeface="Calibri" panose="020F0502020204030204" pitchFamily="34" charset="0"/>
                <a:cs typeface="Times New Roman" panose="02020603050405020304" pitchFamily="18" charset="0"/>
              </a:rPr>
              <a:t>soon as a tooth appears it should be </a:t>
            </a:r>
            <a:r>
              <a:rPr lang="en-GB" sz="1200" dirty="0" smtClean="0">
                <a:ea typeface="Calibri" panose="020F0502020204030204" pitchFamily="34" charset="0"/>
                <a:cs typeface="Times New Roman" panose="02020603050405020304" pitchFamily="18" charset="0"/>
              </a:rPr>
              <a:t>brushed.  </a:t>
            </a:r>
            <a:endParaRPr lang="en-GB" sz="1200"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lang="en-GB" sz="1200" dirty="0" smtClean="0">
                <a:ea typeface="Calibri" panose="020F0502020204030204" pitchFamily="34" charset="0"/>
                <a:cs typeface="Times New Roman" panose="02020603050405020304" pitchFamily="18" charset="0"/>
              </a:rPr>
              <a:t>Use a smear of tooth </a:t>
            </a:r>
            <a:r>
              <a:rPr lang="en-GB" sz="1200" dirty="0">
                <a:ea typeface="Calibri" panose="020F0502020204030204" pitchFamily="34" charset="0"/>
                <a:cs typeface="Times New Roman" panose="02020603050405020304" pitchFamily="18" charset="0"/>
              </a:rPr>
              <a:t>paste with </a:t>
            </a:r>
            <a:r>
              <a:rPr lang="en-GB" sz="1200" dirty="0" smtClean="0">
                <a:ea typeface="Calibri" panose="020F0502020204030204" pitchFamily="34" charset="0"/>
                <a:cs typeface="Times New Roman" panose="02020603050405020304" pitchFamily="18" charset="0"/>
              </a:rPr>
              <a:t>1000 </a:t>
            </a:r>
            <a:r>
              <a:rPr lang="en-GB" sz="1200" dirty="0"/>
              <a:t>parts per million (ppm) until </a:t>
            </a:r>
            <a:r>
              <a:rPr lang="en-GB" sz="1200" dirty="0">
                <a:ea typeface="Calibri" panose="020F0502020204030204" pitchFamily="34" charset="0"/>
                <a:cs typeface="Times New Roman" panose="02020603050405020304" pitchFamily="18" charset="0"/>
              </a:rPr>
              <a:t>the age of three, </a:t>
            </a:r>
            <a:r>
              <a:rPr lang="en-GB" sz="1200" dirty="0" smtClean="0">
                <a:ea typeface="Calibri" panose="020F0502020204030204" pitchFamily="34" charset="0"/>
                <a:cs typeface="Times New Roman" panose="02020603050405020304" pitchFamily="18" charset="0"/>
              </a:rPr>
              <a:t>then a pea sized amount of tooth paste after three years - adult </a:t>
            </a:r>
            <a:r>
              <a:rPr lang="en-GB" sz="1200" dirty="0">
                <a:ea typeface="Calibri" panose="020F0502020204030204" pitchFamily="34" charset="0"/>
                <a:cs typeface="Times New Roman" panose="02020603050405020304" pitchFamily="18" charset="0"/>
              </a:rPr>
              <a:t>with a </a:t>
            </a:r>
            <a:r>
              <a:rPr lang="en-GB" sz="1200" dirty="0" smtClean="0">
                <a:ea typeface="Calibri" panose="020F0502020204030204" pitchFamily="34" charset="0"/>
                <a:cs typeface="Times New Roman" panose="02020603050405020304" pitchFamily="18" charset="0"/>
              </a:rPr>
              <a:t>fluoride </a:t>
            </a:r>
            <a:r>
              <a:rPr lang="en-GB" sz="1200" dirty="0">
                <a:ea typeface="Calibri" panose="020F0502020204030204" pitchFamily="34" charset="0"/>
                <a:cs typeface="Times New Roman" panose="02020603050405020304" pitchFamily="18" charset="0"/>
              </a:rPr>
              <a:t>content of 1350 – </a:t>
            </a:r>
            <a:r>
              <a:rPr lang="en-GB" sz="1200" dirty="0" smtClean="0">
                <a:ea typeface="Calibri" panose="020F0502020204030204" pitchFamily="34" charset="0"/>
                <a:cs typeface="Times New Roman" panose="02020603050405020304" pitchFamily="18" charset="0"/>
              </a:rPr>
              <a:t>15000 (ppm)</a:t>
            </a:r>
            <a:endParaRPr lang="en-GB" sz="1200" dirty="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lang="en-GB" sz="1200" dirty="0" smtClean="0">
                <a:ea typeface="Calibri" panose="020F0502020204030204" pitchFamily="34" charset="0"/>
                <a:cs typeface="Times New Roman" panose="02020603050405020304" pitchFamily="18" charset="0"/>
              </a:rPr>
              <a:t>Brush before </a:t>
            </a:r>
            <a:r>
              <a:rPr lang="en-GB" sz="1200" dirty="0">
                <a:ea typeface="Calibri" panose="020F0502020204030204" pitchFamily="34" charset="0"/>
                <a:cs typeface="Times New Roman" panose="02020603050405020304" pitchFamily="18" charset="0"/>
              </a:rPr>
              <a:t>bed time and one other time in the day</a:t>
            </a:r>
          </a:p>
          <a:p>
            <a:pPr marL="171450" indent="-171450">
              <a:buFont typeface="Wingdings" panose="05000000000000000000" pitchFamily="2" charset="2"/>
              <a:buChar char="Ø"/>
            </a:pPr>
            <a:r>
              <a:rPr lang="en-GB" sz="1200" dirty="0" smtClean="0">
                <a:ea typeface="Calibri" panose="020F0502020204030204" pitchFamily="34" charset="0"/>
                <a:cs typeface="Times New Roman" panose="02020603050405020304" pitchFamily="18" charset="0"/>
              </a:rPr>
              <a:t>Leave </a:t>
            </a:r>
            <a:r>
              <a:rPr lang="en-GB" sz="1200" dirty="0">
                <a:ea typeface="Calibri" panose="020F0502020204030204" pitchFamily="34" charset="0"/>
                <a:cs typeface="Times New Roman" panose="02020603050405020304" pitchFamily="18" charset="0"/>
              </a:rPr>
              <a:t>brushing for one hour after eating</a:t>
            </a:r>
          </a:p>
          <a:p>
            <a:pPr marL="171450" indent="-171450">
              <a:buFont typeface="Wingdings" panose="05000000000000000000" pitchFamily="2" charset="2"/>
              <a:buChar char="Ø"/>
            </a:pPr>
            <a:r>
              <a:rPr lang="en-GB" sz="1200" dirty="0" smtClean="0">
                <a:ea typeface="Calibri" panose="020F0502020204030204" pitchFamily="34" charset="0"/>
                <a:cs typeface="Times New Roman" panose="02020603050405020304" pitchFamily="18" charset="0"/>
              </a:rPr>
              <a:t>Use </a:t>
            </a:r>
            <a:r>
              <a:rPr lang="en-GB" sz="1200" dirty="0">
                <a:ea typeface="Calibri" panose="020F0502020204030204" pitchFamily="34" charset="0"/>
                <a:cs typeface="Times New Roman" panose="02020603050405020304" pitchFamily="18" charset="0"/>
              </a:rPr>
              <a:t>a tooth paste that contains </a:t>
            </a:r>
            <a:r>
              <a:rPr lang="en-GB" sz="1200" dirty="0" smtClean="0">
                <a:ea typeface="Calibri" panose="020F0502020204030204" pitchFamily="34" charset="0"/>
                <a:cs typeface="Times New Roman" panose="02020603050405020304" pitchFamily="18" charset="0"/>
              </a:rPr>
              <a:t>fluoride</a:t>
            </a:r>
          </a:p>
          <a:p>
            <a:r>
              <a:rPr lang="en-GB" sz="1200" b="1" u="sng" dirty="0">
                <a:ea typeface="Calibri" panose="020F0502020204030204" pitchFamily="34" charset="0"/>
                <a:cs typeface="Times New Roman" panose="02020603050405020304" pitchFamily="18" charset="0"/>
              </a:rPr>
              <a:t>T</a:t>
            </a:r>
            <a:r>
              <a:rPr lang="en-GB" sz="1200" b="1" u="sng" dirty="0" smtClean="0">
                <a:ea typeface="Calibri" panose="020F0502020204030204" pitchFamily="34" charset="0"/>
                <a:cs typeface="Times New Roman" panose="02020603050405020304" pitchFamily="18" charset="0"/>
              </a:rPr>
              <a:t>he </a:t>
            </a:r>
            <a:r>
              <a:rPr lang="en-GB" sz="1200" b="1" u="sng" dirty="0">
                <a:ea typeface="Calibri" panose="020F0502020204030204" pitchFamily="34" charset="0"/>
                <a:cs typeface="Times New Roman" panose="02020603050405020304" pitchFamily="18" charset="0"/>
              </a:rPr>
              <a:t>impact of untreated dental disease</a:t>
            </a:r>
            <a:endParaRPr lang="en-GB" sz="1200" dirty="0">
              <a:ea typeface="Calibri" panose="020F0502020204030204" pitchFamily="34" charset="0"/>
              <a:cs typeface="Times New Roman" panose="02020603050405020304" pitchFamily="18" charset="0"/>
            </a:endParaRPr>
          </a:p>
          <a:p>
            <a:pPr marL="171450" lvl="0" indent="-171450">
              <a:buFont typeface="Wingdings" panose="05000000000000000000" pitchFamily="2" charset="2"/>
              <a:buChar char="Ø"/>
            </a:pPr>
            <a:r>
              <a:rPr lang="en-GB" sz="1200" dirty="0">
                <a:ea typeface="Calibri" panose="020F0502020204030204" pitchFamily="34" charset="0"/>
                <a:cs typeface="Times New Roman" panose="02020603050405020304" pitchFamily="18" charset="0"/>
              </a:rPr>
              <a:t>Toothache/pain/infection</a:t>
            </a:r>
          </a:p>
          <a:p>
            <a:pPr marL="171450" lvl="0" indent="-171450">
              <a:buFont typeface="Wingdings" panose="05000000000000000000" pitchFamily="2" charset="2"/>
              <a:buChar char="Ø"/>
            </a:pPr>
            <a:r>
              <a:rPr lang="en-GB" sz="1200" dirty="0" smtClean="0">
                <a:ea typeface="Calibri" panose="020F0502020204030204" pitchFamily="34" charset="0"/>
                <a:cs typeface="Times New Roman" panose="02020603050405020304" pitchFamily="18" charset="0"/>
              </a:rPr>
              <a:t>Disturbed </a:t>
            </a:r>
            <a:r>
              <a:rPr lang="en-GB" sz="1200" dirty="0">
                <a:ea typeface="Calibri" panose="020F0502020204030204" pitchFamily="34" charset="0"/>
                <a:cs typeface="Times New Roman" panose="02020603050405020304" pitchFamily="18" charset="0"/>
              </a:rPr>
              <a:t>sleep</a:t>
            </a:r>
          </a:p>
          <a:p>
            <a:pPr marL="171450" lvl="0" indent="-171450">
              <a:buFont typeface="Wingdings" panose="05000000000000000000" pitchFamily="2" charset="2"/>
              <a:buChar char="Ø"/>
            </a:pPr>
            <a:r>
              <a:rPr lang="en-GB" sz="1200" dirty="0" smtClean="0">
                <a:ea typeface="Calibri" panose="020F0502020204030204" pitchFamily="34" charset="0"/>
                <a:cs typeface="Times New Roman" panose="02020603050405020304" pitchFamily="18" charset="0"/>
              </a:rPr>
              <a:t>Difficulty </a:t>
            </a:r>
            <a:r>
              <a:rPr lang="en-GB" sz="1200" dirty="0">
                <a:ea typeface="Calibri" panose="020F0502020204030204" pitchFamily="34" charset="0"/>
                <a:cs typeface="Times New Roman" panose="02020603050405020304" pitchFamily="18" charset="0"/>
              </a:rPr>
              <a:t>eating or change in food preferences</a:t>
            </a:r>
          </a:p>
          <a:p>
            <a:pPr marL="171450" lvl="0" indent="-171450">
              <a:buFont typeface="Wingdings" panose="05000000000000000000" pitchFamily="2" charset="2"/>
              <a:buChar char="Ø"/>
            </a:pPr>
            <a:r>
              <a:rPr lang="en-GB" sz="1200" dirty="0" smtClean="0">
                <a:ea typeface="Calibri" panose="020F0502020204030204" pitchFamily="34" charset="0"/>
                <a:cs typeface="Times New Roman" panose="02020603050405020304" pitchFamily="18" charset="0"/>
              </a:rPr>
              <a:t>Absence </a:t>
            </a:r>
            <a:r>
              <a:rPr lang="en-GB" sz="1200" dirty="0">
                <a:ea typeface="Calibri" panose="020F0502020204030204" pitchFamily="34" charset="0"/>
                <a:cs typeface="Times New Roman" panose="02020603050405020304" pitchFamily="18" charset="0"/>
              </a:rPr>
              <a:t>from school and interference with play and socialisation</a:t>
            </a:r>
          </a:p>
          <a:p>
            <a:pPr marL="171450" indent="-171450">
              <a:buFont typeface="Wingdings" panose="05000000000000000000" pitchFamily="2" charset="2"/>
              <a:buChar char="Ø"/>
            </a:pP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endParaRPr lang="en-GB" sz="1150" dirty="0">
              <a:latin typeface="Calibri" panose="020F0502020204030204" pitchFamily="34" charset="0"/>
              <a:ea typeface="Calibri" panose="020F0502020204030204" pitchFamily="34" charset="0"/>
              <a:cs typeface="Times New Roman" panose="02020603050405020304" pitchFamily="18" charset="0"/>
            </a:endParaRPr>
          </a:p>
          <a:p>
            <a:r>
              <a:rPr lang="en-GB" sz="1150" dirty="0">
                <a:latin typeface="Calibri" panose="020F0502020204030204" pitchFamily="34" charset="0"/>
                <a:ea typeface="Calibri" panose="020F0502020204030204" pitchFamily="34" charset="0"/>
                <a:cs typeface="Times New Roman" panose="02020603050405020304" pitchFamily="18" charset="0"/>
              </a:rPr>
              <a:t> </a:t>
            </a:r>
            <a:endParaRPr lang="en-GB" sz="11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5992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7178B7-05C5-45BB-A84F-3F1454DCAB2A}"/>
              </a:ext>
            </a:extLst>
          </p:cNvPr>
          <p:cNvPicPr/>
          <p:nvPr/>
        </p:nvPicPr>
        <p:blipFill>
          <a:blip r:embed="rId3">
            <a:extLst>
              <a:ext uri="{28A0092B-C50C-407E-A947-70E740481C1C}">
                <a14:useLocalDpi xmlns:a14="http://schemas.microsoft.com/office/drawing/2010/main" val="0"/>
              </a:ext>
            </a:extLst>
          </a:blip>
          <a:stretch>
            <a:fillRect/>
          </a:stretch>
        </p:blipFill>
        <p:spPr>
          <a:xfrm>
            <a:off x="8458394" y="787226"/>
            <a:ext cx="3434415" cy="3405554"/>
          </a:xfrm>
          <a:prstGeom prst="rect">
            <a:avLst/>
          </a:prstGeom>
        </p:spPr>
      </p:pic>
      <p:pic>
        <p:nvPicPr>
          <p:cNvPr id="3" name="Picture 2">
            <a:extLst>
              <a:ext uri="{FF2B5EF4-FFF2-40B4-BE49-F238E27FC236}">
                <a16:creationId xmlns:a16="http://schemas.microsoft.com/office/drawing/2014/main" id="{5ADD604C-1FFC-4B96-81AF-AACBB95A855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793051" y="1398130"/>
            <a:ext cx="783759" cy="971550"/>
          </a:xfrm>
          <a:prstGeom prst="rect">
            <a:avLst/>
          </a:prstGeom>
        </p:spPr>
      </p:pic>
      <p:sp>
        <p:nvSpPr>
          <p:cNvPr id="4" name="TextBox 3">
            <a:extLst>
              <a:ext uri="{FF2B5EF4-FFF2-40B4-BE49-F238E27FC236}">
                <a16:creationId xmlns:a16="http://schemas.microsoft.com/office/drawing/2014/main" id="{FE26CC27-6894-420B-BDC5-6C1CAC310D0F}"/>
              </a:ext>
            </a:extLst>
          </p:cNvPr>
          <p:cNvSpPr txBox="1"/>
          <p:nvPr/>
        </p:nvSpPr>
        <p:spPr>
          <a:xfrm flipH="1">
            <a:off x="10066467" y="1676946"/>
            <a:ext cx="283436" cy="400110"/>
          </a:xfrm>
          <a:prstGeom prst="rect">
            <a:avLst/>
          </a:prstGeom>
          <a:noFill/>
        </p:spPr>
        <p:txBody>
          <a:bodyPr wrap="square" rtlCol="0">
            <a:spAutoFit/>
          </a:bodyPr>
          <a:lstStyle/>
          <a:p>
            <a:r>
              <a:rPr lang="en-GB" sz="2000" b="1" dirty="0"/>
              <a:t>7</a:t>
            </a:r>
          </a:p>
        </p:txBody>
      </p:sp>
      <p:sp>
        <p:nvSpPr>
          <p:cNvPr id="5" name="TextBox 4">
            <a:extLst>
              <a:ext uri="{FF2B5EF4-FFF2-40B4-BE49-F238E27FC236}">
                <a16:creationId xmlns:a16="http://schemas.microsoft.com/office/drawing/2014/main" id="{398CF2B4-3ABF-4A96-B837-BA14BEE8496A}"/>
              </a:ext>
            </a:extLst>
          </p:cNvPr>
          <p:cNvSpPr txBox="1"/>
          <p:nvPr/>
        </p:nvSpPr>
        <p:spPr>
          <a:xfrm>
            <a:off x="9303524" y="2600025"/>
            <a:ext cx="1762812" cy="707886"/>
          </a:xfrm>
          <a:prstGeom prst="rect">
            <a:avLst/>
          </a:prstGeom>
          <a:noFill/>
        </p:spPr>
        <p:txBody>
          <a:bodyPr wrap="square">
            <a:spAutoFit/>
          </a:bodyPr>
          <a:lstStyle/>
          <a:p>
            <a:pPr algn="ctr"/>
            <a:r>
              <a:rPr lang="en-GB" sz="2000" b="1" dirty="0">
                <a:solidFill>
                  <a:schemeClr val="tx1"/>
                </a:solidFill>
              </a:rPr>
              <a:t>Minute Briefing</a:t>
            </a:r>
          </a:p>
        </p:txBody>
      </p:sp>
      <p:sp>
        <p:nvSpPr>
          <p:cNvPr id="6" name="Rectangle: Rounded Corners 5">
            <a:extLst>
              <a:ext uri="{FF2B5EF4-FFF2-40B4-BE49-F238E27FC236}">
                <a16:creationId xmlns:a16="http://schemas.microsoft.com/office/drawing/2014/main" id="{8E02D29B-F5E7-4291-8335-B127839D5809}"/>
              </a:ext>
            </a:extLst>
          </p:cNvPr>
          <p:cNvSpPr/>
          <p:nvPr/>
        </p:nvSpPr>
        <p:spPr>
          <a:xfrm>
            <a:off x="217878" y="543464"/>
            <a:ext cx="8401842" cy="153405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7752999C-3B3F-40A9-A164-70B9FCD4BB28}"/>
              </a:ext>
            </a:extLst>
          </p:cNvPr>
          <p:cNvSpPr/>
          <p:nvPr/>
        </p:nvSpPr>
        <p:spPr>
          <a:xfrm>
            <a:off x="397565" y="2280417"/>
            <a:ext cx="7589960" cy="19123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94B8BE1D-9A0A-4A35-95E4-1B2283D1EFEB}"/>
              </a:ext>
            </a:extLst>
          </p:cNvPr>
          <p:cNvSpPr/>
          <p:nvPr/>
        </p:nvSpPr>
        <p:spPr>
          <a:xfrm>
            <a:off x="1432875" y="4281516"/>
            <a:ext cx="9351388" cy="2468027"/>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1611984" y="4230551"/>
            <a:ext cx="9313682" cy="2593018"/>
          </a:xfrm>
          <a:prstGeom prst="rect">
            <a:avLst/>
          </a:prstGeom>
        </p:spPr>
        <p:txBody>
          <a:bodyPr wrap="square">
            <a:spAutoFit/>
          </a:bodyPr>
          <a:lstStyle/>
          <a:p>
            <a:r>
              <a:rPr lang="en-GB" sz="1250" b="1" u="sng" dirty="0" smtClean="0">
                <a:ea typeface="Calibri" panose="020F0502020204030204" pitchFamily="34" charset="0"/>
                <a:cs typeface="Times New Roman" panose="02020603050405020304" pitchFamily="18" charset="0"/>
              </a:rPr>
              <a:t>5. A </a:t>
            </a:r>
            <a:r>
              <a:rPr lang="en-GB" sz="1250" b="1" u="sng" dirty="0">
                <a:ea typeface="Calibri" panose="020F0502020204030204" pitchFamily="34" charset="0"/>
                <a:cs typeface="Times New Roman" panose="02020603050405020304" pitchFamily="18" charset="0"/>
              </a:rPr>
              <a:t>child could be at risk of:</a:t>
            </a:r>
          </a:p>
          <a:p>
            <a:pPr marL="171450" lvl="0" indent="-171450">
              <a:buFont typeface="Wingdings" panose="05000000000000000000" pitchFamily="2" charset="2"/>
              <a:buChar char="Ø"/>
            </a:pPr>
            <a:r>
              <a:rPr lang="en-GB" sz="1250" dirty="0">
                <a:ea typeface="Calibri" panose="020F0502020204030204" pitchFamily="34" charset="0"/>
                <a:cs typeface="Times New Roman" panose="02020603050405020304" pitchFamily="18" charset="0"/>
              </a:rPr>
              <a:t>being teased because of poor dental appearance</a:t>
            </a:r>
          </a:p>
          <a:p>
            <a:pPr marL="171450" lvl="0" indent="-171450">
              <a:buFont typeface="Wingdings" panose="05000000000000000000" pitchFamily="2" charset="2"/>
              <a:buChar char="Ø"/>
            </a:pPr>
            <a:r>
              <a:rPr lang="en-GB" sz="1250" dirty="0">
                <a:ea typeface="Calibri" panose="020F0502020204030204" pitchFamily="34" charset="0"/>
                <a:cs typeface="Times New Roman" panose="02020603050405020304" pitchFamily="18" charset="0"/>
              </a:rPr>
              <a:t>needing repeated antibiotics</a:t>
            </a:r>
          </a:p>
          <a:p>
            <a:pPr marL="171450" lvl="0" indent="-171450">
              <a:buFont typeface="Wingdings" panose="05000000000000000000" pitchFamily="2" charset="2"/>
              <a:buChar char="Ø"/>
            </a:pPr>
            <a:r>
              <a:rPr lang="en-GB" sz="1250" dirty="0">
                <a:ea typeface="Calibri" panose="020F0502020204030204" pitchFamily="34" charset="0"/>
                <a:cs typeface="Times New Roman" panose="02020603050405020304" pitchFamily="18" charset="0"/>
              </a:rPr>
              <a:t>repeated exposure to the morbidity associated with general anaesthesia</a:t>
            </a:r>
          </a:p>
          <a:p>
            <a:pPr marL="171450" lvl="0" indent="-171450">
              <a:buFont typeface="Wingdings" panose="05000000000000000000" pitchFamily="2" charset="2"/>
              <a:buChar char="Ø"/>
            </a:pPr>
            <a:r>
              <a:rPr lang="en-GB" sz="1250" dirty="0">
                <a:ea typeface="Calibri" panose="020F0502020204030204" pitchFamily="34" charset="0"/>
                <a:cs typeface="Times New Roman" panose="02020603050405020304" pitchFamily="18" charset="0"/>
              </a:rPr>
              <a:t>severe acute infection which can cause life-threatening systemic illness</a:t>
            </a:r>
            <a:r>
              <a:rPr lang="en-GB" sz="1250" dirty="0" smtClean="0">
                <a:ea typeface="Calibri" panose="020F0502020204030204" pitchFamily="34" charset="0"/>
                <a:cs typeface="Times New Roman" panose="02020603050405020304" pitchFamily="18" charset="0"/>
              </a:rPr>
              <a:t>.</a:t>
            </a:r>
          </a:p>
          <a:p>
            <a:pPr lvl="0"/>
            <a:r>
              <a:rPr lang="en-GB" sz="1250" dirty="0" smtClean="0">
                <a:effectLst/>
                <a:ea typeface="Calibri" panose="020F0502020204030204" pitchFamily="34" charset="0"/>
                <a:cs typeface="Times New Roman" panose="02020603050405020304" pitchFamily="18" charset="0"/>
              </a:rPr>
              <a:t>*See slide 4 for images of healthy teeth and gums and those with dental decay.</a:t>
            </a:r>
          </a:p>
          <a:p>
            <a:r>
              <a:rPr lang="en-GB" sz="1250" b="1" dirty="0" smtClean="0"/>
              <a:t>Consider the following which may indicate concerns regarding neglect:</a:t>
            </a:r>
          </a:p>
          <a:p>
            <a:pPr marL="171450" indent="-171450">
              <a:buFont typeface="Wingdings" panose="05000000000000000000" pitchFamily="2" charset="2"/>
              <a:buChar char="Ø"/>
            </a:pPr>
            <a:r>
              <a:rPr lang="en-GB" sz="1250" dirty="0"/>
              <a:t>Dental hygiene poor/not registered with a dentist</a:t>
            </a:r>
            <a:endParaRPr lang="en-GB" sz="1250" b="1" dirty="0"/>
          </a:p>
          <a:p>
            <a:pPr marL="171450" indent="-171450">
              <a:buFont typeface="Wingdings" panose="05000000000000000000" pitchFamily="2" charset="2"/>
              <a:buChar char="Ø"/>
            </a:pPr>
            <a:r>
              <a:rPr lang="en-GB" sz="1250" dirty="0"/>
              <a:t>failure to seek or delay seeking dental </a:t>
            </a:r>
            <a:r>
              <a:rPr lang="en-GB" sz="1250" dirty="0" smtClean="0"/>
              <a:t>treatment after advice given.</a:t>
            </a:r>
            <a:endParaRPr lang="en-GB" sz="1250" dirty="0"/>
          </a:p>
          <a:p>
            <a:pPr marL="171450" indent="-171450">
              <a:buFont typeface="Wingdings" panose="05000000000000000000" pitchFamily="2" charset="2"/>
              <a:buChar char="Ø"/>
            </a:pPr>
            <a:r>
              <a:rPr lang="en-GB" sz="1250" dirty="0"/>
              <a:t>failure to comply with or complete </a:t>
            </a:r>
            <a:r>
              <a:rPr lang="en-GB" sz="1250" dirty="0" smtClean="0"/>
              <a:t>treatment after advice given</a:t>
            </a:r>
            <a:endParaRPr lang="en-GB" sz="1250" dirty="0"/>
          </a:p>
          <a:p>
            <a:pPr marL="171450" indent="-171450">
              <a:buFont typeface="Wingdings" panose="05000000000000000000" pitchFamily="2" charset="2"/>
              <a:buChar char="Ø"/>
            </a:pPr>
            <a:r>
              <a:rPr lang="en-GB" sz="1250" dirty="0"/>
              <a:t>failure to provide basic oral </a:t>
            </a:r>
            <a:r>
              <a:rPr lang="en-GB" sz="1250" dirty="0" smtClean="0"/>
              <a:t>care after advice given</a:t>
            </a:r>
          </a:p>
          <a:p>
            <a:r>
              <a:rPr lang="en-GB" sz="1250" dirty="0" smtClean="0"/>
              <a:t>See additional resources slide for useful websites/information.</a:t>
            </a:r>
          </a:p>
          <a:p>
            <a:r>
              <a:rPr lang="en-GB" sz="1250" dirty="0" smtClean="0"/>
              <a:t>Oral </a:t>
            </a:r>
            <a:r>
              <a:rPr lang="en-GB" sz="1250" dirty="0"/>
              <a:t>health is also quite a significant issue for children with special </a:t>
            </a:r>
            <a:r>
              <a:rPr lang="en-GB" sz="1250" dirty="0" smtClean="0"/>
              <a:t>needs. Further information is include on slide 5. </a:t>
            </a:r>
            <a:endParaRPr lang="en-GB" sz="1250" dirty="0">
              <a:effectLst/>
              <a:ea typeface="Calibri" panose="020F0502020204030204" pitchFamily="34" charset="0"/>
              <a:cs typeface="Times New Roman" panose="02020603050405020304" pitchFamily="18" charset="0"/>
            </a:endParaRPr>
          </a:p>
        </p:txBody>
      </p:sp>
      <p:sp>
        <p:nvSpPr>
          <p:cNvPr id="11" name="Rectangle 10"/>
          <p:cNvSpPr/>
          <p:nvPr/>
        </p:nvSpPr>
        <p:spPr>
          <a:xfrm>
            <a:off x="302768" y="617992"/>
            <a:ext cx="8155626" cy="1384995"/>
          </a:xfrm>
          <a:prstGeom prst="rect">
            <a:avLst/>
          </a:prstGeom>
        </p:spPr>
        <p:txBody>
          <a:bodyPr wrap="square">
            <a:spAutoFit/>
          </a:bodyPr>
          <a:lstStyle/>
          <a:p>
            <a:pPr>
              <a:spcAft>
                <a:spcPts val="0"/>
              </a:spcAft>
            </a:pPr>
            <a:r>
              <a:rPr lang="en-GB" sz="1400" b="1" dirty="0" smtClean="0">
                <a:latin typeface="Calibri" panose="020F0502020204030204" pitchFamily="34" charset="0"/>
                <a:ea typeface="Calibri" panose="020F0502020204030204" pitchFamily="34" charset="0"/>
                <a:cs typeface="Calibri" panose="020F0502020204030204" pitchFamily="34" charset="0"/>
              </a:rPr>
              <a:t>7</a:t>
            </a:r>
            <a:r>
              <a:rPr lang="en-GB" sz="1400" b="1" u="sng" dirty="0" smtClean="0">
                <a:latin typeface="Calibri" panose="020F0502020204030204" pitchFamily="34" charset="0"/>
                <a:ea typeface="Calibri" panose="020F0502020204030204" pitchFamily="34" charset="0"/>
                <a:cs typeface="Calibri" panose="020F0502020204030204" pitchFamily="34" charset="0"/>
              </a:rPr>
              <a:t>. How do I assess if this is neglect and how do I make a safeguarding referral?</a:t>
            </a:r>
          </a:p>
          <a:p>
            <a:pPr>
              <a:spcAft>
                <a:spcPts val="0"/>
              </a:spcAft>
            </a:pPr>
            <a:r>
              <a:rPr lang="en-GB" sz="1400" dirty="0" smtClean="0">
                <a:latin typeface="Calibri" panose="020F0502020204030204" pitchFamily="34" charset="0"/>
                <a:ea typeface="Calibri" panose="020F0502020204030204" pitchFamily="34" charset="0"/>
                <a:cs typeface="Calibri" panose="020F0502020204030204" pitchFamily="34" charset="0"/>
              </a:rPr>
              <a:t>Local information about neglect/resources to aid assessment and decision-making visit the Swindon Safeguarding Partnership (SSP) webpage </a:t>
            </a:r>
            <a:r>
              <a:rPr lang="en-GB" sz="1400" u="sng" dirty="0" smtClean="0">
                <a:solidFill>
                  <a:srgbClr val="0563C1"/>
                </a:solidFill>
                <a:latin typeface="Calibri" panose="020F0502020204030204" pitchFamily="34" charset="0"/>
                <a:ea typeface="Calibri" panose="020F0502020204030204" pitchFamily="34" charset="0"/>
                <a:cs typeface="Calibri" panose="020F0502020204030204" pitchFamily="34" charset="0"/>
                <a:hlinkClick r:id="rId5"/>
              </a:rPr>
              <a:t>Neglect and GCP2</a:t>
            </a:r>
            <a:r>
              <a:rPr lang="en-GB" sz="1400" dirty="0" smtClean="0">
                <a:latin typeface="Calibri" panose="020F0502020204030204" pitchFamily="34" charset="0"/>
                <a:ea typeface="Calibri" panose="020F0502020204030204" pitchFamily="34" charset="0"/>
                <a:cs typeface="Calibri" panose="020F0502020204030204" pitchFamily="34" charset="0"/>
              </a:rPr>
              <a:t>.  See also the </a:t>
            </a:r>
            <a:r>
              <a:rPr lang="en-GB" sz="1400" u="sng" dirty="0" smtClean="0">
                <a:solidFill>
                  <a:srgbClr val="0563C1"/>
                </a:solidFill>
                <a:latin typeface="Calibri" panose="020F0502020204030204" pitchFamily="34" charset="0"/>
                <a:ea typeface="Calibri" panose="020F0502020204030204" pitchFamily="34" charset="0"/>
                <a:cs typeface="Calibri" panose="020F0502020204030204" pitchFamily="34" charset="0"/>
                <a:hlinkClick r:id="rId6"/>
              </a:rPr>
              <a:t>SSP Neglect Framework and Practice Guidance</a:t>
            </a:r>
            <a:r>
              <a:rPr lang="en-GB" sz="1400" dirty="0" smtClean="0">
                <a:latin typeface="Calibri" panose="020F0502020204030204" pitchFamily="34" charset="0"/>
                <a:ea typeface="Calibri" panose="020F0502020204030204" pitchFamily="34" charset="0"/>
                <a:cs typeface="Calibri" panose="020F0502020204030204" pitchFamily="34" charset="0"/>
              </a:rPr>
              <a:t>, </a:t>
            </a:r>
            <a:r>
              <a:rPr lang="en-GB" sz="1400" u="sng" dirty="0" smtClean="0">
                <a:solidFill>
                  <a:srgbClr val="0563C1"/>
                </a:solidFill>
                <a:latin typeface="Calibri" panose="020F0502020204030204" pitchFamily="34" charset="0"/>
                <a:ea typeface="Calibri" panose="020F0502020204030204" pitchFamily="34" charset="0"/>
                <a:cs typeface="Calibri" panose="020F0502020204030204" pitchFamily="34" charset="0"/>
                <a:hlinkClick r:id="rId7"/>
              </a:rPr>
              <a:t>Graded Care Profile 2 (GCP2)</a:t>
            </a:r>
            <a:r>
              <a:rPr lang="en-GB" sz="1400" dirty="0" smtClean="0">
                <a:latin typeface="Calibri" panose="020F0502020204030204" pitchFamily="34" charset="0"/>
                <a:ea typeface="Calibri" panose="020F0502020204030204" pitchFamily="34" charset="0"/>
                <a:cs typeface="Calibri" panose="020F0502020204030204" pitchFamily="34" charset="0"/>
              </a:rPr>
              <a:t> and </a:t>
            </a:r>
            <a:r>
              <a:rPr lang="en-GB" sz="1400" u="sng" dirty="0" smtClean="0">
                <a:solidFill>
                  <a:srgbClr val="0563C1"/>
                </a:solidFill>
                <a:latin typeface="Calibri" panose="020F0502020204030204" pitchFamily="34" charset="0"/>
                <a:ea typeface="Calibri" panose="020F0502020204030204" pitchFamily="34" charset="0"/>
                <a:cs typeface="Calibri" panose="020F0502020204030204" pitchFamily="34" charset="0"/>
                <a:hlinkClick r:id="rId8"/>
              </a:rPr>
              <a:t>Neglect Screening Tool</a:t>
            </a:r>
            <a:r>
              <a:rPr lang="en-GB" sz="1400" dirty="0" smtClean="0">
                <a:latin typeface="Calibri" panose="020F0502020204030204" pitchFamily="34" charset="0"/>
                <a:ea typeface="Calibri" panose="020F0502020204030204" pitchFamily="34" charset="0"/>
                <a:cs typeface="Calibri" panose="020F0502020204030204" pitchFamily="34" charset="0"/>
              </a:rPr>
              <a:t>.  If you </a:t>
            </a:r>
            <a:r>
              <a:rPr lang="en-GB"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suspect a child/young person is being abused/neglected, or you are concerned about their welfare/well-being you should report your concerns. Further advice is available </a:t>
            </a:r>
            <a:r>
              <a:rPr lang="en-GB" sz="1400" u="sng" dirty="0" smtClean="0">
                <a:solidFill>
                  <a:srgbClr val="000000"/>
                </a:solidFill>
                <a:latin typeface="Calibri" panose="020F0502020204030204" pitchFamily="34" charset="0"/>
                <a:ea typeface="Calibri" panose="020F0502020204030204" pitchFamily="34" charset="0"/>
                <a:cs typeface="Calibri" panose="020F0502020204030204" pitchFamily="34" charset="0"/>
                <a:hlinkClick r:id="rId9"/>
              </a:rPr>
              <a:t>here</a:t>
            </a:r>
            <a:r>
              <a:rPr lang="en-GB" sz="1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527074" y="2328657"/>
            <a:ext cx="7460451" cy="1815882"/>
          </a:xfrm>
          <a:prstGeom prst="rect">
            <a:avLst/>
          </a:prstGeom>
        </p:spPr>
        <p:txBody>
          <a:bodyPr wrap="square">
            <a:spAutoFit/>
          </a:bodyPr>
          <a:lstStyle/>
          <a:p>
            <a:pPr>
              <a:spcAft>
                <a:spcPts val="0"/>
              </a:spcAft>
            </a:pPr>
            <a:r>
              <a:rPr lang="en-GB" sz="1400" b="1" u="sng" dirty="0" smtClean="0">
                <a:ea typeface="Calibri" panose="020F0502020204030204" pitchFamily="34" charset="0"/>
                <a:cs typeface="Times New Roman" panose="02020603050405020304" pitchFamily="18" charset="0"/>
              </a:rPr>
              <a:t>6. Dental Neglect:</a:t>
            </a:r>
            <a:r>
              <a:rPr lang="en-GB" sz="1400" dirty="0" smtClean="0">
                <a:ea typeface="Calibri" panose="020F0502020204030204" pitchFamily="34" charset="0"/>
                <a:cs typeface="Times New Roman" panose="02020603050405020304" pitchFamily="18" charset="0"/>
              </a:rPr>
              <a:t>  </a:t>
            </a:r>
          </a:p>
          <a:p>
            <a:pPr>
              <a:spcAft>
                <a:spcPts val="0"/>
              </a:spcAft>
            </a:pPr>
            <a:r>
              <a:rPr lang="en-GB" sz="1400" dirty="0" smtClean="0">
                <a:ea typeface="Calibri" panose="020F0502020204030204" pitchFamily="34" charset="0"/>
                <a:cs typeface="Times New Roman" panose="02020603050405020304" pitchFamily="18" charset="0"/>
              </a:rPr>
              <a:t>Dental neglect is defined by the British Society of Paediatric Dentistry ​as: </a:t>
            </a:r>
            <a:r>
              <a:rPr lang="en-GB" sz="1400" i="1" dirty="0" smtClean="0">
                <a:ea typeface="Calibri" panose="020F0502020204030204" pitchFamily="34" charset="0"/>
                <a:cs typeface="Times New Roman" panose="02020603050405020304" pitchFamily="18" charset="0"/>
              </a:rPr>
              <a:t>‘</a:t>
            </a:r>
            <a:r>
              <a:rPr lang="en-GB" sz="1400" b="1" i="1" dirty="0" smtClean="0">
                <a:ea typeface="Calibri" panose="020F0502020204030204" pitchFamily="34" charset="0"/>
                <a:cs typeface="Times New Roman" panose="02020603050405020304" pitchFamily="18" charset="0"/>
              </a:rPr>
              <a:t>...the persistent failure to meet a child’s basic oral health needs, likely to result in the serious impairment of a child’s oral or general health or development.’  ‘Dental disease, like any other finding in cases of suspected abuse or neglect, should never be interpreted in isolation but always assessed in the context of the child’s medical and social history and developmental stage.’ </a:t>
            </a:r>
          </a:p>
          <a:p>
            <a:pPr>
              <a:spcAft>
                <a:spcPts val="0"/>
              </a:spcAft>
            </a:pPr>
            <a:r>
              <a:rPr lang="en-GB" sz="1400" dirty="0" smtClean="0">
                <a:ea typeface="Calibri" panose="020F0502020204030204" pitchFamily="34" charset="0"/>
                <a:cs typeface="Times New Roman" panose="02020603050405020304" pitchFamily="18" charset="0"/>
              </a:rPr>
              <a:t>Further guidance on assessing dental neglect is available on British Dental Association (BDA) </a:t>
            </a:r>
            <a:r>
              <a:rPr lang="en-GB" sz="1400" u="sng" dirty="0" smtClean="0">
                <a:solidFill>
                  <a:srgbClr val="0563C1"/>
                </a:solidFill>
                <a:ea typeface="Calibri" panose="020F0502020204030204" pitchFamily="34" charset="0"/>
                <a:cs typeface="Times New Roman" panose="02020603050405020304" pitchFamily="18" charset="0"/>
                <a:hlinkClick r:id="rId10"/>
              </a:rPr>
              <a:t>website</a:t>
            </a:r>
            <a:r>
              <a:rPr lang="en-GB" sz="1400" dirty="0" smtClean="0">
                <a:ea typeface="Calibri" panose="020F0502020204030204" pitchFamily="34" charset="0"/>
                <a:cs typeface="Times New Roman" panose="02020603050405020304" pitchFamily="18" charset="0"/>
              </a:rPr>
              <a:t> and </a:t>
            </a:r>
            <a:r>
              <a:rPr lang="en-GB" sz="1400" dirty="0" smtClean="0">
                <a:ea typeface="Calibri" panose="020F0502020204030204" pitchFamily="34" charset="0"/>
                <a:cs typeface="Calibri" panose="020F0502020204030204" pitchFamily="34" charset="0"/>
              </a:rPr>
              <a:t>the Royal College of Paediatrics and Child Health </a:t>
            </a:r>
            <a:r>
              <a:rPr lang="en-GB" sz="1400" u="sng" dirty="0" smtClean="0">
                <a:solidFill>
                  <a:srgbClr val="0563C1"/>
                </a:solidFill>
                <a:ea typeface="Calibri" panose="020F0502020204030204" pitchFamily="34" charset="0"/>
                <a:cs typeface="Calibri" panose="020F0502020204030204" pitchFamily="34" charset="0"/>
                <a:hlinkClick r:id="rId11"/>
              </a:rPr>
              <a:t>website</a:t>
            </a:r>
            <a:r>
              <a:rPr lang="en-GB" sz="1400" dirty="0" smtClean="0">
                <a:ea typeface="Calibri" panose="020F0502020204030204" pitchFamily="34" charset="0"/>
                <a:cs typeface="Calibri" panose="020F0502020204030204" pitchFamily="34" charset="0"/>
              </a:rPr>
              <a:t>. </a:t>
            </a:r>
            <a:endParaRPr lang="en-GB" sz="1400" dirty="0" smtClean="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560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596610" y="994717"/>
            <a:ext cx="3068945" cy="1917186"/>
          </a:xfrm>
          <a:prstGeom prst="rect">
            <a:avLst/>
          </a:prstGeom>
        </p:spPr>
      </p:pic>
      <p:sp>
        <p:nvSpPr>
          <p:cNvPr id="3" name="Text Box 8"/>
          <p:cNvSpPr txBox="1"/>
          <p:nvPr/>
        </p:nvSpPr>
        <p:spPr>
          <a:xfrm>
            <a:off x="3645294" y="1001556"/>
            <a:ext cx="2102924" cy="191718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200" dirty="0">
                <a:effectLst/>
                <a:ea typeface="Calibri" panose="020F0502020204030204" pitchFamily="34" charset="0"/>
                <a:cs typeface="Times New Roman" panose="02020603050405020304" pitchFamily="18" charset="0"/>
              </a:rPr>
              <a:t>This is an example of a healthy child’s mouth. Pale pink gums and clean, shiny teeth.</a:t>
            </a:r>
          </a:p>
          <a:p>
            <a:pPr>
              <a:lnSpc>
                <a:spcPct val="115000"/>
              </a:lnSpc>
              <a:spcAft>
                <a:spcPts val="1000"/>
              </a:spcAft>
            </a:pPr>
            <a:r>
              <a:rPr lang="en-GB" sz="1200" dirty="0">
                <a:effectLst/>
                <a:ea typeface="Calibri" panose="020F0502020204030204" pitchFamily="34" charset="0"/>
                <a:cs typeface="Times New Roman" panose="02020603050405020304" pitchFamily="18" charset="0"/>
              </a:rPr>
              <a:t>The same appearance would be seen in an older child or adults mouth</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3889" y="3638746"/>
            <a:ext cx="2976353" cy="2573518"/>
          </a:xfrm>
          <a:prstGeom prst="rect">
            <a:avLst/>
          </a:prstGeom>
          <a:noFill/>
        </p:spPr>
      </p:pic>
      <p:sp>
        <p:nvSpPr>
          <p:cNvPr id="5" name="Text Box 4"/>
          <p:cNvSpPr txBox="1">
            <a:spLocks noChangeArrowheads="1"/>
          </p:cNvSpPr>
          <p:nvPr/>
        </p:nvSpPr>
        <p:spPr bwMode="auto">
          <a:xfrm>
            <a:off x="9447486" y="3638745"/>
            <a:ext cx="1973281" cy="250477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is rampant tooth decay in a three and a half year old, caused by a poor diet high in refined carbohydrates and sugar, and insufficient tooth brushing.</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393890" y="883448"/>
            <a:ext cx="3067448" cy="2538943"/>
          </a:xfrm>
          <a:prstGeom prst="rect">
            <a:avLst/>
          </a:prstGeom>
        </p:spPr>
      </p:pic>
      <p:sp>
        <p:nvSpPr>
          <p:cNvPr id="9" name="Rectangle 8"/>
          <p:cNvSpPr/>
          <p:nvPr/>
        </p:nvSpPr>
        <p:spPr>
          <a:xfrm>
            <a:off x="9461338" y="874620"/>
            <a:ext cx="1959429" cy="2556597"/>
          </a:xfrm>
          <a:prstGeom prst="rect">
            <a:avLst/>
          </a:prstGeom>
          <a:ln w="3175">
            <a:solidFill>
              <a:schemeClr val="tx1"/>
            </a:solidFill>
          </a:ln>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is bottle </a:t>
            </a:r>
            <a:r>
              <a:rPr lang="en-GB" sz="1200" dirty="0" smtClean="0">
                <a:latin typeface="Calibri" panose="020F0502020204030204" pitchFamily="34" charset="0"/>
                <a:ea typeface="Calibri" panose="020F0502020204030204" pitchFamily="34" charset="0"/>
                <a:cs typeface="Times New Roman" panose="02020603050405020304" pitchFamily="18" charset="0"/>
              </a:rPr>
              <a:t>carries </a:t>
            </a:r>
            <a:r>
              <a:rPr lang="en-GB" sz="1200" dirty="0">
                <a:latin typeface="Calibri" panose="020F0502020204030204" pitchFamily="34" charset="0"/>
                <a:ea typeface="Calibri" panose="020F0502020204030204" pitchFamily="34" charset="0"/>
                <a:cs typeface="Times New Roman" panose="02020603050405020304" pitchFamily="18" charset="0"/>
              </a:rPr>
              <a:t>in the mouth of a young child. This happens when a child is left to ‘graze’ frequently on a bottle containing sugary drinks.</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Many children have to undergo more than one general anaesthetic to remove teeth. Some parents consider this as ‘the norm’.</a:t>
            </a:r>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888" y="3465864"/>
            <a:ext cx="3127738" cy="2677655"/>
          </a:xfrm>
          <a:prstGeom prst="rect">
            <a:avLst/>
          </a:prstGeom>
          <a:noFill/>
        </p:spPr>
      </p:pic>
      <p:sp>
        <p:nvSpPr>
          <p:cNvPr id="11" name="Rectangle 10"/>
          <p:cNvSpPr/>
          <p:nvPr/>
        </p:nvSpPr>
        <p:spPr>
          <a:xfrm>
            <a:off x="3645294" y="3465864"/>
            <a:ext cx="2551399" cy="2677656"/>
          </a:xfrm>
          <a:prstGeom prst="rect">
            <a:avLst/>
          </a:prstGeom>
          <a:ln>
            <a:solidFill>
              <a:schemeClr val="tx1"/>
            </a:solidFill>
          </a:ln>
        </p:spPr>
        <p:txBody>
          <a:bodyPr wrap="square">
            <a:spAutoFit/>
          </a:bodyPr>
          <a:lstStyle/>
          <a:p>
            <a:r>
              <a:rPr lang="en-GB" sz="1200" dirty="0">
                <a:latin typeface="Calibri" panose="020F0502020204030204" pitchFamily="34" charset="0"/>
                <a:ea typeface="Calibri" panose="020F0502020204030204" pitchFamily="34" charset="0"/>
                <a:cs typeface="Times New Roman" panose="02020603050405020304" pitchFamily="18" charset="0"/>
              </a:rPr>
              <a:t>This is a picture of </a:t>
            </a:r>
            <a:r>
              <a:rPr lang="en-GB" sz="1200" dirty="0" smtClean="0">
                <a:latin typeface="Calibri" panose="020F0502020204030204" pitchFamily="34" charset="0"/>
                <a:ea typeface="Calibri" panose="020F0502020204030204" pitchFamily="34" charset="0"/>
                <a:cs typeface="Times New Roman" panose="02020603050405020304" pitchFamily="18" charset="0"/>
              </a:rPr>
              <a:t> tooth erosion. This </a:t>
            </a:r>
            <a:r>
              <a:rPr lang="en-GB" sz="1200" dirty="0">
                <a:latin typeface="Calibri" panose="020F0502020204030204" pitchFamily="34" charset="0"/>
                <a:ea typeface="Calibri" panose="020F0502020204030204" pitchFamily="34" charset="0"/>
                <a:cs typeface="Times New Roman" panose="02020603050405020304" pitchFamily="18" charset="0"/>
              </a:rPr>
              <a:t>occurs </a:t>
            </a:r>
            <a:r>
              <a:rPr lang="en-GB" sz="1200" dirty="0" smtClean="0">
                <a:latin typeface="Calibri" panose="020F0502020204030204" pitchFamily="34" charset="0"/>
                <a:ea typeface="Calibri" panose="020F0502020204030204" pitchFamily="34" charset="0"/>
                <a:cs typeface="Times New Roman" panose="02020603050405020304" pitchFamily="18" charset="0"/>
              </a:rPr>
              <a:t>when tooth </a:t>
            </a:r>
            <a:r>
              <a:rPr lang="en-GB" sz="1200" dirty="0">
                <a:latin typeface="Calibri" panose="020F0502020204030204" pitchFamily="34" charset="0"/>
                <a:ea typeface="Calibri" panose="020F0502020204030204" pitchFamily="34" charset="0"/>
                <a:cs typeface="Times New Roman" panose="02020603050405020304" pitchFamily="18" charset="0"/>
              </a:rPr>
              <a:t>enamel is worn away</a:t>
            </a:r>
            <a:r>
              <a:rPr lang="en-GB" sz="1200" dirty="0" smtClean="0">
                <a:latin typeface="Calibri" panose="020F0502020204030204" pitchFamily="34" charset="0"/>
                <a:ea typeface="Calibri" panose="020F0502020204030204" pitchFamily="34" charset="0"/>
                <a:cs typeface="Times New Roman" panose="02020603050405020304" pitchFamily="18" charset="0"/>
              </a:rPr>
              <a:t>. Teeth </a:t>
            </a:r>
            <a:r>
              <a:rPr lang="en-GB" sz="1200" dirty="0">
                <a:latin typeface="Calibri" panose="020F0502020204030204" pitchFamily="34" charset="0"/>
                <a:ea typeface="Calibri" panose="020F0502020204030204" pitchFamily="34" charset="0"/>
                <a:cs typeface="Times New Roman" panose="02020603050405020304" pitchFamily="18" charset="0"/>
              </a:rPr>
              <a:t>appear transparent, the edges of the teeth wear down, uneven and are extremely sensitive. </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r>
              <a:rPr lang="en-GB" sz="1200" dirty="0" smtClean="0">
                <a:latin typeface="Calibri" panose="020F0502020204030204" pitchFamily="34" charset="0"/>
                <a:ea typeface="Calibri" panose="020F0502020204030204" pitchFamily="34" charset="0"/>
                <a:cs typeface="Times New Roman" panose="02020603050405020304" pitchFamily="18" charset="0"/>
              </a:rPr>
              <a:t>Causes</a:t>
            </a:r>
            <a:r>
              <a:rPr lang="en-GB" sz="1200" dirty="0">
                <a:latin typeface="Calibri" panose="020F0502020204030204" pitchFamily="34" charset="0"/>
                <a:ea typeface="Calibri" panose="020F0502020204030204" pitchFamily="34" charset="0"/>
                <a:cs typeface="Times New Roman" panose="02020603050405020304" pitchFamily="18" charset="0"/>
              </a:rPr>
              <a:t>:</a:t>
            </a:r>
          </a:p>
          <a:p>
            <a:pPr marL="171450" indent="-171450">
              <a:buFont typeface="Wingdings" panose="05000000000000000000" pitchFamily="2" charset="2"/>
              <a:buChar char="ü"/>
            </a:pPr>
            <a:r>
              <a:rPr lang="en-GB" sz="1200" dirty="0">
                <a:latin typeface="Calibri" panose="020F0502020204030204" pitchFamily="34" charset="0"/>
                <a:ea typeface="Calibri" panose="020F0502020204030204" pitchFamily="34" charset="0"/>
                <a:cs typeface="Times New Roman" panose="02020603050405020304" pitchFamily="18" charset="0"/>
              </a:rPr>
              <a:t>Frequent Fizzy drinks (diet or regular), </a:t>
            </a:r>
          </a:p>
          <a:p>
            <a:pPr marL="171450" indent="-171450">
              <a:buFont typeface="Wingdings" panose="05000000000000000000" pitchFamily="2" charset="2"/>
              <a:buChar char="ü"/>
            </a:pPr>
            <a:r>
              <a:rPr lang="en-GB" sz="1200" dirty="0">
                <a:latin typeface="Calibri" panose="020F0502020204030204" pitchFamily="34" charset="0"/>
                <a:ea typeface="Calibri" panose="020F0502020204030204" pitchFamily="34" charset="0"/>
                <a:cs typeface="Times New Roman" panose="02020603050405020304" pitchFamily="18" charset="0"/>
              </a:rPr>
              <a:t>Fruit juice and squashes.</a:t>
            </a:r>
          </a:p>
          <a:p>
            <a:pPr marL="171450" indent="-171450">
              <a:buFont typeface="Wingdings" panose="05000000000000000000" pitchFamily="2" charset="2"/>
              <a:buChar char="ü"/>
            </a:pPr>
            <a:r>
              <a:rPr lang="en-GB" sz="1200" dirty="0">
                <a:latin typeface="Calibri" panose="020F0502020204030204" pitchFamily="34" charset="0"/>
                <a:ea typeface="Calibri" panose="020F0502020204030204" pitchFamily="34" charset="0"/>
                <a:cs typeface="Times New Roman" panose="02020603050405020304" pitchFamily="18" charset="0"/>
              </a:rPr>
              <a:t>Foods, (vinegars, pickles, fruits,)                          </a:t>
            </a:r>
          </a:p>
          <a:p>
            <a:pPr marL="171450" indent="-171450">
              <a:buFont typeface="Wingdings" panose="05000000000000000000" pitchFamily="2" charset="2"/>
              <a:buChar char="ü"/>
            </a:pPr>
            <a:r>
              <a:rPr lang="en-GB" sz="1200" dirty="0">
                <a:latin typeface="Calibri" panose="020F0502020204030204" pitchFamily="34" charset="0"/>
                <a:ea typeface="Calibri" panose="020F0502020204030204" pitchFamily="34" charset="0"/>
                <a:cs typeface="Times New Roman" panose="02020603050405020304" pitchFamily="18" charset="0"/>
              </a:rPr>
              <a:t>Medication ( inhalers)</a:t>
            </a:r>
          </a:p>
          <a:p>
            <a:r>
              <a:rPr lang="en-GB" sz="1200" dirty="0">
                <a:latin typeface="Calibri" panose="020F0502020204030204" pitchFamily="34" charset="0"/>
                <a:ea typeface="Calibri" panose="020F0502020204030204" pitchFamily="34" charset="0"/>
                <a:cs typeface="Times New Roman" panose="02020603050405020304" pitchFamily="18" charset="0"/>
              </a:rPr>
              <a:t>Other causes: </a:t>
            </a:r>
          </a:p>
          <a:p>
            <a:pPr marL="171450" indent="-171450">
              <a:buFont typeface="Wingdings" panose="05000000000000000000" pitchFamily="2" charset="2"/>
              <a:buChar char="ü"/>
            </a:pPr>
            <a:r>
              <a:rPr lang="en-GB" sz="1200" dirty="0">
                <a:latin typeface="Calibri" panose="020F0502020204030204" pitchFamily="34" charset="0"/>
                <a:ea typeface="Calibri" panose="020F0502020204030204" pitchFamily="34" charset="0"/>
                <a:cs typeface="Times New Roman" panose="02020603050405020304" pitchFamily="18" charset="0"/>
              </a:rPr>
              <a:t>Illnesses Anorexia, Bulimia, Pregnancy and hiatus hernia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489148" y="454434"/>
            <a:ext cx="6792686" cy="369332"/>
          </a:xfrm>
          <a:prstGeom prst="rect">
            <a:avLst/>
          </a:prstGeom>
          <a:noFill/>
        </p:spPr>
        <p:txBody>
          <a:bodyPr wrap="square" rtlCol="0">
            <a:spAutoFit/>
          </a:bodyPr>
          <a:lstStyle/>
          <a:p>
            <a:r>
              <a:rPr lang="en-GB" dirty="0" smtClean="0"/>
              <a:t>Comparison images of a healthy mouth/teeth and tooth decay</a:t>
            </a:r>
            <a:endParaRPr lang="en-GB" dirty="0"/>
          </a:p>
        </p:txBody>
      </p:sp>
    </p:spTree>
    <p:extLst>
      <p:ext uri="{BB962C8B-B14F-4D97-AF65-F5344CB8AC3E}">
        <p14:creationId xmlns:p14="http://schemas.microsoft.com/office/powerpoint/2010/main" val="2601436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Finding a dentist for Children with additional needs</a:t>
            </a:r>
            <a:r>
              <a:rPr lang="en-GB" dirty="0"/>
              <a:t/>
            </a:r>
            <a:br>
              <a:rPr lang="en-GB" dirty="0"/>
            </a:br>
            <a:endParaRPr lang="en-GB" dirty="0"/>
          </a:p>
        </p:txBody>
      </p:sp>
      <p:sp>
        <p:nvSpPr>
          <p:cNvPr id="3" name="Content Placeholder 2"/>
          <p:cNvSpPr>
            <a:spLocks noGrp="1"/>
          </p:cNvSpPr>
          <p:nvPr>
            <p:ph sz="half" idx="1"/>
          </p:nvPr>
        </p:nvSpPr>
        <p:spPr>
          <a:xfrm>
            <a:off x="838200" y="1825625"/>
            <a:ext cx="3809214" cy="4351338"/>
          </a:xfrm>
        </p:spPr>
        <p:txBody>
          <a:bodyPr>
            <a:normAutofit fontScale="62500" lnSpcReduction="20000"/>
          </a:bodyPr>
          <a:lstStyle/>
          <a:p>
            <a:pPr marL="0" indent="0">
              <a:lnSpc>
                <a:spcPct val="120000"/>
              </a:lnSpc>
              <a:spcBef>
                <a:spcPts val="0"/>
              </a:spcBef>
              <a:buNone/>
            </a:pPr>
            <a:r>
              <a:rPr lang="en-GB" dirty="0" smtClean="0"/>
              <a:t>You can access the GWH </a:t>
            </a:r>
            <a:r>
              <a:rPr lang="en-GB" dirty="0"/>
              <a:t>Community Dental Service can provide treatment to children with additional needs</a:t>
            </a:r>
            <a:r>
              <a:rPr lang="en-GB" dirty="0" smtClean="0"/>
              <a:t>.</a:t>
            </a:r>
          </a:p>
          <a:p>
            <a:pPr marL="0" indent="0">
              <a:lnSpc>
                <a:spcPct val="120000"/>
              </a:lnSpc>
              <a:spcBef>
                <a:spcPts val="0"/>
              </a:spcBef>
              <a:buNone/>
            </a:pPr>
            <a:endParaRPr lang="en-GB" dirty="0"/>
          </a:p>
          <a:p>
            <a:pPr marL="0" indent="0">
              <a:lnSpc>
                <a:spcPct val="120000"/>
              </a:lnSpc>
              <a:spcBef>
                <a:spcPts val="0"/>
              </a:spcBef>
              <a:buNone/>
            </a:pPr>
            <a:r>
              <a:rPr lang="en-GB" dirty="0"/>
              <a:t>Please read further information by following the link below:</a:t>
            </a:r>
          </a:p>
          <a:p>
            <a:pPr marL="0" indent="0">
              <a:lnSpc>
                <a:spcPct val="120000"/>
              </a:lnSpc>
              <a:spcBef>
                <a:spcPts val="0"/>
              </a:spcBef>
              <a:buNone/>
            </a:pPr>
            <a:r>
              <a:rPr lang="en-GB" u="sng" dirty="0">
                <a:hlinkClick r:id="rId2"/>
              </a:rPr>
              <a:t>https://www.gwh.nhs.uk/wards-and-services/a-to-z/dental-services/community-dental-service/special-care-dental-service/</a:t>
            </a:r>
            <a:endParaRPr lang="en-GB" dirty="0"/>
          </a:p>
          <a:p>
            <a:pPr marL="0" indent="0">
              <a:lnSpc>
                <a:spcPct val="120000"/>
              </a:lnSpc>
              <a:spcBef>
                <a:spcPts val="0"/>
              </a:spcBef>
              <a:buNone/>
            </a:pPr>
            <a:endParaRPr lang="en-GB" dirty="0" smtClean="0"/>
          </a:p>
          <a:p>
            <a:pPr marL="0" indent="0">
              <a:lnSpc>
                <a:spcPct val="120000"/>
              </a:lnSpc>
              <a:spcBef>
                <a:spcPts val="0"/>
              </a:spcBef>
              <a:buNone/>
            </a:pPr>
            <a:r>
              <a:rPr lang="en-GB" dirty="0" smtClean="0"/>
              <a:t>If </a:t>
            </a:r>
            <a:r>
              <a:rPr lang="en-GB" dirty="0"/>
              <a:t>you would like a child to be referred please contact: </a:t>
            </a:r>
            <a:r>
              <a:rPr lang="en-GB" u="sng" dirty="0">
                <a:hlinkClick r:id="rId3" action="ppaction://hlinkfile"/>
              </a:rPr>
              <a:t>gwh.dentaladmin.teamoffice@nhs.net</a:t>
            </a:r>
            <a:endParaRPr lang="en-GB" dirty="0"/>
          </a:p>
          <a:p>
            <a:endParaRPr lang="en-GB" dirty="0"/>
          </a:p>
        </p:txBody>
      </p:sp>
      <p:sp>
        <p:nvSpPr>
          <p:cNvPr id="4" name="Content Placeholder 3"/>
          <p:cNvSpPr>
            <a:spLocks noGrp="1"/>
          </p:cNvSpPr>
          <p:nvPr>
            <p:ph sz="half" idx="2"/>
          </p:nvPr>
        </p:nvSpPr>
        <p:spPr>
          <a:xfrm>
            <a:off x="5326145" y="1690688"/>
            <a:ext cx="5942814" cy="4574406"/>
          </a:xfrm>
        </p:spPr>
        <p:txBody>
          <a:bodyPr>
            <a:normAutofit fontScale="62500" lnSpcReduction="20000"/>
          </a:bodyPr>
          <a:lstStyle/>
          <a:p>
            <a:pPr marL="0" indent="0">
              <a:lnSpc>
                <a:spcPct val="120000"/>
              </a:lnSpc>
              <a:spcBef>
                <a:spcPts val="0"/>
              </a:spcBef>
              <a:buNone/>
            </a:pPr>
            <a:r>
              <a:rPr lang="en-GB" sz="3200" dirty="0"/>
              <a:t>Referrals are accepted for children who, because of their disabilities need dentistry in a special care setting. </a:t>
            </a:r>
            <a:endParaRPr lang="en-GB" sz="3200" dirty="0" smtClean="0"/>
          </a:p>
          <a:p>
            <a:pPr marL="0" indent="0">
              <a:lnSpc>
                <a:spcPct val="120000"/>
              </a:lnSpc>
              <a:spcBef>
                <a:spcPts val="0"/>
              </a:spcBef>
              <a:buNone/>
            </a:pPr>
            <a:r>
              <a:rPr lang="en-GB" sz="3200" dirty="0" smtClean="0"/>
              <a:t>These </a:t>
            </a:r>
            <a:r>
              <a:rPr lang="en-GB" sz="3200" dirty="0"/>
              <a:t>may include:</a:t>
            </a:r>
          </a:p>
          <a:p>
            <a:pPr>
              <a:lnSpc>
                <a:spcPct val="120000"/>
              </a:lnSpc>
              <a:spcBef>
                <a:spcPts val="0"/>
              </a:spcBef>
            </a:pPr>
            <a:r>
              <a:rPr lang="en-GB" sz="3200" dirty="0"/>
              <a:t>Severely medically compromised</a:t>
            </a:r>
          </a:p>
          <a:p>
            <a:pPr>
              <a:lnSpc>
                <a:spcPct val="120000"/>
              </a:lnSpc>
              <a:spcBef>
                <a:spcPts val="0"/>
              </a:spcBef>
            </a:pPr>
            <a:r>
              <a:rPr lang="en-GB" sz="3200" dirty="0"/>
              <a:t>Learning disabilities</a:t>
            </a:r>
          </a:p>
          <a:p>
            <a:pPr>
              <a:lnSpc>
                <a:spcPct val="120000"/>
              </a:lnSpc>
              <a:spcBef>
                <a:spcPts val="0"/>
              </a:spcBef>
            </a:pPr>
            <a:r>
              <a:rPr lang="en-GB" sz="3200" dirty="0"/>
              <a:t>Autistic spectrum disorders</a:t>
            </a:r>
          </a:p>
          <a:p>
            <a:pPr>
              <a:lnSpc>
                <a:spcPct val="120000"/>
              </a:lnSpc>
              <a:spcBef>
                <a:spcPts val="0"/>
              </a:spcBef>
            </a:pPr>
            <a:r>
              <a:rPr lang="en-GB" sz="3200" dirty="0"/>
              <a:t>Bleeding disorders</a:t>
            </a:r>
          </a:p>
          <a:p>
            <a:pPr>
              <a:lnSpc>
                <a:spcPct val="120000"/>
              </a:lnSpc>
              <a:spcBef>
                <a:spcPts val="0"/>
              </a:spcBef>
            </a:pPr>
            <a:r>
              <a:rPr lang="en-GB" sz="3200" dirty="0"/>
              <a:t>Severe physical disabilities</a:t>
            </a:r>
          </a:p>
          <a:p>
            <a:pPr>
              <a:lnSpc>
                <a:spcPct val="120000"/>
              </a:lnSpc>
              <a:spcBef>
                <a:spcPts val="0"/>
              </a:spcBef>
            </a:pPr>
            <a:r>
              <a:rPr lang="en-GB" sz="3200" dirty="0"/>
              <a:t>Children with repaired cleft lip/palate</a:t>
            </a:r>
          </a:p>
          <a:p>
            <a:pPr>
              <a:lnSpc>
                <a:spcPct val="120000"/>
              </a:lnSpc>
              <a:spcBef>
                <a:spcPts val="0"/>
              </a:spcBef>
            </a:pPr>
            <a:r>
              <a:rPr lang="en-GB" sz="3200" dirty="0"/>
              <a:t>Children under five years of age with extensive decay for whom treatment has proved unsuccessful</a:t>
            </a:r>
          </a:p>
          <a:p>
            <a:pPr>
              <a:lnSpc>
                <a:spcPct val="120000"/>
              </a:lnSpc>
              <a:spcBef>
                <a:spcPts val="0"/>
              </a:spcBef>
            </a:pPr>
            <a:r>
              <a:rPr lang="en-GB" sz="3200" dirty="0"/>
              <a:t>Looked after children and those under the Child Protection Plan</a:t>
            </a:r>
          </a:p>
          <a:p>
            <a:endParaRPr lang="en-GB" dirty="0"/>
          </a:p>
        </p:txBody>
      </p:sp>
    </p:spTree>
    <p:extLst>
      <p:ext uri="{BB962C8B-B14F-4D97-AF65-F5344CB8AC3E}">
        <p14:creationId xmlns:p14="http://schemas.microsoft.com/office/powerpoint/2010/main" val="3484477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Resources</a:t>
            </a:r>
            <a:endParaRPr lang="en-GB" dirty="0"/>
          </a:p>
        </p:txBody>
      </p:sp>
      <p:sp>
        <p:nvSpPr>
          <p:cNvPr id="3" name="Content Placeholder 2"/>
          <p:cNvSpPr>
            <a:spLocks noGrp="1"/>
          </p:cNvSpPr>
          <p:nvPr>
            <p:ph idx="1"/>
          </p:nvPr>
        </p:nvSpPr>
        <p:spPr/>
        <p:txBody>
          <a:bodyPr>
            <a:normAutofit fontScale="62500" lnSpcReduction="20000"/>
          </a:bodyPr>
          <a:lstStyle/>
          <a:p>
            <a:pPr marL="0" lvl="0" indent="0">
              <a:buNone/>
            </a:pPr>
            <a:r>
              <a:rPr lang="en-GB" b="1" u="sng" dirty="0">
                <a:latin typeface="Calibri" panose="020F0502020204030204" pitchFamily="34" charset="0"/>
                <a:ea typeface="Calibri" panose="020F0502020204030204" pitchFamily="34" charset="0"/>
                <a:cs typeface="Times New Roman" panose="02020603050405020304" pitchFamily="18" charset="0"/>
              </a:rPr>
              <a:t>Finding a dentist: </a:t>
            </a:r>
          </a:p>
          <a:p>
            <a:pPr lvl="0"/>
            <a:r>
              <a:rPr lang="en-GB" dirty="0">
                <a:latin typeface="Calibri" panose="020F0502020204030204" pitchFamily="34" charset="0"/>
                <a:ea typeface="Calibri" panose="020F0502020204030204" pitchFamily="34" charset="0"/>
                <a:cs typeface="Times New Roman" panose="02020603050405020304" pitchFamily="18" charset="0"/>
              </a:rPr>
              <a:t>To find a dentist or if there are concerns (pain/trauma) Monday – Friday call helpline  0345 758 1926</a:t>
            </a:r>
          </a:p>
          <a:p>
            <a:r>
              <a:rPr lang="en-GB" dirty="0">
                <a:latin typeface="Calibri" panose="020F0502020204030204" pitchFamily="34" charset="0"/>
                <a:ea typeface="Calibri" panose="020F0502020204030204" pitchFamily="34" charset="0"/>
                <a:cs typeface="Times New Roman" panose="02020603050405020304" pitchFamily="18" charset="0"/>
              </a:rPr>
              <a:t>Weekends/bank holidays: Contact NHS 111. Further guidance is included </a:t>
            </a:r>
            <a:r>
              <a:rPr lang="en-GB" dirty="0">
                <a:latin typeface="Calibri" panose="020F0502020204030204" pitchFamily="34" charset="0"/>
                <a:ea typeface="Calibri" panose="020F0502020204030204" pitchFamily="34" charset="0"/>
                <a:cs typeface="Times New Roman" panose="02020603050405020304" pitchFamily="18" charset="0"/>
                <a:hlinkClick r:id="rId2"/>
              </a:rPr>
              <a:t>here.</a:t>
            </a:r>
            <a:r>
              <a:rPr lang="en-GB" dirty="0">
                <a:latin typeface="Calibri" panose="020F0502020204030204" pitchFamily="34" charset="0"/>
                <a:ea typeface="Calibri" panose="020F0502020204030204" pitchFamily="34" charset="0"/>
                <a:cs typeface="Times New Roman" panose="02020603050405020304" pitchFamily="18" charset="0"/>
              </a:rPr>
              <a:t> </a:t>
            </a:r>
          </a:p>
          <a:p>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u="sng" dirty="0">
                <a:latin typeface="Calibri" panose="020F0502020204030204" pitchFamily="34" charset="0"/>
                <a:ea typeface="Calibri" panose="020F0502020204030204" pitchFamily="34" charset="0"/>
                <a:cs typeface="Times New Roman" panose="02020603050405020304" pitchFamily="18" charset="0"/>
              </a:rPr>
              <a:t>Helpful Resources for Oral Health Promotion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GB" dirty="0">
                <a:latin typeface="Calibri" panose="020F0502020204030204" pitchFamily="34" charset="0"/>
                <a:ea typeface="Calibri" panose="020F0502020204030204" pitchFamily="34" charset="0"/>
                <a:cs typeface="Times New Roman" panose="02020603050405020304" pitchFamily="18" charset="0"/>
              </a:rPr>
              <a:t>Updating knowledge , ‘Delivering Better Oral Health ‘(DH Toolkit)  </a:t>
            </a:r>
            <a:r>
              <a:rPr lang="en-GB" u="sng" dirty="0">
                <a:latin typeface="Calibri" panose="020F0502020204030204" pitchFamily="34" charset="0"/>
                <a:ea typeface="Calibri" panose="020F0502020204030204" pitchFamily="34" charset="0"/>
                <a:cs typeface="Times New Roman" panose="02020603050405020304" pitchFamily="18" charset="0"/>
                <a:hlinkClick r:id="rId3"/>
              </a:rPr>
              <a:t>publications@phe.gov.uk</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GB" dirty="0">
                <a:latin typeface="Calibri" panose="020F0502020204030204" pitchFamily="34" charset="0"/>
                <a:ea typeface="Calibri" panose="020F0502020204030204" pitchFamily="34" charset="0"/>
                <a:cs typeface="Times New Roman" panose="02020603050405020304" pitchFamily="18" charset="0"/>
              </a:rPr>
              <a:t>The Oral Health Foundation  </a:t>
            </a:r>
            <a:r>
              <a:rPr lang="en-GB" u="sng" dirty="0">
                <a:latin typeface="Calibri" panose="020F0502020204030204" pitchFamily="34" charset="0"/>
                <a:ea typeface="Calibri" panose="020F0502020204030204" pitchFamily="34" charset="0"/>
                <a:cs typeface="Times New Roman" panose="02020603050405020304" pitchFamily="18" charset="0"/>
                <a:hlinkClick r:id="rId4"/>
              </a:rPr>
              <a:t>www.dentalhealth.org</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GB" u="sng" dirty="0">
                <a:latin typeface="Calibri" panose="020F0502020204030204" pitchFamily="34" charset="0"/>
                <a:ea typeface="Calibri" panose="020F0502020204030204" pitchFamily="34" charset="0"/>
                <a:cs typeface="Times New Roman" panose="02020603050405020304" pitchFamily="18" charset="0"/>
                <a:hlinkClick r:id="rId5"/>
              </a:rPr>
              <a:t>www.dentalbuddy.org</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GB" u="sng" dirty="0">
                <a:latin typeface="Calibri" panose="020F0502020204030204" pitchFamily="34" charset="0"/>
                <a:ea typeface="Calibri" panose="020F0502020204030204" pitchFamily="34" charset="0"/>
                <a:cs typeface="Times New Roman" panose="02020603050405020304" pitchFamily="18" charset="0"/>
                <a:hlinkClick r:id="rId6"/>
              </a:rPr>
              <a:t>www.nhs.uk/change4life-beta/sugar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GB" u="sng" dirty="0">
                <a:latin typeface="Calibri" panose="020F0502020204030204" pitchFamily="34" charset="0"/>
                <a:ea typeface="Calibri" panose="020F0502020204030204" pitchFamily="34" charset="0"/>
                <a:cs typeface="Times New Roman" panose="02020603050405020304" pitchFamily="18" charset="0"/>
                <a:hlinkClick r:id="rId7"/>
              </a:rPr>
              <a:t>www.sugarsmart.org</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v"/>
            </a:pPr>
            <a:r>
              <a:rPr lang="en-GB" dirty="0">
                <a:latin typeface="Calibri" panose="020F0502020204030204" pitchFamily="34" charset="0"/>
                <a:ea typeface="Calibri" panose="020F0502020204030204" pitchFamily="34" charset="0"/>
                <a:cs typeface="Times New Roman" panose="02020603050405020304" pitchFamily="18" charset="0"/>
              </a:rPr>
              <a:t>Oral Health Promotion for training and e-learning packs </a:t>
            </a:r>
            <a:r>
              <a:rPr lang="en-GB"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gwh.oralhealthpromotion@nhs.net</a:t>
            </a:r>
            <a:endParaRPr lang="en-GB"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buNone/>
            </a:pPr>
            <a:r>
              <a:rPr lang="en-GB" dirty="0" smtClean="0">
                <a:solidFill>
                  <a:srgbClr val="000000"/>
                </a:solidFill>
                <a:latin typeface="Calibri" panose="020F0502020204030204" pitchFamily="34" charset="0"/>
                <a:ea typeface="Calibri" panose="020F0502020204030204" pitchFamily="34" charset="0"/>
                <a:cs typeface="Calibri" panose="020F0502020204030204" pitchFamily="34" charset="0"/>
              </a:rPr>
              <a:t>Swindon Safeguarding Partnership resources </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regarding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professional </a:t>
            </a:r>
            <a:r>
              <a:rPr lang="en-GB"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curiosity</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effective information sharing and consent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and</a:t>
            </a:r>
            <a:r>
              <a:rPr lang="en-GB"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1"/>
              </a:rPr>
              <a:t>capturing the voice of the child</a:t>
            </a:r>
            <a:r>
              <a:rPr lang="en-GB"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465139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1352</TotalTime>
  <Words>1307</Words>
  <Application>Microsoft Office PowerPoint</Application>
  <PresentationFormat>Widescreen</PresentationFormat>
  <Paragraphs>97</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Finding a dentist for Children with additional needs </vt:lpstr>
      <vt:lpstr>Additional Resources</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Barstow</dc:creator>
  <cp:lastModifiedBy>Jackie Barstow</cp:lastModifiedBy>
  <cp:revision>108</cp:revision>
  <dcterms:created xsi:type="dcterms:W3CDTF">2020-04-21T14:50:25Z</dcterms:created>
  <dcterms:modified xsi:type="dcterms:W3CDTF">2021-11-16T10:00:24Z</dcterms:modified>
</cp:coreProperties>
</file>